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ink/ink1.xml" ContentType="application/inkml+xml"/>
  <Override PartName="/ppt/notesSlides/notesSlide12.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ink/ink2.xml" ContentType="application/inkml+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5.xml" ContentType="application/vnd.openxmlformats-officedocument.drawingml.chart+xml"/>
  <Override PartName="/ppt/drawings/drawing1.xml" ContentType="application/vnd.openxmlformats-officedocument.drawingml.chartshapes+xml"/>
  <Override PartName="/ppt/charts/chart16.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7.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5.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1.xml" ContentType="application/vnd.openxmlformats-officedocument.presentationml.notesSlide+xml"/>
  <Override PartName="/ppt/charts/chart2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3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1.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2.xml" ContentType="application/vnd.openxmlformats-officedocument.presentationml.notesSlide+xml"/>
  <Override PartName="/ppt/charts/chart3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7.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3.xml" ContentType="application/vnd.openxmlformats-officedocument.presentationml.notesSlide+xml"/>
  <Override PartName="/ppt/charts/chart38.xml" ContentType="application/vnd.openxmlformats-officedocument.drawingml.chart+xml"/>
  <Override PartName="/ppt/charts/style32.xml" ContentType="application/vnd.ms-office.chartstyle+xml"/>
  <Override PartName="/ppt/charts/colors32.xml" ContentType="application/vnd.ms-office.chartcolorstyle+xml"/>
  <Override PartName="/ppt/drawings/drawing2.xml" ContentType="application/vnd.openxmlformats-officedocument.drawingml.chartshapes+xml"/>
  <Override PartName="/ppt/charts/chart39.xml" ContentType="application/vnd.openxmlformats-officedocument.drawingml.chart+xml"/>
  <Override PartName="/ppt/charts/style33.xml" ContentType="application/vnd.ms-office.chartstyle+xml"/>
  <Override PartName="/ppt/charts/colors33.xml" ContentType="application/vnd.ms-office.chartcolorstyle+xml"/>
  <Override PartName="/ppt/drawings/drawing3.xml" ContentType="application/vnd.openxmlformats-officedocument.drawingml.chartshapes+xml"/>
  <Override PartName="/ppt/charts/chart40.xml" ContentType="application/vnd.openxmlformats-officedocument.drawingml.chart+xml"/>
  <Override PartName="/ppt/charts/style34.xml" ContentType="application/vnd.ms-office.chartstyle+xml"/>
  <Override PartName="/ppt/charts/colors34.xml" ContentType="application/vnd.ms-office.chartcolorstyle+xml"/>
  <Override PartName="/ppt/drawings/drawing4.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41.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5.xml" ContentType="application/vnd.openxmlformats-officedocument.themeOverride+xml"/>
  <Override PartName="/ppt/charts/chart42.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6.xml" ContentType="application/vnd.openxmlformats-officedocument.themeOverride+xml"/>
  <Override PartName="/ppt/charts/chart43.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7.xml" ContentType="application/vnd.openxmlformats-officedocument.themeOverride+xml"/>
  <Override PartName="/ppt/charts/chart44.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8.xml" ContentType="application/vnd.openxmlformats-officedocument.themeOverride+xml"/>
  <Override PartName="/ppt/notesSlides/notesSlide26.xml" ContentType="application/vnd.openxmlformats-officedocument.presentationml.notesSlide+xml"/>
  <Override PartName="/ppt/charts/chart45.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9.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46.xml" ContentType="application/vnd.openxmlformats-officedocument.drawingml.chart+xml"/>
  <Override PartName="/ppt/charts/style40.xml" ContentType="application/vnd.ms-office.chartstyle+xml"/>
  <Override PartName="/ppt/charts/colors40.xml" ContentType="application/vnd.ms-office.chartcolorstyle+xml"/>
  <Override PartName="/ppt/drawings/drawing5.xml" ContentType="application/vnd.openxmlformats-officedocument.drawingml.chartshapes+xml"/>
  <Override PartName="/ppt/charts/chart47.xml" ContentType="application/vnd.openxmlformats-officedocument.drawingml.chart+xml"/>
  <Override PartName="/ppt/charts/style41.xml" ContentType="application/vnd.ms-office.chartstyle+xml"/>
  <Override PartName="/ppt/charts/colors41.xml" ContentType="application/vnd.ms-office.chartcolorstyle+xml"/>
  <Override PartName="/ppt/drawings/drawing6.xml" ContentType="application/vnd.openxmlformats-officedocument.drawingml.chartshape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48.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7.xml" ContentType="application/vnd.openxmlformats-officedocument.drawingml.chartshapes+xml"/>
  <Override PartName="/ppt/charts/chart49.xml" ContentType="application/vnd.openxmlformats-officedocument.drawingml.chart+xml"/>
  <Override PartName="/ppt/charts/style43.xml" ContentType="application/vnd.ms-office.chartstyle+xml"/>
  <Override PartName="/ppt/charts/colors43.xml" ContentType="application/vnd.ms-office.chartcolorstyle+xml"/>
  <Override PartName="/ppt/drawings/drawing8.xml" ContentType="application/vnd.openxmlformats-officedocument.drawingml.chartshapes+xml"/>
  <Override PartName="/ppt/notesSlides/notesSlide31.xml" ContentType="application/vnd.openxmlformats-officedocument.presentationml.notesSlide+xml"/>
  <Override PartName="/ppt/charts/chart50.xml" ContentType="application/vnd.openxmlformats-officedocument.drawingml.chart+xml"/>
  <Override PartName="/ppt/charts/style44.xml" ContentType="application/vnd.ms-office.chartstyle+xml"/>
  <Override PartName="/ppt/charts/colors44.xml" ContentType="application/vnd.ms-office.chartcolorstyle+xml"/>
  <Override PartName="/ppt/drawings/drawing9.xml" ContentType="application/vnd.openxmlformats-officedocument.drawingml.chartshape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34.xml" ContentType="application/vnd.openxmlformats-officedocument.presentationml.notesSlide+xml"/>
  <Override PartName="/ppt/charts/chart5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5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35.xml" ContentType="application/vnd.openxmlformats-officedocument.presentationml.notesSlide+xml"/>
  <Override PartName="/ppt/charts/chart58.xml" ContentType="application/vnd.openxmlformats-officedocument.drawingml.chart+xml"/>
  <Override PartName="/ppt/notesSlides/notesSlide36.xml" ContentType="application/vnd.openxmlformats-officedocument.presentationml.notesSlide+xml"/>
  <Override PartName="/ppt/charts/chart59.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60.xml" ContentType="application/vnd.openxmlformats-officedocument.drawingml.chart+xml"/>
  <Override PartName="/ppt/charts/style49.xml" ContentType="application/vnd.ms-office.chartstyle+xml"/>
  <Override PartName="/ppt/charts/colors49.xml" ContentType="application/vnd.ms-office.chartcolorstyle+xml"/>
  <Override PartName="/ppt/drawings/drawing10.xml" ContentType="application/vnd.openxmlformats-officedocument.drawingml.chartshapes+xml"/>
  <Override PartName="/ppt/charts/chart61.xml" ContentType="application/vnd.openxmlformats-officedocument.drawingml.chart+xml"/>
  <Override PartName="/ppt/charts/style50.xml" ContentType="application/vnd.ms-office.chartstyle+xml"/>
  <Override PartName="/ppt/charts/colors50.xml" ContentType="application/vnd.ms-office.chartcolorstyle+xml"/>
  <Override PartName="/ppt/drawings/drawing11.xml" ContentType="application/vnd.openxmlformats-officedocument.drawingml.chartshapes+xml"/>
  <Override PartName="/ppt/notesSlides/notesSlide38.xml" ContentType="application/vnd.openxmlformats-officedocument.presentationml.notesSlide+xml"/>
  <Override PartName="/ppt/charts/chart62.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10.xml" ContentType="application/vnd.openxmlformats-officedocument.themeOverride+xml"/>
  <Override PartName="/ppt/charts/chart63.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11.xml" ContentType="application/vnd.openxmlformats-officedocument.themeOverride+xml"/>
  <Override PartName="/ppt/notesSlides/notesSlide39.xml" ContentType="application/vnd.openxmlformats-officedocument.presentationml.notesSlide+xml"/>
  <Override PartName="/ppt/charts/chart64.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12.xml" ContentType="application/vnd.openxmlformats-officedocument.themeOverride+xml"/>
  <Override PartName="/ppt/charts/chart65.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13.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66.xml" ContentType="application/vnd.openxmlformats-officedocument.drawingml.chart+xml"/>
  <Override PartName="/ppt/charts/style55.xml" ContentType="application/vnd.ms-office.chartstyle+xml"/>
  <Override PartName="/ppt/charts/colors55.xml" ContentType="application/vnd.ms-office.chartcolorstyle+xml"/>
  <Override PartName="/ppt/drawings/drawing12.xml" ContentType="application/vnd.openxmlformats-officedocument.drawingml.chartshapes+xml"/>
  <Override PartName="/ppt/notesSlides/notesSlide42.xml" ContentType="application/vnd.openxmlformats-officedocument.presentationml.notesSlide+xml"/>
  <Override PartName="/ppt/charts/chart67.xml" ContentType="application/vnd.openxmlformats-officedocument.drawingml.chart+xml"/>
  <Override PartName="/ppt/charts/style56.xml" ContentType="application/vnd.ms-office.chartstyle+xml"/>
  <Override PartName="/ppt/charts/colors56.xml" ContentType="application/vnd.ms-office.chartcolorstyle+xml"/>
  <Override PartName="/ppt/drawings/drawing13.xml" ContentType="application/vnd.openxmlformats-officedocument.drawingml.chartshape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68.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45.xml" ContentType="application/vnd.openxmlformats-officedocument.presentationml.notesSlide+xml"/>
  <Override PartName="/ppt/charts/chart69.xml" ContentType="application/vnd.openxmlformats-officedocument.drawingml.chart+xml"/>
  <Override PartName="/ppt/notesSlides/notesSlide46.xml" ContentType="application/vnd.openxmlformats-officedocument.presentationml.notesSlide+xml"/>
  <Override PartName="/ppt/charts/chart70.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7.xml" ContentType="application/vnd.openxmlformats-officedocument.presentationml.notesSlide+xml"/>
  <Override PartName="/ppt/charts/chart71.xml" ContentType="application/vnd.openxmlformats-officedocument.drawingml.chart+xml"/>
  <Override PartName="/ppt/notesSlides/notesSlide48.xml" ContentType="application/vnd.openxmlformats-officedocument.presentationml.notesSlide+xml"/>
  <Override PartName="/ppt/charts/chart72.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14.xml" ContentType="application/vnd.openxmlformats-officedocument.themeOverr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0" r:id="rId1"/>
    <p:sldMasterId id="2147483732" r:id="rId2"/>
  </p:sldMasterIdLst>
  <p:notesMasterIdLst>
    <p:notesMasterId r:id="rId81"/>
  </p:notesMasterIdLst>
  <p:handoutMasterIdLst>
    <p:handoutMasterId r:id="rId82"/>
  </p:handoutMasterIdLst>
  <p:sldIdLst>
    <p:sldId id="1379" r:id="rId3"/>
    <p:sldId id="1317" r:id="rId4"/>
    <p:sldId id="1318" r:id="rId5"/>
    <p:sldId id="1381" r:id="rId6"/>
    <p:sldId id="1642" r:id="rId7"/>
    <p:sldId id="1643" r:id="rId8"/>
    <p:sldId id="1644" r:id="rId9"/>
    <p:sldId id="1645" r:id="rId10"/>
    <p:sldId id="1646" r:id="rId11"/>
    <p:sldId id="1413" r:id="rId12"/>
    <p:sldId id="1647" r:id="rId13"/>
    <p:sldId id="1677" r:id="rId14"/>
    <p:sldId id="1453" r:id="rId15"/>
    <p:sldId id="1673" r:id="rId16"/>
    <p:sldId id="1454" r:id="rId17"/>
    <p:sldId id="1455" r:id="rId18"/>
    <p:sldId id="1602" r:id="rId19"/>
    <p:sldId id="1456" r:id="rId20"/>
    <p:sldId id="1604" r:id="rId21"/>
    <p:sldId id="1649" r:id="rId22"/>
    <p:sldId id="1650" r:id="rId23"/>
    <p:sldId id="1522" r:id="rId24"/>
    <p:sldId id="1493" r:id="rId25"/>
    <p:sldId id="1523" r:id="rId26"/>
    <p:sldId id="1525" r:id="rId27"/>
    <p:sldId id="1639" r:id="rId28"/>
    <p:sldId id="1593" r:id="rId29"/>
    <p:sldId id="1594" r:id="rId30"/>
    <p:sldId id="1595" r:id="rId31"/>
    <p:sldId id="1596" r:id="rId32"/>
    <p:sldId id="1597" r:id="rId33"/>
    <p:sldId id="1598" r:id="rId34"/>
    <p:sldId id="1599" r:id="rId35"/>
    <p:sldId id="1464" r:id="rId36"/>
    <p:sldId id="1574" r:id="rId37"/>
    <p:sldId id="1494" r:id="rId38"/>
    <p:sldId id="1651" r:id="rId39"/>
    <p:sldId id="1652" r:id="rId40"/>
    <p:sldId id="1431" r:id="rId41"/>
    <p:sldId id="1495" r:id="rId42"/>
    <p:sldId id="1586" r:id="rId43"/>
    <p:sldId id="1587" r:id="rId44"/>
    <p:sldId id="1432" r:id="rId45"/>
    <p:sldId id="1433" r:id="rId46"/>
    <p:sldId id="1496" r:id="rId47"/>
    <p:sldId id="1592" r:id="rId48"/>
    <p:sldId id="1612" r:id="rId49"/>
    <p:sldId id="1613" r:id="rId50"/>
    <p:sldId id="1630" r:id="rId51"/>
    <p:sldId id="1629" r:id="rId52"/>
    <p:sldId id="1631" r:id="rId53"/>
    <p:sldId id="1614" r:id="rId54"/>
    <p:sldId id="1615" r:id="rId55"/>
    <p:sldId id="1628" r:id="rId56"/>
    <p:sldId id="1678" r:id="rId57"/>
    <p:sldId id="1679" r:id="rId58"/>
    <p:sldId id="1655" r:id="rId59"/>
    <p:sldId id="1656" r:id="rId60"/>
    <p:sldId id="1657" r:id="rId61"/>
    <p:sldId id="1658" r:id="rId62"/>
    <p:sldId id="1659" r:id="rId63"/>
    <p:sldId id="1660" r:id="rId64"/>
    <p:sldId id="1661" r:id="rId65"/>
    <p:sldId id="1662" r:id="rId66"/>
    <p:sldId id="1663" r:id="rId67"/>
    <p:sldId id="1664" r:id="rId68"/>
    <p:sldId id="1665" r:id="rId69"/>
    <p:sldId id="1666" r:id="rId70"/>
    <p:sldId id="1475" r:id="rId71"/>
    <p:sldId id="1653" r:id="rId72"/>
    <p:sldId id="1654" r:id="rId73"/>
    <p:sldId id="1442" r:id="rId74"/>
    <p:sldId id="1443" r:id="rId75"/>
    <p:sldId id="1582" r:id="rId76"/>
    <p:sldId id="1446" r:id="rId77"/>
    <p:sldId id="1584" r:id="rId78"/>
    <p:sldId id="1588" r:id="rId79"/>
    <p:sldId id="1648" r:id="rId80"/>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9900CC"/>
    <a:srgbClr val="3333CC"/>
    <a:srgbClr val="3366FF"/>
    <a:srgbClr val="BDD7EE"/>
    <a:srgbClr val="CC6600"/>
    <a:srgbClr val="FFD03B"/>
    <a:srgbClr val="FFFF00"/>
    <a:srgbClr val="0099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69" autoAdjust="0"/>
    <p:restoredTop sz="95455" autoAdjust="0"/>
  </p:normalViewPr>
  <p:slideViewPr>
    <p:cSldViewPr snapToGrid="0">
      <p:cViewPr varScale="1">
        <p:scale>
          <a:sx n="115" d="100"/>
          <a:sy n="115" d="100"/>
        </p:scale>
        <p:origin x="600" y="96"/>
      </p:cViewPr>
      <p:guideLst/>
    </p:cSldViewPr>
  </p:slideViewPr>
  <p:notesTextViewPr>
    <p:cViewPr>
      <p:scale>
        <a:sx n="20" d="100"/>
        <a:sy n="20" d="100"/>
      </p:scale>
      <p:origin x="0" y="0"/>
    </p:cViewPr>
  </p:notesTextViewPr>
  <p:sorterViewPr>
    <p:cViewPr varScale="1">
      <p:scale>
        <a:sx n="1" d="1"/>
        <a:sy n="1" d="1"/>
      </p:scale>
      <p:origin x="0" y="0"/>
    </p:cViewPr>
  </p:sorterViewPr>
  <p:notesViewPr>
    <p:cSldViewPr snapToGrid="0">
      <p:cViewPr varScale="1">
        <p:scale>
          <a:sx n="62" d="100"/>
          <a:sy n="62" d="100"/>
        </p:scale>
        <p:origin x="199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0.xml"/><Relationship Id="rId1" Type="http://schemas.microsoft.com/office/2011/relationships/chartStyle" Target="style10.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1.xml"/><Relationship Id="rId1" Type="http://schemas.microsoft.com/office/2011/relationships/chartStyle" Target="style1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2.xml"/><Relationship Id="rId1" Type="http://schemas.microsoft.com/office/2011/relationships/chartStyle" Target="style1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4.xml"/><Relationship Id="rId1" Type="http://schemas.microsoft.com/office/2011/relationships/chartStyle" Target="style1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5.xml"/><Relationship Id="rId1" Type="http://schemas.microsoft.com/office/2011/relationships/chartStyle" Target="style1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6.xml"/><Relationship Id="rId1" Type="http://schemas.microsoft.com/office/2011/relationships/chartStyle" Target="style1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7.xml"/><Relationship Id="rId1" Type="http://schemas.microsoft.com/office/2011/relationships/chartStyle" Target="style1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8.xml"/><Relationship Id="rId1" Type="http://schemas.microsoft.com/office/2011/relationships/chartStyle" Target="style1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9.xml"/><Relationship Id="rId1" Type="http://schemas.microsoft.com/office/2011/relationships/chartStyle" Target="style1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0.xml"/><Relationship Id="rId1" Type="http://schemas.microsoft.com/office/2011/relationships/chartStyle" Target="style2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1.xml"/><Relationship Id="rId1" Type="http://schemas.microsoft.com/office/2011/relationships/chartStyle" Target="style2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2.xml"/><Relationship Id="rId1" Type="http://schemas.microsoft.com/office/2011/relationships/chartStyle" Target="style2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4.xml"/><Relationship Id="rId1" Type="http://schemas.microsoft.com/office/2011/relationships/chartStyle" Target="style2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5.xml"/><Relationship Id="rId1" Type="http://schemas.microsoft.com/office/2011/relationships/chartStyle" Target="style2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6.xml"/><Relationship Id="rId1" Type="http://schemas.microsoft.com/office/2011/relationships/chartStyle" Target="style2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7.xml"/><Relationship Id="rId1" Type="http://schemas.microsoft.com/office/2011/relationships/chartStyle" Target="style2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8.xml"/><Relationship Id="rId1" Type="http://schemas.microsoft.com/office/2011/relationships/chartStyle" Target="style2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9.xml"/><Relationship Id="rId1" Type="http://schemas.microsoft.com/office/2011/relationships/chartStyle" Target="style2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0.xml"/><Relationship Id="rId1" Type="http://schemas.microsoft.com/office/2011/relationships/chartStyle" Target="style3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1.xml"/><Relationship Id="rId1" Type="http://schemas.microsoft.com/office/2011/relationships/chartStyle" Target="style3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chartUserShapes" Target="../drawings/drawing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chartUserShapes" Target="../drawings/drawing4.xm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chartUserShapes" Target="../drawings/drawing5.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chartUserShapes" Target="../drawings/drawing6.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7.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chartUserShapes" Target="../drawings/drawing8.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chartUserShapes" Target="../drawings/drawing9.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5.xml"/><Relationship Id="rId1" Type="http://schemas.microsoft.com/office/2011/relationships/chartStyle" Target="style4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6.xml"/><Relationship Id="rId1" Type="http://schemas.microsoft.com/office/2011/relationships/chartStyle" Target="style4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47.xml"/><Relationship Id="rId1" Type="http://schemas.microsoft.com/office/2011/relationships/chartStyle" Target="style47.xml"/></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8.xml"/><Relationship Id="rId1" Type="http://schemas.microsoft.com/office/2011/relationships/chartStyle" Target="style48.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chartUserShapes" Target="../drawings/drawing1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chartUserShapes" Target="../drawings/drawing11.xml"/></Relationships>
</file>

<file path=ppt/charts/_rels/chart6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chartUserShapes" Target="../drawings/drawing12.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chartUserShapes" Target="../drawings/drawing13.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7.xml"/><Relationship Id="rId1" Type="http://schemas.microsoft.com/office/2011/relationships/chartStyle" Target="style57.xml"/></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8.xml"/><Relationship Id="rId1" Type="http://schemas.microsoft.com/office/2011/relationships/chartStyle" Target="style58.xml"/></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package" Target="../embeddings/Microsoft_Excel_Worksheet7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1580093990227506E-2"/>
          <c:w val="1"/>
          <c:h val="0.75449101796407381"/>
        </c:manualLayout>
      </c:layout>
      <c:barChart>
        <c:barDir val="col"/>
        <c:grouping val="clustered"/>
        <c:varyColors val="0"/>
        <c:ser>
          <c:idx val="1"/>
          <c:order val="0"/>
          <c:tx>
            <c:strRef>
              <c:f>Sheet1!$B$1</c:f>
              <c:strCache>
                <c:ptCount val="1"/>
                <c:pt idx="0">
                  <c:v>ΣΕΠΤΕΜΒΡΙΟΣ 2022 N=1000</c:v>
                </c:pt>
              </c:strCache>
            </c:strRef>
          </c:tx>
          <c:spPr>
            <a:solidFill>
              <a:schemeClr val="tx2">
                <a:lumMod val="60000"/>
                <a:lumOff val="40000"/>
              </a:schemeClr>
            </a:solidFill>
            <a:ln>
              <a:noFill/>
            </a:ln>
            <a:effectLst>
              <a:outerShdw blurRad="76200" dir="18900000" sy="23000" kx="-1200000" algn="bl" rotWithShape="0">
                <a:prstClr val="black">
                  <a:alpha val="20000"/>
                </a:prstClr>
              </a:outerShdw>
            </a:effectLst>
          </c:spPr>
          <c:invertIfNegative val="0"/>
          <c:dLbls>
            <c:dLbl>
              <c:idx val="6"/>
              <c:layout>
                <c:manualLayout>
                  <c:x val="-3.1837811336817888E-3"/>
                  <c:y val="2.119373813451184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FF7D-45A2-A890-0733093760C0}"/>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ΝΕΑ ΔΗΜΟΚΡΑΤΙΑ</c:v>
                </c:pt>
                <c:pt idx="1">
                  <c:v>ΣΥΡΙΖΑ - ΠΡΟΟΔΕΥΤΙΚΗ ΣΥΜΜΑΧΙΑ</c:v>
                </c:pt>
                <c:pt idx="2">
                  <c:v>ΠΑΣΟΚ - KINAΛ</c:v>
                </c:pt>
                <c:pt idx="3">
                  <c:v>ΚΚΕ</c:v>
                </c:pt>
                <c:pt idx="4">
                  <c:v>ΕΛΛΗΝΙΚΗ ΛΥΣΗ (Κυριάκος Βελόπουλος)</c:v>
                </c:pt>
                <c:pt idx="5">
                  <c:v>ΜΕΡΑ 25</c:v>
                </c:pt>
                <c:pt idx="6">
                  <c:v>ΕΛΛΗΝΕΣ ΕΘΝΙΚΟ ΚΟΜΜΑ (Ηλίας Κασιδιάρης)</c:v>
                </c:pt>
                <c:pt idx="7">
                  <c:v>ΠΑΤΡΙΩΤΙΚΗ ΕΝΩΣΗ (Πρόδρομος Εμφιετζόγλου)</c:v>
                </c:pt>
                <c:pt idx="8">
                  <c:v>ΑΛΛΟ</c:v>
                </c:pt>
                <c:pt idx="9">
                  <c:v>ΛΕΥΚΟ/ΑΚΥΡΟ/ΔΕΝ ΘΑ ΠΑΩ</c:v>
                </c:pt>
                <c:pt idx="10">
                  <c:v>ΔΕΝ ΑΠΟΦΑΣΙΣΑ/ΔΑ</c:v>
                </c:pt>
              </c:strCache>
            </c:strRef>
          </c:cat>
          <c:val>
            <c:numRef>
              <c:f>Sheet1!$B$2:$B$12</c:f>
              <c:numCache>
                <c:formatCode>General</c:formatCode>
                <c:ptCount val="11"/>
                <c:pt idx="0">
                  <c:v>29.5</c:v>
                </c:pt>
                <c:pt idx="1">
                  <c:v>22.7</c:v>
                </c:pt>
                <c:pt idx="2">
                  <c:v>11.2</c:v>
                </c:pt>
                <c:pt idx="3">
                  <c:v>4.9000000000000004</c:v>
                </c:pt>
                <c:pt idx="4">
                  <c:v>4.3</c:v>
                </c:pt>
                <c:pt idx="5">
                  <c:v>3.1</c:v>
                </c:pt>
                <c:pt idx="6">
                  <c:v>2.4</c:v>
                </c:pt>
                <c:pt idx="7">
                  <c:v>1.1000000000000001</c:v>
                </c:pt>
                <c:pt idx="8">
                  <c:v>3.6</c:v>
                </c:pt>
                <c:pt idx="9">
                  <c:v>5.7</c:v>
                </c:pt>
                <c:pt idx="10">
                  <c:v>11.5</c:v>
                </c:pt>
              </c:numCache>
            </c:numRef>
          </c:val>
          <c:extLst>
            <c:ext xmlns:c16="http://schemas.microsoft.com/office/drawing/2014/chart" uri="{C3380CC4-5D6E-409C-BE32-E72D297353CC}">
              <c16:uniqueId val="{00000000-8D34-4929-862C-D7531A8C2F2A}"/>
            </c:ext>
          </c:extLst>
        </c:ser>
        <c:dLbls>
          <c:showLegendKey val="0"/>
          <c:showVal val="1"/>
          <c:showCatName val="0"/>
          <c:showSerName val="0"/>
          <c:showPercent val="0"/>
          <c:showBubbleSize val="0"/>
        </c:dLbls>
        <c:gapWidth val="41"/>
        <c:axId val="1180568640"/>
        <c:axId val="1180569032"/>
      </c:barChart>
      <c:catAx>
        <c:axId val="1180568640"/>
        <c:scaling>
          <c:orientation val="minMax"/>
        </c:scaling>
        <c:delete val="1"/>
        <c:axPos val="b"/>
        <c:numFmt formatCode="General" sourceLinked="1"/>
        <c:majorTickMark val="out"/>
        <c:minorTickMark val="none"/>
        <c:tickLblPos val="none"/>
        <c:crossAx val="1180569032"/>
        <c:crosses val="autoZero"/>
        <c:auto val="1"/>
        <c:lblAlgn val="ctr"/>
        <c:lblOffset val="100"/>
        <c:tickLblSkip val="1"/>
        <c:tickMarkSkip val="1"/>
        <c:noMultiLvlLbl val="0"/>
      </c:catAx>
      <c:valAx>
        <c:axId val="1180569032"/>
        <c:scaling>
          <c:orientation val="minMax"/>
          <c:max val="40"/>
          <c:min val="0"/>
        </c:scaling>
        <c:delete val="1"/>
        <c:axPos val="l"/>
        <c:numFmt formatCode="General" sourceLinked="1"/>
        <c:majorTickMark val="out"/>
        <c:minorTickMark val="none"/>
        <c:tickLblPos val="none"/>
        <c:crossAx val="1180568640"/>
        <c:crosses val="autoZero"/>
        <c:crossBetween val="between"/>
        <c:majorUnit val="10"/>
        <c:minorUnit val="10"/>
      </c:valAx>
      <c:spPr>
        <a:noFill/>
        <a:ln w="25400">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29806107221084"/>
          <c:y val="2.3873554534128139E-2"/>
          <c:w val="0.93491735537190057"/>
          <c:h val="0.86274358058499045"/>
        </c:manualLayout>
      </c:layout>
      <c:lineChart>
        <c:grouping val="standard"/>
        <c:varyColors val="0"/>
        <c:ser>
          <c:idx val="2"/>
          <c:order val="0"/>
          <c:tx>
            <c:strRef>
              <c:f>Sheet1!$B$1</c:f>
              <c:strCache>
                <c:ptCount val="1"/>
                <c:pt idx="0">
                  <c:v>ΚΥΡΙΑΚΟΣ ΜΗΤΣΟΤΑΚΗΣ</c:v>
                </c:pt>
              </c:strCache>
            </c:strRef>
          </c:tx>
          <c:spPr>
            <a:ln w="66675" cap="rnd">
              <a:solidFill>
                <a:srgbClr val="3333CC"/>
              </a:solidFill>
              <a:round/>
              <a:headEnd type="none" w="med" len="med"/>
              <a:tailEnd type="none" w="med" len="med"/>
            </a:ln>
            <a:effectLst/>
          </c:spPr>
          <c:marker>
            <c:symbol val="none"/>
          </c:marker>
          <c:dLbls>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2η μέτρηση</c:v>
                </c:pt>
                <c:pt idx="1">
                  <c:v>3η μέτρηση</c:v>
                </c:pt>
                <c:pt idx="2">
                  <c:v>ΔΕΘ μέτρηση ΟΡΕΝ</c:v>
                </c:pt>
                <c:pt idx="3">
                  <c:v>4η μέτρηση</c:v>
                </c:pt>
              </c:strCache>
            </c:strRef>
          </c:cat>
          <c:val>
            <c:numRef>
              <c:f>Sheet1!$B$2:$B$5</c:f>
              <c:numCache>
                <c:formatCode>General</c:formatCode>
                <c:ptCount val="4"/>
                <c:pt idx="0">
                  <c:v>39.1</c:v>
                </c:pt>
                <c:pt idx="1">
                  <c:v>37.9</c:v>
                </c:pt>
                <c:pt idx="2">
                  <c:v>38.9</c:v>
                </c:pt>
                <c:pt idx="3">
                  <c:v>38.5</c:v>
                </c:pt>
              </c:numCache>
            </c:numRef>
          </c:val>
          <c:smooth val="1"/>
          <c:extLst>
            <c:ext xmlns:c16="http://schemas.microsoft.com/office/drawing/2014/chart" uri="{C3380CC4-5D6E-409C-BE32-E72D297353CC}">
              <c16:uniqueId val="{00000000-C171-4A43-93EA-67DBC2A97598}"/>
            </c:ext>
          </c:extLst>
        </c:ser>
        <c:ser>
          <c:idx val="0"/>
          <c:order val="1"/>
          <c:tx>
            <c:strRef>
              <c:f>Sheet1!$C$1</c:f>
              <c:strCache>
                <c:ptCount val="1"/>
                <c:pt idx="0">
                  <c:v>ΑΛΕΞΗΣ ΤΣΙΠΡΑΣ</c:v>
                </c:pt>
              </c:strCache>
            </c:strRef>
          </c:tx>
          <c:spPr>
            <a:ln w="66675" cap="rnd">
              <a:solidFill>
                <a:srgbClr val="ED7D31">
                  <a:lumMod val="75000"/>
                </a:srgb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2η μέτρηση</c:v>
                </c:pt>
                <c:pt idx="1">
                  <c:v>3η μέτρηση</c:v>
                </c:pt>
                <c:pt idx="2">
                  <c:v>ΔΕΘ μέτρηση ΟΡΕΝ</c:v>
                </c:pt>
                <c:pt idx="3">
                  <c:v>4η μέτρηση</c:v>
                </c:pt>
              </c:strCache>
            </c:strRef>
          </c:cat>
          <c:val>
            <c:numRef>
              <c:f>Sheet1!$C$2:$C$5</c:f>
              <c:numCache>
                <c:formatCode>General</c:formatCode>
                <c:ptCount val="4"/>
                <c:pt idx="0">
                  <c:v>27</c:v>
                </c:pt>
                <c:pt idx="1">
                  <c:v>28.5</c:v>
                </c:pt>
                <c:pt idx="2">
                  <c:v>29</c:v>
                </c:pt>
                <c:pt idx="3">
                  <c:v>28.8</c:v>
                </c:pt>
              </c:numCache>
            </c:numRef>
          </c:val>
          <c:smooth val="0"/>
          <c:extLst>
            <c:ext xmlns:c16="http://schemas.microsoft.com/office/drawing/2014/chart" uri="{C3380CC4-5D6E-409C-BE32-E72D297353CC}">
              <c16:uniqueId val="{00000001-C171-4A43-93EA-67DBC2A97598}"/>
            </c:ext>
          </c:extLst>
        </c:ser>
        <c:ser>
          <c:idx val="1"/>
          <c:order val="2"/>
          <c:tx>
            <c:strRef>
              <c:f>Sheet1!$D$1</c:f>
              <c:strCache>
                <c:ptCount val="1"/>
                <c:pt idx="0">
                  <c:v>ΚΑΝΕΝΑΣ ΑΠΟ ΤΟΥΣ ΔΥΟ</c:v>
                </c:pt>
              </c:strCache>
            </c:strRef>
          </c:tx>
          <c:spPr>
            <a:ln w="28575" cap="rnd">
              <a:solidFill>
                <a:srgbClr val="9900CC"/>
              </a:solidFill>
              <a:round/>
            </a:ln>
            <a:effectLst/>
          </c:spPr>
          <c:marker>
            <c:symbol val="none"/>
          </c:marker>
          <c:dLbls>
            <c:dLbl>
              <c:idx val="0"/>
              <c:layout>
                <c:manualLayout>
                  <c:x val="-2.4909871388644828E-2"/>
                  <c:y val="2.35654066719698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171-4A43-93EA-67DBC2A97598}"/>
                </c:ext>
              </c:extLst>
            </c:dLbl>
            <c:dLbl>
              <c:idx val="1"/>
              <c:layout>
                <c:manualLayout>
                  <c:x val="-2.1397738536734837E-2"/>
                  <c:y val="3.06103712973718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171-4A43-93EA-67DBC2A97598}"/>
                </c:ext>
              </c:extLst>
            </c:dLbl>
            <c:dLbl>
              <c:idx val="2"/>
              <c:layout>
                <c:manualLayout>
                  <c:x val="-1.6714894734188149E-2"/>
                  <c:y val="2.35654066719698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171-4A43-93EA-67DBC2A97598}"/>
                </c:ext>
              </c:extLst>
            </c:dLbl>
            <c:dLbl>
              <c:idx val="3"/>
              <c:layout>
                <c:manualLayout>
                  <c:x val="-2.4909871388644787E-2"/>
                  <c:y val="4.822278286087692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171-4A43-93EA-67DBC2A9759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lumMod val="50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2η μέτρηση</c:v>
                </c:pt>
                <c:pt idx="1">
                  <c:v>3η μέτρηση</c:v>
                </c:pt>
                <c:pt idx="2">
                  <c:v>ΔΕΘ μέτρηση ΟΡΕΝ</c:v>
                </c:pt>
                <c:pt idx="3">
                  <c:v>4η μέτρηση</c:v>
                </c:pt>
              </c:strCache>
            </c:strRef>
          </c:cat>
          <c:val>
            <c:numRef>
              <c:f>Sheet1!$D$2:$D$5</c:f>
              <c:numCache>
                <c:formatCode>General</c:formatCode>
                <c:ptCount val="4"/>
                <c:pt idx="0">
                  <c:v>23.3</c:v>
                </c:pt>
                <c:pt idx="1">
                  <c:v>26.4</c:v>
                </c:pt>
                <c:pt idx="2">
                  <c:v>22.3</c:v>
                </c:pt>
                <c:pt idx="3">
                  <c:v>22.8</c:v>
                </c:pt>
              </c:numCache>
            </c:numRef>
          </c:val>
          <c:smooth val="1"/>
          <c:extLst>
            <c:ext xmlns:c16="http://schemas.microsoft.com/office/drawing/2014/chart" uri="{C3380CC4-5D6E-409C-BE32-E72D297353CC}">
              <c16:uniqueId val="{00000002-C171-4A43-93EA-67DBC2A97598}"/>
            </c:ext>
          </c:extLst>
        </c:ser>
        <c:ser>
          <c:idx val="3"/>
          <c:order val="3"/>
          <c:tx>
            <c:strRef>
              <c:f>Sheet1!$E$1</c:f>
              <c:strCache>
                <c:ptCount val="1"/>
                <c:pt idx="0">
                  <c:v>ΆΛΛΟΣ/ ΔΞ/ΔΑ</c:v>
                </c:pt>
              </c:strCache>
            </c:strRef>
          </c:tx>
          <c:spPr>
            <a:ln w="28575" cap="rnd">
              <a:solidFill>
                <a:sysClr val="window" lastClr="FFFFFF">
                  <a:lumMod val="50000"/>
                </a:sys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lumMod val="50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2η μέτρηση</c:v>
                </c:pt>
                <c:pt idx="1">
                  <c:v>3η μέτρηση</c:v>
                </c:pt>
                <c:pt idx="2">
                  <c:v>ΔΕΘ μέτρηση ΟΡΕΝ</c:v>
                </c:pt>
                <c:pt idx="3">
                  <c:v>4η μέτρηση</c:v>
                </c:pt>
              </c:strCache>
            </c:strRef>
          </c:cat>
          <c:val>
            <c:numRef>
              <c:f>Sheet1!$E$2:$E$5</c:f>
              <c:numCache>
                <c:formatCode>General</c:formatCode>
                <c:ptCount val="4"/>
                <c:pt idx="0">
                  <c:v>10.6</c:v>
                </c:pt>
                <c:pt idx="1">
                  <c:v>7.1</c:v>
                </c:pt>
                <c:pt idx="2">
                  <c:v>9.8000000000000007</c:v>
                </c:pt>
                <c:pt idx="3">
                  <c:v>10</c:v>
                </c:pt>
              </c:numCache>
            </c:numRef>
          </c:val>
          <c:smooth val="1"/>
          <c:extLst>
            <c:ext xmlns:c16="http://schemas.microsoft.com/office/drawing/2014/chart" uri="{C3380CC4-5D6E-409C-BE32-E72D297353CC}">
              <c16:uniqueId val="{00000003-C171-4A43-93EA-67DBC2A97598}"/>
            </c:ext>
          </c:extLst>
        </c:ser>
        <c:dLbls>
          <c:showLegendKey val="0"/>
          <c:showVal val="0"/>
          <c:showCatName val="0"/>
          <c:showSerName val="0"/>
          <c:showPercent val="0"/>
          <c:showBubbleSize val="0"/>
        </c:dLbls>
        <c:smooth val="0"/>
        <c:axId val="626061680"/>
        <c:axId val="626067664"/>
      </c:lineChart>
      <c:catAx>
        <c:axId val="626061680"/>
        <c:scaling>
          <c:orientation val="minMax"/>
        </c:scaling>
        <c:delete val="1"/>
        <c:axPos val="b"/>
        <c:numFmt formatCode="General" sourceLinked="1"/>
        <c:majorTickMark val="none"/>
        <c:minorTickMark val="none"/>
        <c:tickLblPos val="nextTo"/>
        <c:crossAx val="626067664"/>
        <c:crosses val="autoZero"/>
        <c:auto val="0"/>
        <c:lblAlgn val="ctr"/>
        <c:lblOffset val="100"/>
        <c:tickLblSkip val="1"/>
        <c:tickMarkSkip val="1"/>
        <c:noMultiLvlLbl val="0"/>
      </c:catAx>
      <c:valAx>
        <c:axId val="626067664"/>
        <c:scaling>
          <c:orientation val="minMax"/>
          <c:max val="60"/>
          <c:min val="0"/>
        </c:scaling>
        <c:delete val="1"/>
        <c:axPos val="l"/>
        <c:majorGridlines>
          <c:spPr>
            <a:ln w="9525" cap="flat" cmpd="sng" algn="ctr">
              <a:solidFill>
                <a:schemeClr val="bg1">
                  <a:lumMod val="95000"/>
                </a:schemeClr>
              </a:solidFill>
              <a:round/>
            </a:ln>
            <a:effectLst/>
          </c:spPr>
        </c:majorGridlines>
        <c:numFmt formatCode="General" sourceLinked="1"/>
        <c:majorTickMark val="out"/>
        <c:minorTickMark val="none"/>
        <c:tickLblPos val="nextTo"/>
        <c:crossAx val="626061680"/>
        <c:crosses val="autoZero"/>
        <c:crossBetween val="between"/>
        <c:majorUnit val="20"/>
        <c:minorUnit val="5"/>
      </c:valAx>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l-G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02662076728462"/>
          <c:y val="0"/>
          <c:w val="0.76297335203366057"/>
          <c:h val="1"/>
        </c:manualLayout>
      </c:layout>
      <c:barChart>
        <c:barDir val="bar"/>
        <c:grouping val="clustered"/>
        <c:varyColors val="0"/>
        <c:ser>
          <c:idx val="2"/>
          <c:order val="0"/>
          <c:tx>
            <c:strRef>
              <c:f>Sheet1!$B$1</c:f>
              <c:strCache>
                <c:ptCount val="1"/>
                <c:pt idx="0">
                  <c:v>ΝΔ 1</c:v>
                </c:pt>
              </c:strCache>
            </c:strRef>
          </c:tx>
          <c:spPr>
            <a:gradFill rotWithShape="1">
              <a:gsLst>
                <a:gs pos="0">
                  <a:schemeClr val="accent3">
                    <a:tint val="96000"/>
                    <a:lumMod val="104000"/>
                  </a:schemeClr>
                </a:gs>
                <a:gs pos="100000">
                  <a:schemeClr val="accent3">
                    <a:shade val="98000"/>
                    <a:lumMod val="94000"/>
                  </a:schemeClr>
                </a:gs>
              </a:gsLst>
              <a:lin ang="5400000" scaled="0"/>
            </a:gradFill>
            <a:ln>
              <a:noFill/>
            </a:ln>
            <a:effectLst>
              <a:outerShdw blurRad="38100" dist="25400" dir="5400000" rotWithShape="0">
                <a:srgbClr val="000000">
                  <a:alpha val="25000"/>
                </a:srgbClr>
              </a:outerShdw>
            </a:effectLst>
          </c:spPr>
          <c:invertIfNegative val="0"/>
          <c:dPt>
            <c:idx val="0"/>
            <c:invertIfNegative val="0"/>
            <c:bubble3D val="0"/>
            <c:spPr>
              <a:solidFill>
                <a:srgbClr val="002060"/>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1-870C-4981-9CC6-1AF836A6E543}"/>
              </c:ext>
            </c:extLst>
          </c:dPt>
          <c:dPt>
            <c:idx val="1"/>
            <c:invertIfNegative val="0"/>
            <c:bubble3D val="0"/>
            <c:spPr>
              <a:solidFill>
                <a:srgbClr val="FF0000"/>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3-870C-4981-9CC6-1AF836A6E543}"/>
              </c:ext>
            </c:extLst>
          </c:dPt>
          <c:dPt>
            <c:idx val="2"/>
            <c:invertIfNegative val="0"/>
            <c:bubble3D val="0"/>
            <c:spPr>
              <a:solidFill>
                <a:srgbClr val="2D2DB9">
                  <a:lumMod val="60000"/>
                  <a:lumOff val="40000"/>
                </a:srgbClr>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5-870C-4981-9CC6-1AF836A6E543}"/>
              </c:ext>
            </c:extLst>
          </c:dPt>
          <c:dPt>
            <c:idx val="3"/>
            <c:invertIfNegative val="0"/>
            <c:bubble3D val="0"/>
            <c:spPr>
              <a:solidFill>
                <a:srgbClr val="FFFFFF">
                  <a:lumMod val="50000"/>
                </a:srgbClr>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7-870C-4981-9CC6-1AF836A6E543}"/>
              </c:ext>
            </c:extLst>
          </c:dPt>
          <c:dPt>
            <c:idx val="4"/>
            <c:invertIfNegative val="0"/>
            <c:bubble3D val="0"/>
            <c:spPr>
              <a:solidFill>
                <a:srgbClr val="FFFFFF">
                  <a:lumMod val="50000"/>
                </a:srgbClr>
              </a:solidFill>
              <a:ln>
                <a:noFill/>
              </a:ln>
              <a:effectLst>
                <a:outerShdw blurRad="38100" dist="25400" dir="5400000" rotWithShape="0">
                  <a:srgbClr val="000000">
                    <a:alpha val="25000"/>
                  </a:srgbClr>
                </a:outerShdw>
              </a:effectLst>
            </c:spPr>
            <c:extLst>
              <c:ext xmlns:c16="http://schemas.microsoft.com/office/drawing/2014/chart" uri="{C3380CC4-5D6E-409C-BE32-E72D297353CC}">
                <c16:uniqueId val="{00000009-870C-4981-9CC6-1AF836A6E543}"/>
              </c:ext>
            </c:extLst>
          </c:dPt>
          <c:dPt>
            <c:idx val="6"/>
            <c:invertIfNegative val="0"/>
            <c:bubble3D val="0"/>
            <c:extLst>
              <c:ext xmlns:c16="http://schemas.microsoft.com/office/drawing/2014/chart" uri="{C3380CC4-5D6E-409C-BE32-E72D297353CC}">
                <c16:uniqueId val="{0000000B-870C-4981-9CC6-1AF836A6E543}"/>
              </c:ext>
            </c:extLst>
          </c:dPt>
          <c:dPt>
            <c:idx val="7"/>
            <c:invertIfNegative val="0"/>
            <c:bubble3D val="0"/>
            <c:extLst>
              <c:ext xmlns:c16="http://schemas.microsoft.com/office/drawing/2014/chart" uri="{C3380CC4-5D6E-409C-BE32-E72D297353CC}">
                <c16:uniqueId val="{0000000D-870C-4981-9CC6-1AF836A6E543}"/>
              </c:ext>
            </c:extLst>
          </c:dPt>
          <c:dPt>
            <c:idx val="8"/>
            <c:invertIfNegative val="0"/>
            <c:bubble3D val="0"/>
            <c:extLst>
              <c:ext xmlns:c16="http://schemas.microsoft.com/office/drawing/2014/chart" uri="{C3380CC4-5D6E-409C-BE32-E72D297353CC}">
                <c16:uniqueId val="{0000000F-870C-4981-9CC6-1AF836A6E543}"/>
              </c:ext>
            </c:extLst>
          </c:dPt>
          <c:dPt>
            <c:idx val="9"/>
            <c:invertIfNegative val="0"/>
            <c:bubble3D val="0"/>
            <c:extLst>
              <c:ext xmlns:c16="http://schemas.microsoft.com/office/drawing/2014/chart" uri="{C3380CC4-5D6E-409C-BE32-E72D297353CC}">
                <c16:uniqueId val="{00000011-870C-4981-9CC6-1AF836A6E543}"/>
              </c:ext>
            </c:extLst>
          </c:dPt>
          <c:dLbls>
            <c:dLbl>
              <c:idx val="0"/>
              <c:layout>
                <c:manualLayout>
                  <c:x val="1.0825196524034852E-2"/>
                  <c:y val="1.800952955820868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70C-4981-9CC6-1AF836A6E543}"/>
                </c:ext>
              </c:extLst>
            </c:dLbl>
            <c:dLbl>
              <c:idx val="1"/>
              <c:layout>
                <c:manualLayout>
                  <c:x val="6.9327992891549117E-4"/>
                  <c:y val="1.3075943220447805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870C-4981-9CC6-1AF836A6E543}"/>
                </c:ext>
              </c:extLst>
            </c:dLbl>
            <c:dLbl>
              <c:idx val="2"/>
              <c:layout>
                <c:manualLayout>
                  <c:x val="3.9023616268039629E-3"/>
                  <c:y val="1.003989008951794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70C-4981-9CC6-1AF836A6E543}"/>
                </c:ext>
              </c:extLst>
            </c:dLbl>
            <c:dLbl>
              <c:idx val="3"/>
              <c:layout>
                <c:manualLayout>
                  <c:x val="5.9238308111109195E-4"/>
                  <c:y val="1.079890337225042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870C-4981-9CC6-1AF836A6E543}"/>
                </c:ext>
              </c:extLst>
            </c:dLbl>
            <c:dLbl>
              <c:idx val="4"/>
              <c:layout>
                <c:manualLayout>
                  <c:x val="3.9696632935329323E-3"/>
                  <c:y val="7.7628502413206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70C-4981-9CC6-1AF836A6E543}"/>
                </c:ext>
              </c:extLst>
            </c:dLbl>
            <c:dLbl>
              <c:idx val="5"/>
              <c:layout>
                <c:manualLayout>
                  <c:xMode val="edge"/>
                  <c:yMode val="edge"/>
                  <c:x val="0.2594670406732118"/>
                  <c:y val="0.9468690702087286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70C-4981-9CC6-1AF836A6E543}"/>
                </c:ext>
              </c:extLst>
            </c:dLbl>
            <c:dLbl>
              <c:idx val="6"/>
              <c:layout>
                <c:manualLayout>
                  <c:xMode val="edge"/>
                  <c:yMode val="edge"/>
                  <c:x val="0.35904628330995791"/>
                  <c:y val="0.9981024667931688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70C-4981-9CC6-1AF836A6E543}"/>
                </c:ext>
              </c:extLst>
            </c:dLbl>
            <c:dLbl>
              <c:idx val="7"/>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70C-4981-9CC6-1AF836A6E543}"/>
                </c:ext>
              </c:extLst>
            </c:dLbl>
            <c:dLbl>
              <c:idx val="8"/>
              <c:layout>
                <c:manualLayout>
                  <c:xMode val="edge"/>
                  <c:yMode val="edge"/>
                  <c:x val="0.34782608695652173"/>
                  <c:y val="0.7001897533206831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70C-4981-9CC6-1AF836A6E543}"/>
                </c:ext>
              </c:extLst>
            </c:dLbl>
            <c:dLbl>
              <c:idx val="9"/>
              <c:layout>
                <c:manualLayout>
                  <c:xMode val="edge"/>
                  <c:yMode val="edge"/>
                  <c:x val="0.34502103786816268"/>
                  <c:y val="0.7836812144212523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70C-4981-9CC6-1AF836A6E543}"/>
                </c:ext>
              </c:extLst>
            </c:dLbl>
            <c:dLbl>
              <c:idx val="10"/>
              <c:layout>
                <c:manualLayout>
                  <c:xMode val="edge"/>
                  <c:yMode val="edge"/>
                  <c:x val="0.45021037868162694"/>
                  <c:y val="0.8709677419354838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70C-4981-9CC6-1AF836A6E543}"/>
                </c:ext>
              </c:extLst>
            </c:dLbl>
            <c:dLbl>
              <c:idx val="11"/>
              <c:layout>
                <c:manualLayout>
                  <c:xMode val="edge"/>
                  <c:yMode val="edge"/>
                  <c:x val="0.59887798036465634"/>
                  <c:y val="0.9582542694497153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70C-4981-9CC6-1AF836A6E54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ΝΕΑ ΔΗΜΟΚΡΑΤΙΑ</c:v>
                </c:pt>
                <c:pt idx="1">
                  <c:v>ΣΥΡΙΖΑ - Προοδευτική Συμμαχία</c:v>
                </c:pt>
                <c:pt idx="2">
                  <c:v>Άλλο Kόμμα</c:v>
                </c:pt>
                <c:pt idx="3">
                  <c:v>ΔΞ/ΔΑ</c:v>
                </c:pt>
              </c:strCache>
            </c:strRef>
          </c:cat>
          <c:val>
            <c:numRef>
              <c:f>Sheet1!$B$2:$B$5</c:f>
              <c:numCache>
                <c:formatCode>General</c:formatCode>
                <c:ptCount val="4"/>
                <c:pt idx="0">
                  <c:v>51.1</c:v>
                </c:pt>
                <c:pt idx="1">
                  <c:v>18.8</c:v>
                </c:pt>
                <c:pt idx="2">
                  <c:v>12.3</c:v>
                </c:pt>
                <c:pt idx="3">
                  <c:v>17.7</c:v>
                </c:pt>
              </c:numCache>
            </c:numRef>
          </c:val>
          <c:extLst>
            <c:ext xmlns:c16="http://schemas.microsoft.com/office/drawing/2014/chart" uri="{C3380CC4-5D6E-409C-BE32-E72D297353CC}">
              <c16:uniqueId val="{00000015-870C-4981-9CC6-1AF836A6E543}"/>
            </c:ext>
          </c:extLst>
        </c:ser>
        <c:dLbls>
          <c:showLegendKey val="0"/>
          <c:showVal val="0"/>
          <c:showCatName val="0"/>
          <c:showSerName val="0"/>
          <c:showPercent val="0"/>
          <c:showBubbleSize val="0"/>
        </c:dLbls>
        <c:gapWidth val="100"/>
        <c:axId val="-1440989696"/>
        <c:axId val="-1441002208"/>
      </c:barChart>
      <c:catAx>
        <c:axId val="-1440989696"/>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600" b="1" i="0" u="none" strike="noStrike" kern="1200" baseline="0">
                <a:solidFill>
                  <a:schemeClr val="tx2"/>
                </a:solidFill>
                <a:latin typeface="Calibri" panose="020F0502020204030204" pitchFamily="34" charset="0"/>
                <a:ea typeface="+mn-ea"/>
                <a:cs typeface="Calibri" panose="020F0502020204030204" pitchFamily="34" charset="0"/>
              </a:defRPr>
            </a:pPr>
            <a:endParaRPr lang="el-GR"/>
          </a:p>
        </c:txPr>
        <c:crossAx val="-1441002208"/>
        <c:crosses val="autoZero"/>
        <c:auto val="0"/>
        <c:lblAlgn val="ctr"/>
        <c:lblOffset val="100"/>
        <c:tickLblSkip val="1"/>
        <c:tickMarkSkip val="1"/>
        <c:noMultiLvlLbl val="0"/>
      </c:catAx>
      <c:valAx>
        <c:axId val="-1441002208"/>
        <c:scaling>
          <c:orientation val="minMax"/>
          <c:max val="100"/>
        </c:scaling>
        <c:delete val="0"/>
        <c:axPos val="t"/>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1440989696"/>
        <c:crosses val="autoZero"/>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981659844327599E-2"/>
          <c:y val="4.5554089203791226E-2"/>
          <c:w val="0.97332109413584489"/>
          <c:h val="0.84149522261491505"/>
        </c:manualLayout>
      </c:layout>
      <c:barChart>
        <c:barDir val="col"/>
        <c:grouping val="clustered"/>
        <c:varyColors val="0"/>
        <c:ser>
          <c:idx val="2"/>
          <c:order val="0"/>
          <c:tx>
            <c:strRef>
              <c:f>Sheet1!$B$1</c:f>
              <c:strCache>
                <c:ptCount val="1"/>
                <c:pt idx="0">
                  <c:v>ΣΥΝΟΛΟ</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202C-42ED-A53B-BDA1B28E05F8}"/>
              </c:ext>
            </c:extLst>
          </c:dPt>
          <c:dPt>
            <c:idx val="1"/>
            <c:invertIfNegative val="0"/>
            <c:bubble3D val="0"/>
            <c:spPr>
              <a:solidFill>
                <a:srgbClr val="FFC00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202C-42ED-A53B-BDA1B28E05F8}"/>
              </c:ext>
            </c:extLst>
          </c:dPt>
          <c:dPt>
            <c:idx val="2"/>
            <c:invertIfNegative val="0"/>
            <c:bubble3D val="0"/>
            <c:extLst>
              <c:ext xmlns:c16="http://schemas.microsoft.com/office/drawing/2014/chart" uri="{C3380CC4-5D6E-409C-BE32-E72D297353CC}">
                <c16:uniqueId val="{00000004-202C-42ED-A53B-BDA1B28E05F8}"/>
              </c:ext>
            </c:extLst>
          </c:dPt>
          <c:dPt>
            <c:idx val="3"/>
            <c:invertIfNegative val="0"/>
            <c:bubble3D val="0"/>
            <c:spPr>
              <a:solidFill>
                <a:schemeClr val="bg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202C-42ED-A53B-BDA1B28E05F8}"/>
              </c:ext>
            </c:extLst>
          </c:dPt>
          <c:dPt>
            <c:idx val="4"/>
            <c:invertIfNegative val="0"/>
            <c:bubble3D val="0"/>
            <c:spPr>
              <a:solidFill>
                <a:schemeClr val="tx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202C-42ED-A53B-BDA1B28E05F8}"/>
              </c:ext>
            </c:extLst>
          </c:dPt>
          <c:dPt>
            <c:idx val="5"/>
            <c:invertIfNegative val="0"/>
            <c:bubble3D val="0"/>
            <c:extLst>
              <c:ext xmlns:c16="http://schemas.microsoft.com/office/drawing/2014/chart" uri="{C3380CC4-5D6E-409C-BE32-E72D297353CC}">
                <c16:uniqueId val="{00000009-202C-42ED-A53B-BDA1B28E05F8}"/>
              </c:ext>
            </c:extLst>
          </c:dPt>
          <c:dPt>
            <c:idx val="6"/>
            <c:invertIfNegative val="0"/>
            <c:bubble3D val="0"/>
            <c:extLst>
              <c:ext xmlns:c16="http://schemas.microsoft.com/office/drawing/2014/chart" uri="{C3380CC4-5D6E-409C-BE32-E72D297353CC}">
                <c16:uniqueId val="{0000000A-202C-42ED-A53B-BDA1B28E05F8}"/>
              </c:ext>
            </c:extLst>
          </c:dPt>
          <c:dPt>
            <c:idx val="7"/>
            <c:invertIfNegative val="0"/>
            <c:bubble3D val="0"/>
            <c:extLst>
              <c:ext xmlns:c16="http://schemas.microsoft.com/office/drawing/2014/chart" uri="{C3380CC4-5D6E-409C-BE32-E72D297353CC}">
                <c16:uniqueId val="{0000000B-202C-42ED-A53B-BDA1B28E05F8}"/>
              </c:ext>
            </c:extLst>
          </c:dPt>
          <c:dPt>
            <c:idx val="8"/>
            <c:invertIfNegative val="0"/>
            <c:bubble3D val="0"/>
            <c:extLst>
              <c:ext xmlns:c16="http://schemas.microsoft.com/office/drawing/2014/chart" uri="{C3380CC4-5D6E-409C-BE32-E72D297353CC}">
                <c16:uniqueId val="{0000000C-202C-42ED-A53B-BDA1B28E05F8}"/>
              </c:ext>
            </c:extLst>
          </c:dPt>
          <c:dPt>
            <c:idx val="9"/>
            <c:invertIfNegative val="0"/>
            <c:bubble3D val="0"/>
            <c:extLst>
              <c:ext xmlns:c16="http://schemas.microsoft.com/office/drawing/2014/chart" uri="{C3380CC4-5D6E-409C-BE32-E72D297353CC}">
                <c16:uniqueId val="{0000000D-202C-42ED-A53B-BDA1B28E05F8}"/>
              </c:ext>
            </c:extLst>
          </c:dPt>
          <c:dLbls>
            <c:dLbl>
              <c:idx val="2"/>
              <c:layout>
                <c:manualLayout>
                  <c:x val="0"/>
                  <c:y val="1.893240087708866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02C-42ED-A53B-BDA1B28E05F8}"/>
                </c:ext>
              </c:extLst>
            </c:dLbl>
            <c:dLbl>
              <c:idx val="4"/>
              <c:layout>
                <c:manualLayout>
                  <c:x val="-1.3291220050276557E-2"/>
                  <c:y val="1.8255297697766414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202C-42ED-A53B-BDA1B28E05F8}"/>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ΝΕΑ ΔΗΜΟΚΡΑΤΙΑ</c:v>
                </c:pt>
                <c:pt idx="1">
                  <c:v>ΣΥΡΙΖΑ</c:v>
                </c:pt>
                <c:pt idx="2">
                  <c:v>Άλλο κόμμα</c:v>
                </c:pt>
                <c:pt idx="3">
                  <c:v>Κανένα κόμμα</c:v>
                </c:pt>
                <c:pt idx="4">
                  <c:v>ΔΞ/ΔΑ</c:v>
                </c:pt>
              </c:strCache>
            </c:strRef>
          </c:cat>
          <c:val>
            <c:numRef>
              <c:f>Sheet1!$B$2:$B$6</c:f>
              <c:numCache>
                <c:formatCode>General</c:formatCode>
                <c:ptCount val="5"/>
                <c:pt idx="0">
                  <c:v>34.1</c:v>
                </c:pt>
                <c:pt idx="1">
                  <c:v>27.6</c:v>
                </c:pt>
                <c:pt idx="2">
                  <c:v>7.5</c:v>
                </c:pt>
                <c:pt idx="3">
                  <c:v>25</c:v>
                </c:pt>
                <c:pt idx="4">
                  <c:v>5.9</c:v>
                </c:pt>
              </c:numCache>
            </c:numRef>
          </c:val>
          <c:extLst>
            <c:ext xmlns:c16="http://schemas.microsoft.com/office/drawing/2014/chart" uri="{C3380CC4-5D6E-409C-BE32-E72D297353CC}">
              <c16:uniqueId val="{0000000E-202C-42ED-A53B-BDA1B28E05F8}"/>
            </c:ext>
          </c:extLst>
        </c:ser>
        <c:dLbls>
          <c:dLblPos val="inEnd"/>
          <c:showLegendKey val="0"/>
          <c:showVal val="1"/>
          <c:showCatName val="0"/>
          <c:showSerName val="0"/>
          <c:showPercent val="0"/>
          <c:showBubbleSize val="0"/>
        </c:dLbls>
        <c:gapWidth val="41"/>
        <c:axId val="-1282728528"/>
        <c:axId val="-1282731792"/>
      </c:barChart>
      <c:catAx>
        <c:axId val="-1282728528"/>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400" b="1" i="0" u="none" strike="noStrike" kern="1200" baseline="0">
                <a:solidFill>
                  <a:schemeClr val="dk1">
                    <a:lumMod val="65000"/>
                    <a:lumOff val="35000"/>
                  </a:schemeClr>
                </a:solidFill>
                <a:effectLst/>
                <a:latin typeface="Calibri" panose="020F0502020204030204" pitchFamily="34" charset="0"/>
                <a:ea typeface="+mn-ea"/>
                <a:cs typeface="Calibri" panose="020F0502020204030204" pitchFamily="34" charset="0"/>
              </a:defRPr>
            </a:pPr>
            <a:endParaRPr lang="el-GR"/>
          </a:p>
        </c:txPr>
        <c:crossAx val="-1282731792"/>
        <c:crosses val="autoZero"/>
        <c:auto val="0"/>
        <c:lblAlgn val="ctr"/>
        <c:lblOffset val="100"/>
        <c:noMultiLvlLbl val="0"/>
      </c:catAx>
      <c:valAx>
        <c:axId val="-1282731792"/>
        <c:scaling>
          <c:orientation val="minMax"/>
          <c:max val="80"/>
        </c:scaling>
        <c:delete val="1"/>
        <c:axPos val="l"/>
        <c:numFmt formatCode="General" sourceLinked="1"/>
        <c:majorTickMark val="none"/>
        <c:minorTickMark val="none"/>
        <c:tickLblPos val="nextTo"/>
        <c:crossAx val="-1282728528"/>
        <c:crosses val="autoZero"/>
        <c:crossBetween val="between"/>
        <c:majorUnit val="20"/>
        <c:minorUnit val="4"/>
      </c:valAx>
      <c:spPr>
        <a:noFill/>
        <a:ln w="25400">
          <a:noFill/>
        </a:ln>
        <a:effectLst/>
      </c:spPr>
    </c:plotArea>
    <c:plotVisOnly val="1"/>
    <c:dispBlanksAs val="gap"/>
    <c:showDLblsOverMax val="0"/>
  </c:chart>
  <c:spPr>
    <a:solidFill>
      <a:srgbClr val="D2D2F4">
        <a:alpha val="14118"/>
      </a:srgbClr>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3373858754442"/>
          <c:y val="8.229137968052623E-2"/>
          <c:w val="0.80376616351927266"/>
          <c:h val="0.83348888377987584"/>
        </c:manualLayout>
      </c:layout>
      <c:lineChart>
        <c:grouping val="standard"/>
        <c:varyColors val="0"/>
        <c:ser>
          <c:idx val="4"/>
          <c:order val="0"/>
          <c:tx>
            <c:strRef>
              <c:f>Sheet1!$A$3</c:f>
              <c:strCache>
                <c:ptCount val="1"/>
                <c:pt idx="0">
                  <c:v>ΝΕΑ ΔΗΜΟΚΡΑΤΙΑ</c:v>
                </c:pt>
              </c:strCache>
            </c:strRef>
          </c:tx>
          <c:spPr>
            <a:ln w="76200" cap="rnd">
              <a:solidFill>
                <a:srgbClr val="3333CC"/>
              </a:solidFill>
              <a:round/>
            </a:ln>
            <a:effectLst/>
          </c:spPr>
          <c:marker>
            <c:symbol val="none"/>
          </c:marker>
          <c:dLbls>
            <c:dLbl>
              <c:idx val="0"/>
              <c:layout>
                <c:manualLayout>
                  <c:x val="-2.0462826199419339E-2"/>
                  <c:y val="-3.99239601522317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6547-48FE-9189-47E97EEE3056}"/>
                </c:ext>
              </c:extLst>
            </c:dLbl>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Sheet1!$B$1:$D$2</c:f>
              <c:strCache>
                <c:ptCount val="3"/>
                <c:pt idx="0">
                  <c:v>2η μέτρηση</c:v>
                </c:pt>
                <c:pt idx="1">
                  <c:v>3η μέτρηση</c:v>
                </c:pt>
                <c:pt idx="2">
                  <c:v>4η μέτρηση</c:v>
                </c:pt>
              </c:strCache>
            </c:strRef>
          </c:cat>
          <c:val>
            <c:numRef>
              <c:f>Sheet1!$B$3:$D$3</c:f>
              <c:numCache>
                <c:formatCode>General</c:formatCode>
                <c:ptCount val="3"/>
                <c:pt idx="0">
                  <c:v>34.1</c:v>
                </c:pt>
                <c:pt idx="1">
                  <c:v>33.9</c:v>
                </c:pt>
                <c:pt idx="2">
                  <c:v>34.1</c:v>
                </c:pt>
              </c:numCache>
            </c:numRef>
          </c:val>
          <c:smooth val="1"/>
          <c:extLst>
            <c:ext xmlns:c16="http://schemas.microsoft.com/office/drawing/2014/chart" uri="{C3380CC4-5D6E-409C-BE32-E72D297353CC}">
              <c16:uniqueId val="{00000000-5BC4-4198-A38E-61794A271319}"/>
            </c:ext>
          </c:extLst>
        </c:ser>
        <c:ser>
          <c:idx val="0"/>
          <c:order val="1"/>
          <c:tx>
            <c:strRef>
              <c:f>Sheet1!$A$4</c:f>
              <c:strCache>
                <c:ptCount val="1"/>
                <c:pt idx="0">
                  <c:v>ΣΥΡΙΖΑ</c:v>
                </c:pt>
              </c:strCache>
            </c:strRef>
          </c:tx>
          <c:spPr>
            <a:ln w="76200">
              <a:solidFill>
                <a:schemeClr val="accent2">
                  <a:lumMod val="75000"/>
                </a:schemeClr>
              </a:solidFill>
            </a:ln>
          </c:spPr>
          <c:marker>
            <c:symbol val="none"/>
          </c:marker>
          <c:dLbls>
            <c:dLbl>
              <c:idx val="1"/>
              <c:layout>
                <c:manualLayout>
                  <c:x val="-3.6364377754652809E-2"/>
                  <c:y val="-3.99239601522317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6547-48FE-9189-47E97EEE3056}"/>
                </c:ext>
              </c:extLst>
            </c:dLbl>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Sheet1!$B$1:$D$2</c:f>
              <c:strCache>
                <c:ptCount val="3"/>
                <c:pt idx="0">
                  <c:v>2η μέτρηση</c:v>
                </c:pt>
                <c:pt idx="1">
                  <c:v>3η μέτρηση</c:v>
                </c:pt>
                <c:pt idx="2">
                  <c:v>4η μέτρηση</c:v>
                </c:pt>
              </c:strCache>
            </c:strRef>
          </c:cat>
          <c:val>
            <c:numRef>
              <c:f>Sheet1!$B$4:$D$4</c:f>
              <c:numCache>
                <c:formatCode>General</c:formatCode>
                <c:ptCount val="3"/>
                <c:pt idx="0">
                  <c:v>27</c:v>
                </c:pt>
                <c:pt idx="1">
                  <c:v>28.1</c:v>
                </c:pt>
                <c:pt idx="2">
                  <c:v>27.6</c:v>
                </c:pt>
              </c:numCache>
            </c:numRef>
          </c:val>
          <c:smooth val="1"/>
          <c:extLst>
            <c:ext xmlns:c16="http://schemas.microsoft.com/office/drawing/2014/chart" uri="{C3380CC4-5D6E-409C-BE32-E72D297353CC}">
              <c16:uniqueId val="{00000000-A52D-4734-BBDA-829E228C0738}"/>
            </c:ext>
          </c:extLst>
        </c:ser>
        <c:ser>
          <c:idx val="1"/>
          <c:order val="2"/>
          <c:tx>
            <c:strRef>
              <c:f>Sheet1!$A$5</c:f>
              <c:strCache>
                <c:ptCount val="1"/>
                <c:pt idx="0">
                  <c:v>Άλλο κόμμα</c:v>
                </c:pt>
              </c:strCache>
            </c:strRef>
          </c:tx>
          <c:spPr>
            <a:ln w="76200">
              <a:solidFill>
                <a:srgbClr val="7030A0"/>
              </a:solidFill>
            </a:ln>
          </c:spPr>
          <c:marker>
            <c:symbol val="none"/>
          </c:marker>
          <c:dLbls>
            <c:dLbl>
              <c:idx val="0"/>
              <c:layout>
                <c:manualLayout>
                  <c:x val="-1.8053182107497654E-2"/>
                  <c:y val="-3.7510901514906901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6547-48FE-9189-47E97EEE3056}"/>
                </c:ext>
              </c:extLst>
            </c:dLbl>
            <c:dLbl>
              <c:idx val="1"/>
              <c:layout>
                <c:manualLayout>
                  <c:x val="-2.182933493920592E-2"/>
                  <c:y val="-2.785866696560744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6547-48FE-9189-47E97EEE3056}"/>
                </c:ext>
              </c:extLst>
            </c:dLbl>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Sheet1!$B$1:$D$2</c:f>
              <c:strCache>
                <c:ptCount val="3"/>
                <c:pt idx="0">
                  <c:v>2η μέτρηση</c:v>
                </c:pt>
                <c:pt idx="1">
                  <c:v>3η μέτρηση</c:v>
                </c:pt>
                <c:pt idx="2">
                  <c:v>4η μέτρηση</c:v>
                </c:pt>
              </c:strCache>
            </c:strRef>
          </c:cat>
          <c:val>
            <c:numRef>
              <c:f>Sheet1!$B$5:$D$5</c:f>
              <c:numCache>
                <c:formatCode>General</c:formatCode>
                <c:ptCount val="3"/>
                <c:pt idx="0">
                  <c:v>12.2</c:v>
                </c:pt>
                <c:pt idx="1">
                  <c:v>8.9</c:v>
                </c:pt>
                <c:pt idx="2">
                  <c:v>7.5</c:v>
                </c:pt>
              </c:numCache>
            </c:numRef>
          </c:val>
          <c:smooth val="1"/>
          <c:extLst>
            <c:ext xmlns:c16="http://schemas.microsoft.com/office/drawing/2014/chart" uri="{C3380CC4-5D6E-409C-BE32-E72D297353CC}">
              <c16:uniqueId val="{00000001-A52D-4734-BBDA-829E228C0738}"/>
            </c:ext>
          </c:extLst>
        </c:ser>
        <c:ser>
          <c:idx val="2"/>
          <c:order val="3"/>
          <c:tx>
            <c:strRef>
              <c:f>Sheet1!$A$6</c:f>
              <c:strCache>
                <c:ptCount val="1"/>
                <c:pt idx="0">
                  <c:v>Κανένα κόμμα</c:v>
                </c:pt>
              </c:strCache>
            </c:strRef>
          </c:tx>
          <c:spPr>
            <a:ln w="76200">
              <a:solidFill>
                <a:schemeClr val="bg1">
                  <a:lumMod val="50000"/>
                </a:schemeClr>
              </a:solidFill>
            </a:ln>
          </c:spPr>
          <c:marker>
            <c:symbol val="none"/>
          </c:marker>
          <c:dLbls>
            <c:dLbl>
              <c:idx val="1"/>
              <c:layout>
                <c:manualLayout>
                  <c:x val="-2.8884397590636091E-2"/>
                  <c:y val="3.488085760483970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6547-48FE-9189-47E97EEE3056}"/>
                </c:ext>
              </c:extLst>
            </c:dLbl>
            <c:dLbl>
              <c:idx val="2"/>
              <c:layout>
                <c:manualLayout>
                  <c:x val="-2.2147185913780419E-2"/>
                  <c:y val="3.4880857604839798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547-48FE-9189-47E97EEE3056}"/>
                </c:ext>
              </c:extLst>
            </c:dLbl>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Sheet1!$B$1:$D$2</c:f>
              <c:strCache>
                <c:ptCount val="3"/>
                <c:pt idx="0">
                  <c:v>2η μέτρηση</c:v>
                </c:pt>
                <c:pt idx="1">
                  <c:v>3η μέτρηση</c:v>
                </c:pt>
                <c:pt idx="2">
                  <c:v>4η μέτρηση</c:v>
                </c:pt>
              </c:strCache>
            </c:strRef>
          </c:cat>
          <c:val>
            <c:numRef>
              <c:f>Sheet1!$B$6:$D$6</c:f>
              <c:numCache>
                <c:formatCode>General</c:formatCode>
                <c:ptCount val="3"/>
                <c:pt idx="0">
                  <c:v>18.7</c:v>
                </c:pt>
                <c:pt idx="1">
                  <c:v>22.2</c:v>
                </c:pt>
                <c:pt idx="2">
                  <c:v>25</c:v>
                </c:pt>
              </c:numCache>
            </c:numRef>
          </c:val>
          <c:smooth val="0"/>
          <c:extLst>
            <c:ext xmlns:c16="http://schemas.microsoft.com/office/drawing/2014/chart" uri="{C3380CC4-5D6E-409C-BE32-E72D297353CC}">
              <c16:uniqueId val="{00000002-A52D-4734-BBDA-829E228C0738}"/>
            </c:ext>
          </c:extLst>
        </c:ser>
        <c:ser>
          <c:idx val="3"/>
          <c:order val="4"/>
          <c:tx>
            <c:strRef>
              <c:f>Sheet1!$A$7</c:f>
              <c:strCache>
                <c:ptCount val="1"/>
                <c:pt idx="0">
                  <c:v>ΔΞ/ΔΑ</c:v>
                </c:pt>
              </c:strCache>
            </c:strRef>
          </c:tx>
          <c:spPr>
            <a:ln w="76200">
              <a:solidFill>
                <a:schemeClr val="tx1">
                  <a:lumMod val="95000"/>
                  <a:lumOff val="5000"/>
                </a:schemeClr>
              </a:solidFill>
            </a:ln>
          </c:spPr>
          <c:marker>
            <c:symbol val="none"/>
          </c:marker>
          <c:dLbls>
            <c:dLbl>
              <c:idx val="0"/>
              <c:layout>
                <c:manualLayout>
                  <c:x val="-1.4367319964232598E-2"/>
                  <c:y val="6.973131447094164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168-46D7-9A11-1F8832758D55}"/>
                </c:ext>
              </c:extLst>
            </c:dLbl>
            <c:dLbl>
              <c:idx val="1"/>
              <c:layout>
                <c:manualLayout>
                  <c:x val="-1.5757410030928773E-2"/>
                  <c:y val="2.750278831775612E-2"/>
                </c:manualLayout>
              </c:layout>
              <c:spPr>
                <a:noFill/>
                <a:ln>
                  <a:noFill/>
                </a:ln>
                <a:effectLst/>
              </c:spPr>
              <c:txPr>
                <a:bodyPr wrap="square" lIns="38100" tIns="19050" rIns="38100" bIns="19050" anchor="ctr">
                  <a:noAutofit/>
                </a:bodyPr>
                <a:lstStyle/>
                <a:p>
                  <a:pPr>
                    <a:defRPr sz="1400" b="0"/>
                  </a:pPr>
                  <a:endParaRPr lang="el-GR"/>
                </a:p>
              </c:txPr>
              <c:dLblPos val="r"/>
              <c:showLegendKey val="0"/>
              <c:showVal val="1"/>
              <c:showCatName val="0"/>
              <c:showSerName val="0"/>
              <c:showPercent val="0"/>
              <c:showBubbleSize val="0"/>
              <c:extLst>
                <c:ext xmlns:c15="http://schemas.microsoft.com/office/drawing/2012/chart" uri="{CE6537A1-D6FC-4f65-9D91-7224C49458BB}">
                  <c15:layout>
                    <c:manualLayout>
                      <c:w val="3.4291195268024342E-2"/>
                      <c:h val="2.4625358396209027E-2"/>
                    </c:manualLayout>
                  </c15:layout>
                </c:ext>
                <c:ext xmlns:c16="http://schemas.microsoft.com/office/drawing/2014/chart" uri="{C3380CC4-5D6E-409C-BE32-E72D297353CC}">
                  <c16:uniqueId val="{00000001-9168-46D7-9A11-1F8832758D55}"/>
                </c:ext>
              </c:extLst>
            </c:dLbl>
            <c:dLbl>
              <c:idx val="2"/>
              <c:layout>
                <c:manualLayout>
                  <c:x val="-2.2756920617735085E-2"/>
                  <c:y val="3.5948493548393225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168-46D7-9A11-1F8832758D55}"/>
                </c:ext>
              </c:extLst>
            </c:dLbl>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Sheet1!$B$1:$D$2</c:f>
              <c:strCache>
                <c:ptCount val="3"/>
                <c:pt idx="0">
                  <c:v>2η μέτρηση</c:v>
                </c:pt>
                <c:pt idx="1">
                  <c:v>3η μέτρηση</c:v>
                </c:pt>
                <c:pt idx="2">
                  <c:v>4η μέτρηση</c:v>
                </c:pt>
              </c:strCache>
            </c:strRef>
          </c:cat>
          <c:val>
            <c:numRef>
              <c:f>Sheet1!$B$7:$D$7</c:f>
              <c:numCache>
                <c:formatCode>General</c:formatCode>
                <c:ptCount val="3"/>
                <c:pt idx="0">
                  <c:v>8</c:v>
                </c:pt>
                <c:pt idx="1">
                  <c:v>6.9</c:v>
                </c:pt>
                <c:pt idx="2">
                  <c:v>5.9</c:v>
                </c:pt>
              </c:numCache>
            </c:numRef>
          </c:val>
          <c:smooth val="0"/>
          <c:extLst>
            <c:ext xmlns:c16="http://schemas.microsoft.com/office/drawing/2014/chart" uri="{C3380CC4-5D6E-409C-BE32-E72D297353CC}">
              <c16:uniqueId val="{00000000-9168-46D7-9A11-1F8832758D55}"/>
            </c:ext>
          </c:extLst>
        </c:ser>
        <c:dLbls>
          <c:dLblPos val="t"/>
          <c:showLegendKey val="0"/>
          <c:showVal val="1"/>
          <c:showCatName val="0"/>
          <c:showSerName val="0"/>
          <c:showPercent val="0"/>
          <c:showBubbleSize val="0"/>
        </c:dLbls>
        <c:smooth val="0"/>
        <c:axId val="-1153444480"/>
        <c:axId val="-1153447200"/>
      </c:lineChart>
      <c:catAx>
        <c:axId val="-1153444480"/>
        <c:scaling>
          <c:orientation val="minMax"/>
        </c:scaling>
        <c:delete val="1"/>
        <c:axPos val="b"/>
        <c:numFmt formatCode="General" sourceLinked="1"/>
        <c:majorTickMark val="out"/>
        <c:minorTickMark val="none"/>
        <c:tickLblPos val="nextTo"/>
        <c:crossAx val="-1153447200"/>
        <c:crosses val="autoZero"/>
        <c:auto val="1"/>
        <c:lblAlgn val="ctr"/>
        <c:lblOffset val="100"/>
        <c:noMultiLvlLbl val="1"/>
      </c:catAx>
      <c:valAx>
        <c:axId val="-1153447200"/>
        <c:scaling>
          <c:orientation val="minMax"/>
          <c:max val="50"/>
          <c:min val="0"/>
        </c:scaling>
        <c:delete val="0"/>
        <c:axPos val="l"/>
        <c:majorGridlines>
          <c:spPr>
            <a:ln w="9530" cap="flat" cmpd="sng" algn="ctr">
              <a:solidFill>
                <a:schemeClr val="tx1">
                  <a:lumMod val="15000"/>
                  <a:lumOff val="85000"/>
                </a:schemeClr>
              </a:solidFill>
              <a:round/>
            </a:ln>
            <a:effectLst/>
          </c:spPr>
        </c:majorGridlines>
        <c:numFmt formatCode="General" sourceLinked="1"/>
        <c:majorTickMark val="out"/>
        <c:minorTickMark val="none"/>
        <c:tickLblPos val="nextTo"/>
        <c:spPr>
          <a:ln w="6353">
            <a:noFill/>
          </a:ln>
        </c:spPr>
        <c:txPr>
          <a:bodyPr rot="0"/>
          <a:lstStyle/>
          <a:p>
            <a:pPr>
              <a:defRPr/>
            </a:pPr>
            <a:endParaRPr lang="el-GR"/>
          </a:p>
        </c:txPr>
        <c:crossAx val="-1153444480"/>
        <c:crosses val="autoZero"/>
        <c:crossBetween val="between"/>
        <c:majorUnit val="20"/>
      </c:valAx>
      <c:spPr>
        <a:noFill/>
        <a:ln w="25414">
          <a:noFill/>
        </a:ln>
      </c:spPr>
    </c:plotArea>
    <c:legend>
      <c:legendPos val="r"/>
      <c:layout>
        <c:manualLayout>
          <c:xMode val="edge"/>
          <c:yMode val="edge"/>
          <c:x val="0.32946333067092137"/>
          <c:y val="0.10375810132186213"/>
          <c:w val="0.42829511132858589"/>
          <c:h val="0.10958801298871562"/>
        </c:manualLayout>
      </c:layout>
      <c:overlay val="0"/>
      <c:txPr>
        <a:bodyPr/>
        <a:lstStyle/>
        <a:p>
          <a:pPr>
            <a:defRPr sz="1200"/>
          </a:pPr>
          <a:endParaRPr lang="el-GR"/>
        </a:p>
      </c:txPr>
    </c:legend>
    <c:plotVisOnly val="1"/>
    <c:dispBlanksAs val="gap"/>
    <c:showDLblsOverMax val="0"/>
  </c:chart>
  <c:spPr>
    <a:noFill/>
    <a:ln>
      <a:noFill/>
    </a:ln>
  </c:spPr>
  <c:txPr>
    <a:bodyPr/>
    <a:lstStyle/>
    <a:p>
      <a:pPr>
        <a:defRPr>
          <a:latin typeface="Calibri" panose="020F0502020204030204" pitchFamily="34" charset="0"/>
          <a:cs typeface="Calibri" panose="020F0502020204030204" pitchFamily="34" charset="0"/>
        </a:defRPr>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394018690576379E-2"/>
          <c:y val="3.122204497633916E-2"/>
          <c:w val="0.93694429906727661"/>
          <c:h val="0.82346545646414648"/>
        </c:manualLayout>
      </c:layout>
      <c:barChart>
        <c:barDir val="col"/>
        <c:grouping val="clustered"/>
        <c:varyColors val="0"/>
        <c:ser>
          <c:idx val="2"/>
          <c:order val="0"/>
          <c:tx>
            <c:strRef>
              <c:f>Sheet1!$B$1</c:f>
              <c:strCache>
                <c:ptCount val="1"/>
                <c:pt idx="0">
                  <c:v>ΣΥΝΟΛΟ</c:v>
                </c:pt>
              </c:strCache>
            </c:strRef>
          </c:tx>
          <c:spPr>
            <a:gradFill>
              <a:gsLst>
                <a:gs pos="0">
                  <a:schemeClr val="accent3"/>
                </a:gs>
                <a:gs pos="100000">
                  <a:schemeClr val="accent3">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A959-4A91-897E-9DDE10F1B494}"/>
              </c:ext>
            </c:extLst>
          </c:dPt>
          <c:dPt>
            <c:idx val="1"/>
            <c:invertIfNegative val="0"/>
            <c:bubble3D val="0"/>
            <c:spPr>
              <a:solidFill>
                <a:srgbClr val="FFD03B"/>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A959-4A91-897E-9DDE10F1B494}"/>
              </c:ext>
            </c:extLst>
          </c:dPt>
          <c:dPt>
            <c:idx val="2"/>
            <c:invertIfNegative val="0"/>
            <c:bubble3D val="0"/>
            <c:extLst>
              <c:ext xmlns:c16="http://schemas.microsoft.com/office/drawing/2014/chart" uri="{C3380CC4-5D6E-409C-BE32-E72D297353CC}">
                <c16:uniqueId val="{00000004-A959-4A91-897E-9DDE10F1B494}"/>
              </c:ext>
            </c:extLst>
          </c:dPt>
          <c:dPt>
            <c:idx val="3"/>
            <c:invertIfNegative val="0"/>
            <c:bubble3D val="0"/>
            <c:spPr>
              <a:solidFill>
                <a:schemeClr val="bg1">
                  <a:lumMod val="75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A959-4A91-897E-9DDE10F1B494}"/>
              </c:ext>
            </c:extLst>
          </c:dPt>
          <c:dPt>
            <c:idx val="4"/>
            <c:invertIfNegative val="0"/>
            <c:bubble3D val="0"/>
            <c:spPr>
              <a:solidFill>
                <a:schemeClr val="tx1"/>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A959-4A91-897E-9DDE10F1B494}"/>
              </c:ext>
            </c:extLst>
          </c:dPt>
          <c:dPt>
            <c:idx val="5"/>
            <c:invertIfNegative val="0"/>
            <c:bubble3D val="0"/>
            <c:extLst>
              <c:ext xmlns:c16="http://schemas.microsoft.com/office/drawing/2014/chart" uri="{C3380CC4-5D6E-409C-BE32-E72D297353CC}">
                <c16:uniqueId val="{00000009-A959-4A91-897E-9DDE10F1B494}"/>
              </c:ext>
            </c:extLst>
          </c:dPt>
          <c:dPt>
            <c:idx val="6"/>
            <c:invertIfNegative val="0"/>
            <c:bubble3D val="0"/>
            <c:extLst>
              <c:ext xmlns:c16="http://schemas.microsoft.com/office/drawing/2014/chart" uri="{C3380CC4-5D6E-409C-BE32-E72D297353CC}">
                <c16:uniqueId val="{0000000A-A959-4A91-897E-9DDE10F1B494}"/>
              </c:ext>
            </c:extLst>
          </c:dPt>
          <c:dPt>
            <c:idx val="7"/>
            <c:invertIfNegative val="0"/>
            <c:bubble3D val="0"/>
            <c:extLst>
              <c:ext xmlns:c16="http://schemas.microsoft.com/office/drawing/2014/chart" uri="{C3380CC4-5D6E-409C-BE32-E72D297353CC}">
                <c16:uniqueId val="{0000000B-A959-4A91-897E-9DDE10F1B494}"/>
              </c:ext>
            </c:extLst>
          </c:dPt>
          <c:dPt>
            <c:idx val="8"/>
            <c:invertIfNegative val="0"/>
            <c:bubble3D val="0"/>
            <c:extLst>
              <c:ext xmlns:c16="http://schemas.microsoft.com/office/drawing/2014/chart" uri="{C3380CC4-5D6E-409C-BE32-E72D297353CC}">
                <c16:uniqueId val="{0000000C-A959-4A91-897E-9DDE10F1B494}"/>
              </c:ext>
            </c:extLst>
          </c:dPt>
          <c:dPt>
            <c:idx val="9"/>
            <c:invertIfNegative val="0"/>
            <c:bubble3D val="0"/>
            <c:extLst>
              <c:ext xmlns:c16="http://schemas.microsoft.com/office/drawing/2014/chart" uri="{C3380CC4-5D6E-409C-BE32-E72D297353CC}">
                <c16:uniqueId val="{0000000D-A959-4A91-897E-9DDE10F1B494}"/>
              </c:ext>
            </c:extLst>
          </c:dPt>
          <c:dLbls>
            <c:dLbl>
              <c:idx val="2"/>
              <c:layout>
                <c:manualLayout>
                  <c:x val="0"/>
                  <c:y val="1.8932400877088668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A959-4A91-897E-9DDE10F1B494}"/>
                </c:ext>
              </c:extLst>
            </c:dLbl>
            <c:dLbl>
              <c:idx val="4"/>
              <c:layout>
                <c:manualLayout>
                  <c:x val="8.598504672643989E-3"/>
                  <c:y val="-1.0377335007933043E-2"/>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A959-4A91-897E-9DDE10F1B49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ΝΕΑ ΔΗΜΟΚΡΑΤΙΑ</c:v>
                </c:pt>
                <c:pt idx="1">
                  <c:v>ΣΥΡΙΖΑ</c:v>
                </c:pt>
                <c:pt idx="2">
                  <c:v>Άλλο κόμμα</c:v>
                </c:pt>
                <c:pt idx="3">
                  <c:v>Κανένα κόμμα</c:v>
                </c:pt>
                <c:pt idx="4">
                  <c:v>ΔΞ/ΔΑ</c:v>
                </c:pt>
              </c:strCache>
            </c:strRef>
          </c:cat>
          <c:val>
            <c:numRef>
              <c:f>Sheet1!$B$2:$B$6</c:f>
              <c:numCache>
                <c:formatCode>General</c:formatCode>
                <c:ptCount val="5"/>
                <c:pt idx="0">
                  <c:v>36.4</c:v>
                </c:pt>
                <c:pt idx="1">
                  <c:v>36.1</c:v>
                </c:pt>
                <c:pt idx="2">
                  <c:v>2.9</c:v>
                </c:pt>
                <c:pt idx="3">
                  <c:v>17.600000000000001</c:v>
                </c:pt>
                <c:pt idx="4">
                  <c:v>6.9</c:v>
                </c:pt>
              </c:numCache>
            </c:numRef>
          </c:val>
          <c:extLst>
            <c:ext xmlns:c16="http://schemas.microsoft.com/office/drawing/2014/chart" uri="{C3380CC4-5D6E-409C-BE32-E72D297353CC}">
              <c16:uniqueId val="{0000000E-A959-4A91-897E-9DDE10F1B494}"/>
            </c:ext>
          </c:extLst>
        </c:ser>
        <c:dLbls>
          <c:dLblPos val="inEnd"/>
          <c:showLegendKey val="0"/>
          <c:showVal val="1"/>
          <c:showCatName val="0"/>
          <c:showSerName val="0"/>
          <c:showPercent val="0"/>
          <c:showBubbleSize val="0"/>
        </c:dLbls>
        <c:gapWidth val="41"/>
        <c:axId val="-1282726352"/>
        <c:axId val="-1282724720"/>
      </c:barChart>
      <c:catAx>
        <c:axId val="-1282726352"/>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400" b="1" i="0" u="none" strike="noStrike" kern="1200" baseline="0">
                <a:solidFill>
                  <a:schemeClr val="dk1">
                    <a:lumMod val="65000"/>
                    <a:lumOff val="35000"/>
                  </a:schemeClr>
                </a:solidFill>
                <a:effectLst/>
                <a:latin typeface="Calibri" panose="020F0502020204030204" pitchFamily="34" charset="0"/>
                <a:ea typeface="+mn-ea"/>
                <a:cs typeface="Calibri" panose="020F0502020204030204" pitchFamily="34" charset="0"/>
              </a:defRPr>
            </a:pPr>
            <a:endParaRPr lang="el-GR"/>
          </a:p>
        </c:txPr>
        <c:crossAx val="-1282724720"/>
        <c:crosses val="autoZero"/>
        <c:auto val="0"/>
        <c:lblAlgn val="ctr"/>
        <c:lblOffset val="100"/>
        <c:noMultiLvlLbl val="0"/>
      </c:catAx>
      <c:valAx>
        <c:axId val="-1282724720"/>
        <c:scaling>
          <c:orientation val="minMax"/>
          <c:max val="80"/>
        </c:scaling>
        <c:delete val="1"/>
        <c:axPos val="l"/>
        <c:numFmt formatCode="General" sourceLinked="1"/>
        <c:majorTickMark val="none"/>
        <c:minorTickMark val="none"/>
        <c:tickLblPos val="nextTo"/>
        <c:crossAx val="-1282726352"/>
        <c:crosses val="autoZero"/>
        <c:crossBetween val="between"/>
        <c:majorUnit val="20"/>
        <c:minorUnit val="4"/>
      </c:valAx>
      <c:spPr>
        <a:solidFill>
          <a:schemeClr val="bg1"/>
        </a:solidFill>
        <a:ln>
          <a:noFill/>
        </a:ln>
        <a:effectLst/>
      </c:spPr>
    </c:plotArea>
    <c:plotVisOnly val="1"/>
    <c:dispBlanksAs val="gap"/>
    <c:showDLblsOverMax val="0"/>
  </c:chart>
  <c:spPr>
    <a:solidFill>
      <a:schemeClr val="bg1">
        <a:alpha val="38039"/>
      </a:schemeClr>
    </a:solidFill>
    <a:ln w="9525" cap="flat" cmpd="sng" algn="ctr">
      <a:solidFill>
        <a:schemeClr val="dk1">
          <a:lumMod val="15000"/>
          <a:lumOff val="85000"/>
        </a:schemeClr>
      </a:solidFill>
      <a:round/>
    </a:ln>
    <a:effectLst/>
  </c:spPr>
  <c:txPr>
    <a:bodyPr/>
    <a:lstStyle/>
    <a:p>
      <a:pPr>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03368942435429"/>
          <c:y val="7.9878321043201347E-2"/>
          <c:w val="0.80376616351927266"/>
          <c:h val="0.80910991470829485"/>
        </c:manualLayout>
      </c:layout>
      <c:lineChart>
        <c:grouping val="standard"/>
        <c:varyColors val="0"/>
        <c:ser>
          <c:idx val="4"/>
          <c:order val="0"/>
          <c:tx>
            <c:strRef>
              <c:f>Sheet1!$A$3</c:f>
              <c:strCache>
                <c:ptCount val="1"/>
                <c:pt idx="0">
                  <c:v>ΝΕΑ ΔΗΜΟΚΡΑΤΙΑ</c:v>
                </c:pt>
              </c:strCache>
            </c:strRef>
          </c:tx>
          <c:spPr>
            <a:ln w="76200" cap="rnd">
              <a:solidFill>
                <a:srgbClr val="3333CC"/>
              </a:solidFill>
              <a:round/>
            </a:ln>
            <a:effectLst/>
          </c:spPr>
          <c:marker>
            <c:symbol val="none"/>
          </c:marker>
          <c:dLbls>
            <c:dLbl>
              <c:idx val="0"/>
              <c:layout>
                <c:manualLayout>
                  <c:x val="-2.227447122164411E-2"/>
                  <c:y val="2.62962589990936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8C7-4150-BD60-1F6A3217DA58}"/>
                </c:ext>
              </c:extLst>
            </c:dLbl>
            <c:dLbl>
              <c:idx val="2"/>
              <c:layout>
                <c:manualLayout>
                  <c:x val="-3.7833375359813924E-2"/>
                  <c:y val="-2.6791031022053834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8C7-4150-BD60-1F6A3217DA58}"/>
                </c:ext>
              </c:extLst>
            </c:dLbl>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Sheet1!$B$1:$D$2</c:f>
              <c:strCache>
                <c:ptCount val="3"/>
                <c:pt idx="0">
                  <c:v>2η μέτρηση</c:v>
                </c:pt>
                <c:pt idx="1">
                  <c:v>3η μέτρηση</c:v>
                </c:pt>
                <c:pt idx="2">
                  <c:v>4η μέτρηση</c:v>
                </c:pt>
              </c:strCache>
            </c:strRef>
          </c:cat>
          <c:val>
            <c:numRef>
              <c:f>Sheet1!$B$3:$D$3</c:f>
              <c:numCache>
                <c:formatCode>General</c:formatCode>
                <c:ptCount val="3"/>
                <c:pt idx="0">
                  <c:v>33.6</c:v>
                </c:pt>
                <c:pt idx="1">
                  <c:v>36.9</c:v>
                </c:pt>
                <c:pt idx="2">
                  <c:v>36.4</c:v>
                </c:pt>
              </c:numCache>
            </c:numRef>
          </c:val>
          <c:smooth val="1"/>
          <c:extLst>
            <c:ext xmlns:c16="http://schemas.microsoft.com/office/drawing/2014/chart" uri="{C3380CC4-5D6E-409C-BE32-E72D297353CC}">
              <c16:uniqueId val="{00000000-5BC4-4198-A38E-61794A271319}"/>
            </c:ext>
          </c:extLst>
        </c:ser>
        <c:ser>
          <c:idx val="0"/>
          <c:order val="1"/>
          <c:tx>
            <c:strRef>
              <c:f>Sheet1!$A$4</c:f>
              <c:strCache>
                <c:ptCount val="1"/>
                <c:pt idx="0">
                  <c:v>ΣΥΡΙΖΑ</c:v>
                </c:pt>
              </c:strCache>
            </c:strRef>
          </c:tx>
          <c:spPr>
            <a:ln w="76200">
              <a:solidFill>
                <a:schemeClr val="accent2">
                  <a:lumMod val="75000"/>
                </a:schemeClr>
              </a:solidFill>
            </a:ln>
          </c:spPr>
          <c:marker>
            <c:symbol val="none"/>
          </c:marker>
          <c:dLbls>
            <c:dLbl>
              <c:idx val="1"/>
              <c:layout>
                <c:manualLayout>
                  <c:x val="-2.662707359805087E-2"/>
                  <c:y val="2.388320036176879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48C7-4150-BD60-1F6A3217DA58}"/>
                </c:ext>
              </c:extLst>
            </c:dLbl>
            <c:dLbl>
              <c:idx val="2"/>
              <c:layout>
                <c:manualLayout>
                  <c:x val="-3.6740202807936037E-2"/>
                  <c:y val="3.7293916242164687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3440-411C-8973-855B56A149DD}"/>
                </c:ext>
              </c:extLst>
            </c:dLbl>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Sheet1!$B$1:$D$2</c:f>
              <c:strCache>
                <c:ptCount val="3"/>
                <c:pt idx="0">
                  <c:v>2η μέτρηση</c:v>
                </c:pt>
                <c:pt idx="1">
                  <c:v>3η μέτρηση</c:v>
                </c:pt>
                <c:pt idx="2">
                  <c:v>4η μέτρηση</c:v>
                </c:pt>
              </c:strCache>
            </c:strRef>
          </c:cat>
          <c:val>
            <c:numRef>
              <c:f>Sheet1!$B$4:$D$4</c:f>
              <c:numCache>
                <c:formatCode>General</c:formatCode>
                <c:ptCount val="3"/>
                <c:pt idx="0">
                  <c:v>37</c:v>
                </c:pt>
                <c:pt idx="1">
                  <c:v>36.1</c:v>
                </c:pt>
                <c:pt idx="2">
                  <c:v>36.1</c:v>
                </c:pt>
              </c:numCache>
            </c:numRef>
          </c:val>
          <c:smooth val="1"/>
          <c:extLst>
            <c:ext xmlns:c16="http://schemas.microsoft.com/office/drawing/2014/chart" uri="{C3380CC4-5D6E-409C-BE32-E72D297353CC}">
              <c16:uniqueId val="{00000000-A52D-4734-BBDA-829E228C0738}"/>
            </c:ext>
          </c:extLst>
        </c:ser>
        <c:ser>
          <c:idx val="1"/>
          <c:order val="2"/>
          <c:tx>
            <c:strRef>
              <c:f>Sheet1!$A$5</c:f>
              <c:strCache>
                <c:ptCount val="1"/>
                <c:pt idx="0">
                  <c:v>Άλλο κόμμα</c:v>
                </c:pt>
              </c:strCache>
            </c:strRef>
          </c:tx>
          <c:spPr>
            <a:ln w="76200">
              <a:solidFill>
                <a:srgbClr val="7030A0"/>
              </a:solidFill>
            </a:ln>
          </c:spPr>
          <c:marker>
            <c:symbol val="none"/>
          </c:marker>
          <c:dLbls>
            <c:dLbl>
              <c:idx val="0"/>
              <c:layout>
                <c:manualLayout>
                  <c:x val="-2.2949067469221048E-2"/>
                  <c:y val="1.664402444979412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8C7-4150-BD60-1F6A3217DA58}"/>
                </c:ext>
              </c:extLst>
            </c:dLbl>
            <c:dLbl>
              <c:idx val="1"/>
              <c:layout>
                <c:manualLayout>
                  <c:x val="-2.7301669845627704E-2"/>
                  <c:y val="2.3883200361768702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8C7-4150-BD60-1F6A3217DA58}"/>
                </c:ext>
              </c:extLst>
            </c:dLbl>
            <c:dLbl>
              <c:idx val="2"/>
              <c:layout>
                <c:manualLayout>
                  <c:x val="-2.149820001041872E-2"/>
                  <c:y val="2.6296258999093679E-2"/>
                </c:manualLayout>
              </c:layout>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8C7-4150-BD60-1F6A3217DA58}"/>
                </c:ext>
              </c:extLst>
            </c:dLbl>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Sheet1!$B$1:$D$2</c:f>
              <c:strCache>
                <c:ptCount val="3"/>
                <c:pt idx="0">
                  <c:v>2η μέτρηση</c:v>
                </c:pt>
                <c:pt idx="1">
                  <c:v>3η μέτρηση</c:v>
                </c:pt>
                <c:pt idx="2">
                  <c:v>4η μέτρηση</c:v>
                </c:pt>
              </c:strCache>
            </c:strRef>
          </c:cat>
          <c:val>
            <c:numRef>
              <c:f>Sheet1!$B$5:$D$5</c:f>
              <c:numCache>
                <c:formatCode>General</c:formatCode>
                <c:ptCount val="3"/>
                <c:pt idx="0">
                  <c:v>4.0999999999999996</c:v>
                </c:pt>
                <c:pt idx="1">
                  <c:v>3.2</c:v>
                </c:pt>
                <c:pt idx="2">
                  <c:v>2.9</c:v>
                </c:pt>
              </c:numCache>
            </c:numRef>
          </c:val>
          <c:smooth val="1"/>
          <c:extLst>
            <c:ext xmlns:c16="http://schemas.microsoft.com/office/drawing/2014/chart" uri="{C3380CC4-5D6E-409C-BE32-E72D297353CC}">
              <c16:uniqueId val="{00000001-A52D-4734-BBDA-829E228C0738}"/>
            </c:ext>
          </c:extLst>
        </c:ser>
        <c:ser>
          <c:idx val="2"/>
          <c:order val="3"/>
          <c:tx>
            <c:strRef>
              <c:f>Sheet1!$A$6</c:f>
              <c:strCache>
                <c:ptCount val="1"/>
                <c:pt idx="0">
                  <c:v>Κανένα κόμμα</c:v>
                </c:pt>
              </c:strCache>
            </c:strRef>
          </c:tx>
          <c:spPr>
            <a:ln w="76200">
              <a:solidFill>
                <a:schemeClr val="bg1">
                  <a:lumMod val="50000"/>
                </a:schemeClr>
              </a:solidFill>
            </a:ln>
          </c:spPr>
          <c:marker>
            <c:symbol val="none"/>
          </c:marker>
          <c:dLbls>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Sheet1!$B$1:$D$2</c:f>
              <c:strCache>
                <c:ptCount val="3"/>
                <c:pt idx="0">
                  <c:v>2η μέτρηση</c:v>
                </c:pt>
                <c:pt idx="1">
                  <c:v>3η μέτρηση</c:v>
                </c:pt>
                <c:pt idx="2">
                  <c:v>4η μέτρηση</c:v>
                </c:pt>
              </c:strCache>
            </c:strRef>
          </c:cat>
          <c:val>
            <c:numRef>
              <c:f>Sheet1!$B$6:$D$6</c:f>
              <c:numCache>
                <c:formatCode>General</c:formatCode>
                <c:ptCount val="3"/>
                <c:pt idx="0">
                  <c:v>17.600000000000001</c:v>
                </c:pt>
                <c:pt idx="1">
                  <c:v>14.8</c:v>
                </c:pt>
                <c:pt idx="2">
                  <c:v>17.600000000000001</c:v>
                </c:pt>
              </c:numCache>
            </c:numRef>
          </c:val>
          <c:smooth val="0"/>
          <c:extLst>
            <c:ext xmlns:c16="http://schemas.microsoft.com/office/drawing/2014/chart" uri="{C3380CC4-5D6E-409C-BE32-E72D297353CC}">
              <c16:uniqueId val="{00000002-A52D-4734-BBDA-829E228C0738}"/>
            </c:ext>
          </c:extLst>
        </c:ser>
        <c:ser>
          <c:idx val="3"/>
          <c:order val="4"/>
          <c:tx>
            <c:strRef>
              <c:f>Sheet1!$A$7</c:f>
              <c:strCache>
                <c:ptCount val="1"/>
                <c:pt idx="0">
                  <c:v>ΔΞ/ΔΑ</c:v>
                </c:pt>
              </c:strCache>
            </c:strRef>
          </c:tx>
          <c:spPr>
            <a:ln w="76200">
              <a:solidFill>
                <a:schemeClr val="tx1">
                  <a:lumMod val="95000"/>
                  <a:lumOff val="5000"/>
                </a:schemeClr>
              </a:solidFill>
            </a:ln>
          </c:spPr>
          <c:marker>
            <c:symbol val="none"/>
          </c:marker>
          <c:dLbls>
            <c:spPr>
              <a:noFill/>
              <a:ln>
                <a:noFill/>
              </a:ln>
              <a:effectLst/>
            </c:spPr>
            <c:txPr>
              <a:bodyPr wrap="square" lIns="38100" tIns="19050" rIns="38100" bIns="19050" anchor="ctr">
                <a:spAutoFit/>
              </a:bodyPr>
              <a:lstStyle/>
              <a:p>
                <a:pPr>
                  <a:defRPr sz="1400" b="0"/>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Sheet1!$B$1:$D$2</c:f>
              <c:strCache>
                <c:ptCount val="3"/>
                <c:pt idx="0">
                  <c:v>2η μέτρηση</c:v>
                </c:pt>
                <c:pt idx="1">
                  <c:v>3η μέτρηση</c:v>
                </c:pt>
                <c:pt idx="2">
                  <c:v>4η μέτρηση</c:v>
                </c:pt>
              </c:strCache>
            </c:strRef>
          </c:cat>
          <c:val>
            <c:numRef>
              <c:f>Sheet1!$B$7:$D$7</c:f>
              <c:numCache>
                <c:formatCode>General</c:formatCode>
                <c:ptCount val="3"/>
                <c:pt idx="0">
                  <c:v>7.6</c:v>
                </c:pt>
                <c:pt idx="1">
                  <c:v>9</c:v>
                </c:pt>
                <c:pt idx="2">
                  <c:v>6.9</c:v>
                </c:pt>
              </c:numCache>
            </c:numRef>
          </c:val>
          <c:smooth val="0"/>
          <c:extLst>
            <c:ext xmlns:c16="http://schemas.microsoft.com/office/drawing/2014/chart" uri="{C3380CC4-5D6E-409C-BE32-E72D297353CC}">
              <c16:uniqueId val="{00000000-9168-46D7-9A11-1F8832758D55}"/>
            </c:ext>
          </c:extLst>
        </c:ser>
        <c:dLbls>
          <c:dLblPos val="t"/>
          <c:showLegendKey val="0"/>
          <c:showVal val="1"/>
          <c:showCatName val="0"/>
          <c:showSerName val="0"/>
          <c:showPercent val="0"/>
          <c:showBubbleSize val="0"/>
        </c:dLbls>
        <c:smooth val="0"/>
        <c:axId val="-1153444480"/>
        <c:axId val="-1153447200"/>
      </c:lineChart>
      <c:catAx>
        <c:axId val="-1153444480"/>
        <c:scaling>
          <c:orientation val="minMax"/>
        </c:scaling>
        <c:delete val="1"/>
        <c:axPos val="b"/>
        <c:numFmt formatCode="General" sourceLinked="1"/>
        <c:majorTickMark val="out"/>
        <c:minorTickMark val="none"/>
        <c:tickLblPos val="nextTo"/>
        <c:crossAx val="-1153447200"/>
        <c:crosses val="autoZero"/>
        <c:auto val="1"/>
        <c:lblAlgn val="ctr"/>
        <c:lblOffset val="100"/>
        <c:noMultiLvlLbl val="1"/>
      </c:catAx>
      <c:valAx>
        <c:axId val="-1153447200"/>
        <c:scaling>
          <c:orientation val="minMax"/>
          <c:max val="50"/>
          <c:min val="0"/>
        </c:scaling>
        <c:delete val="0"/>
        <c:axPos val="l"/>
        <c:majorGridlines>
          <c:spPr>
            <a:ln w="9530" cap="flat" cmpd="sng" algn="ctr">
              <a:solidFill>
                <a:schemeClr val="tx1">
                  <a:lumMod val="15000"/>
                  <a:lumOff val="85000"/>
                </a:schemeClr>
              </a:solidFill>
              <a:round/>
            </a:ln>
            <a:effectLst/>
          </c:spPr>
        </c:majorGridlines>
        <c:numFmt formatCode="General" sourceLinked="1"/>
        <c:majorTickMark val="out"/>
        <c:minorTickMark val="none"/>
        <c:tickLblPos val="nextTo"/>
        <c:spPr>
          <a:ln w="6353">
            <a:noFill/>
          </a:ln>
        </c:spPr>
        <c:txPr>
          <a:bodyPr rot="0"/>
          <a:lstStyle/>
          <a:p>
            <a:pPr>
              <a:defRPr/>
            </a:pPr>
            <a:endParaRPr lang="el-GR"/>
          </a:p>
        </c:txPr>
        <c:crossAx val="-1153444480"/>
        <c:crosses val="autoZero"/>
        <c:crossBetween val="between"/>
        <c:majorUnit val="20"/>
      </c:valAx>
      <c:spPr>
        <a:noFill/>
        <a:ln w="25414">
          <a:noFill/>
        </a:ln>
      </c:spPr>
    </c:plotArea>
    <c:legend>
      <c:legendPos val="r"/>
      <c:layout>
        <c:manualLayout>
          <c:xMode val="edge"/>
          <c:yMode val="edge"/>
          <c:x val="0.14051442279317153"/>
          <c:y val="5.5496928575364368E-2"/>
          <c:w val="0.8400184431529566"/>
          <c:h val="0.10958801298871562"/>
        </c:manualLayout>
      </c:layout>
      <c:overlay val="0"/>
      <c:txPr>
        <a:bodyPr/>
        <a:lstStyle/>
        <a:p>
          <a:pPr>
            <a:defRPr sz="1200"/>
          </a:pPr>
          <a:endParaRPr lang="el-GR"/>
        </a:p>
      </c:txPr>
    </c:legend>
    <c:plotVisOnly val="1"/>
    <c:dispBlanksAs val="gap"/>
    <c:showDLblsOverMax val="0"/>
  </c:chart>
  <c:spPr>
    <a:noFill/>
    <a:ln>
      <a:noFill/>
    </a:ln>
  </c:spPr>
  <c:txPr>
    <a:bodyPr/>
    <a:lstStyle/>
    <a:p>
      <a:pPr>
        <a:defRPr>
          <a:latin typeface="Calibri" panose="020F0502020204030204" pitchFamily="34" charset="0"/>
          <a:cs typeface="Calibri" panose="020F0502020204030204" pitchFamily="34" charset="0"/>
        </a:defRPr>
      </a:pPr>
      <a:endParaRPr lang="el-GR"/>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405462737080203E-2"/>
          <c:y val="2.7339739612953832E-2"/>
          <c:w val="0.96818731414006098"/>
          <c:h val="0.6822210279976938"/>
        </c:manualLayout>
      </c:layout>
      <c:barChart>
        <c:barDir val="col"/>
        <c:grouping val="clustered"/>
        <c:varyColors val="0"/>
        <c:ser>
          <c:idx val="1"/>
          <c:order val="0"/>
          <c:tx>
            <c:strRef>
              <c:f>Sheet1!$B$1</c:f>
              <c:strCache>
                <c:ptCount val="1"/>
                <c:pt idx="0">
                  <c:v>Οκτώβριος</c:v>
                </c:pt>
              </c:strCache>
            </c:strRef>
          </c:tx>
          <c:spPr>
            <a:solidFill>
              <a:srgbClr val="002060"/>
            </a:solidFill>
            <a:ln>
              <a:noFill/>
            </a:ln>
            <a:effectLst/>
          </c:spPr>
          <c:invertIfNegative val="0"/>
          <c:dPt>
            <c:idx val="0"/>
            <c:invertIfNegative val="0"/>
            <c:bubble3D val="0"/>
            <c:spPr>
              <a:solidFill>
                <a:srgbClr val="002060"/>
              </a:solidFill>
              <a:ln>
                <a:noFill/>
              </a:ln>
              <a:effectLst/>
            </c:spPr>
            <c:extLst>
              <c:ext xmlns:c16="http://schemas.microsoft.com/office/drawing/2014/chart" uri="{C3380CC4-5D6E-409C-BE32-E72D297353CC}">
                <c16:uniqueId val="{00000001-A44B-4827-8018-07688E6317B0}"/>
              </c:ext>
            </c:extLst>
          </c:dPt>
          <c:dPt>
            <c:idx val="1"/>
            <c:invertIfNegative val="0"/>
            <c:bubble3D val="0"/>
            <c:spPr>
              <a:solidFill>
                <a:srgbClr val="002060"/>
              </a:solidFill>
              <a:ln>
                <a:noFill/>
              </a:ln>
              <a:effectLst/>
            </c:spPr>
            <c:extLst>
              <c:ext xmlns:c16="http://schemas.microsoft.com/office/drawing/2014/chart" uri="{C3380CC4-5D6E-409C-BE32-E72D297353CC}">
                <c16:uniqueId val="{00000003-A44B-4827-8018-07688E6317B0}"/>
              </c:ext>
            </c:extLst>
          </c:dPt>
          <c:dPt>
            <c:idx val="2"/>
            <c:invertIfNegative val="0"/>
            <c:bubble3D val="0"/>
            <c:spPr>
              <a:solidFill>
                <a:srgbClr val="002060"/>
              </a:solidFill>
              <a:ln>
                <a:noFill/>
              </a:ln>
              <a:effectLst/>
            </c:spPr>
            <c:extLst>
              <c:ext xmlns:c16="http://schemas.microsoft.com/office/drawing/2014/chart" uri="{C3380CC4-5D6E-409C-BE32-E72D297353CC}">
                <c16:uniqueId val="{00000005-A44B-4827-8018-07688E6317B0}"/>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Να προκύψει μια κυβέρνηση συνεργασίας δύο ή και περισσότερων κομμάτων</c:v>
                </c:pt>
                <c:pt idx="1">
                  <c:v>Να γίνουν νέες εκλογές</c:v>
                </c:pt>
                <c:pt idx="2">
                  <c:v>ΔΞ/ΔΑ</c:v>
                </c:pt>
              </c:strCache>
            </c:strRef>
          </c:cat>
          <c:val>
            <c:numRef>
              <c:f>Sheet1!$B$2:$B$4</c:f>
              <c:numCache>
                <c:formatCode>General</c:formatCode>
                <c:ptCount val="3"/>
                <c:pt idx="0">
                  <c:v>53.8</c:v>
                </c:pt>
                <c:pt idx="1">
                  <c:v>41.1</c:v>
                </c:pt>
                <c:pt idx="2">
                  <c:v>5</c:v>
                </c:pt>
              </c:numCache>
            </c:numRef>
          </c:val>
          <c:extLst>
            <c:ext xmlns:c16="http://schemas.microsoft.com/office/drawing/2014/chart" uri="{C3380CC4-5D6E-409C-BE32-E72D297353CC}">
              <c16:uniqueId val="{00000006-A44B-4827-8018-07688E6317B0}"/>
            </c:ext>
          </c:extLst>
        </c:ser>
        <c:ser>
          <c:idx val="0"/>
          <c:order val="1"/>
          <c:tx>
            <c:strRef>
              <c:f>Sheet1!$C$1</c:f>
              <c:strCache>
                <c:ptCount val="1"/>
                <c:pt idx="0">
                  <c:v>Σεπτέμβριος</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Να προκύψει μια κυβέρνηση συνεργασίας δύο ή και περισσότερων κομμάτων</c:v>
                </c:pt>
                <c:pt idx="1">
                  <c:v>Να γίνουν νέες εκλογές</c:v>
                </c:pt>
                <c:pt idx="2">
                  <c:v>ΔΞ/ΔΑ</c:v>
                </c:pt>
              </c:strCache>
            </c:strRef>
          </c:cat>
          <c:val>
            <c:numRef>
              <c:f>Sheet1!$C$2:$C$4</c:f>
              <c:numCache>
                <c:formatCode>General</c:formatCode>
                <c:ptCount val="3"/>
                <c:pt idx="0">
                  <c:v>49.2</c:v>
                </c:pt>
                <c:pt idx="1">
                  <c:v>43.2</c:v>
                </c:pt>
                <c:pt idx="2">
                  <c:v>7.6</c:v>
                </c:pt>
              </c:numCache>
            </c:numRef>
          </c:val>
          <c:extLst>
            <c:ext xmlns:c16="http://schemas.microsoft.com/office/drawing/2014/chart" uri="{C3380CC4-5D6E-409C-BE32-E72D297353CC}">
              <c16:uniqueId val="{00000006-1158-4FF1-B36C-188950477ECF}"/>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70"/>
          <c:min val="0"/>
        </c:scaling>
        <c:delete val="1"/>
        <c:axPos val="r"/>
        <c:numFmt formatCode="General" sourceLinked="1"/>
        <c:majorTickMark val="out"/>
        <c:minorTickMark val="none"/>
        <c:tickLblPos val="nextTo"/>
        <c:crossAx val="1052008720"/>
        <c:crosses val="max"/>
        <c:crossBetween val="between"/>
        <c:majorUnit val="50"/>
        <c:minorUnit val="4"/>
      </c:valAx>
      <c:spPr>
        <a:noFill/>
        <a:ln>
          <a:noFill/>
        </a:ln>
        <a:effectLst/>
      </c:spPr>
    </c:plotArea>
    <c:legend>
      <c:legendPos val="r"/>
      <c:layout>
        <c:manualLayout>
          <c:xMode val="edge"/>
          <c:yMode val="edge"/>
          <c:x val="0.55302096549842783"/>
          <c:y val="2.412961972124816E-2"/>
          <c:w val="0.43457357176449191"/>
          <c:h val="0.2284803762511795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0664390415519"/>
          <c:y val="3.0024402080259072E-2"/>
          <c:w val="0.46206346505681228"/>
          <c:h val="0.89162072023318018"/>
        </c:manualLayout>
      </c:layout>
      <c:barChart>
        <c:barDir val="bar"/>
        <c:grouping val="clustered"/>
        <c:varyColors val="0"/>
        <c:ser>
          <c:idx val="1"/>
          <c:order val="0"/>
          <c:tx>
            <c:strRef>
              <c:f>Sheet1!$B$1</c:f>
              <c:strCache>
                <c:ptCount val="1"/>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4E57-48FC-AB1A-436C9189B882}"/>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6-4E57-48FC-AB1A-436C9189B882}"/>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5-5718-49D0-90B6-3F53F7BBDB8F}"/>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4E57-48FC-AB1A-436C9189B882}"/>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5-4E57-48FC-AB1A-436C9189B882}"/>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4-4E57-48FC-AB1A-436C9189B882}"/>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9-B574-4F4E-BC64-F733798B6B61}"/>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2"/>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Sheet1!$A$2:$A$9</c:f>
              <c:strCache>
                <c:ptCount val="8"/>
                <c:pt idx="0">
                  <c:v>Κυβέρνηση Συνεργασίας ΝΕΑΣ ΔΗΜΟΚΡΑΤΙΑΣ - ΠΑΣΟΚ / ΚΙΝΑΛ</c:v>
                </c:pt>
                <c:pt idx="1">
                  <c:v>Κυβέρνηση Συνεργασίας ΝΕΑΣ ΔΗΜΟΚΡΑΤΙΑΣ - ΠΑΣΟΚ / ΚΙΝΑΛ και άλλα μικρότερα κόμματα της Δεξιάς</c:v>
                </c:pt>
                <c:pt idx="2">
                  <c:v>Κυβέρνηση Συνεργασίας ΣΥΡΙΖΑ ΠΣ - ΠΑΣΟΚ / ΚΙΝΑΛ και άλλα μικρότερα κόμματα της αριστεράς</c:v>
                </c:pt>
                <c:pt idx="3">
                  <c:v>Κυβέρνηση Συνεργασίας ΣΥΡΙΖΑ ΠΣ - ΠΑΣΟΚ / ΚΙΝΑΛ</c:v>
                </c:pt>
                <c:pt idx="4">
                  <c:v>Οικουμενική κυβέρνηση (Με Συμμετοχή ΝΔ, ΣΥΡΙΖΑ, ΠΑΣΟΚ / ΚΙΝΑΛ και άλλων κομμάτων)</c:v>
                </c:pt>
                <c:pt idx="5">
                  <c:v>Κυβέρνηση Συνεργασίας ΝΕΑΣ ΔΗΜΟΚΡΑΤΙΑΣ - ΣΥΡΙΖΑ</c:v>
                </c:pt>
                <c:pt idx="6">
                  <c:v>Άλλο Σενάριο συνεργασίας</c:v>
                </c:pt>
                <c:pt idx="7">
                  <c:v>ΔΞ/ΔΑ</c:v>
                </c:pt>
              </c:strCache>
            </c:strRef>
          </c:cat>
          <c:val>
            <c:numRef>
              <c:f>Sheet1!$B$2:$B$9</c:f>
              <c:numCache>
                <c:formatCode>General</c:formatCode>
                <c:ptCount val="8"/>
                <c:pt idx="0">
                  <c:v>17.2</c:v>
                </c:pt>
                <c:pt idx="1">
                  <c:v>7.4</c:v>
                </c:pt>
                <c:pt idx="2">
                  <c:v>16.100000000000001</c:v>
                </c:pt>
                <c:pt idx="3">
                  <c:v>9.1999999999999993</c:v>
                </c:pt>
                <c:pt idx="4">
                  <c:v>18.399999999999999</c:v>
                </c:pt>
                <c:pt idx="5">
                  <c:v>5.0999999999999996</c:v>
                </c:pt>
                <c:pt idx="6">
                  <c:v>14.1</c:v>
                </c:pt>
                <c:pt idx="7">
                  <c:v>12.4</c:v>
                </c:pt>
              </c:numCache>
            </c:numRef>
          </c:val>
          <c:extLst>
            <c:ext xmlns:c16="http://schemas.microsoft.com/office/drawing/2014/chart" uri="{C3380CC4-5D6E-409C-BE32-E72D297353CC}">
              <c16:uniqueId val="{00000007-4E57-48FC-AB1A-436C9189B882}"/>
            </c:ext>
          </c:extLst>
        </c:ser>
        <c:dLbls>
          <c:dLblPos val="outEnd"/>
          <c:showLegendKey val="0"/>
          <c:showVal val="1"/>
          <c:showCatName val="0"/>
          <c:showSerName val="0"/>
          <c:showPercent val="0"/>
          <c:showBubbleSize val="0"/>
        </c:dLbls>
        <c:gapWidth val="100"/>
        <c:axId val="1052008720"/>
        <c:axId val="1"/>
      </c:barChart>
      <c:catAx>
        <c:axId val="1052008720"/>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2"/>
                </a:solidFill>
                <a:latin typeface="+mn-lt"/>
                <a:ea typeface="+mn-ea"/>
                <a:cs typeface="+mn-cs"/>
              </a:defRPr>
            </a:pPr>
            <a:endParaRPr lang="el-GR"/>
          </a:p>
        </c:txPr>
        <c:crossAx val="1"/>
        <c:crosses val="autoZero"/>
        <c:auto val="0"/>
        <c:lblAlgn val="ctr"/>
        <c:lblOffset val="100"/>
        <c:noMultiLvlLbl val="0"/>
      </c:catAx>
      <c:valAx>
        <c:axId val="1"/>
        <c:scaling>
          <c:orientation val="minMax"/>
          <c:max val="100"/>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l-GR"/>
          </a:p>
        </c:txPr>
        <c:crossAx val="1052008720"/>
        <c:crosses val="max"/>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6C52-49EB-98FB-2526BE00067A}"/>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47.7</c:v>
                </c:pt>
              </c:numCache>
            </c:numRef>
          </c:val>
          <c:extLst>
            <c:ext xmlns:c16="http://schemas.microsoft.com/office/drawing/2014/chart" uri="{C3380CC4-5D6E-409C-BE32-E72D297353CC}">
              <c16:uniqueId val="{00000001-6C52-49EB-98FB-2526BE00067A}"/>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056F-42FA-8B25-70E2E7786E3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η ακρίβεια</c:v>
                </c:pt>
              </c:strCache>
            </c:strRef>
          </c:cat>
          <c:val>
            <c:numRef>
              <c:f>Sheet1!$B$2</c:f>
              <c:numCache>
                <c:formatCode>General</c:formatCode>
                <c:ptCount val="1"/>
                <c:pt idx="0">
                  <c:v>59.6</c:v>
                </c:pt>
              </c:numCache>
            </c:numRef>
          </c:val>
          <c:extLst>
            <c:ext xmlns:c16="http://schemas.microsoft.com/office/drawing/2014/chart" uri="{C3380CC4-5D6E-409C-BE32-E72D297353CC}">
              <c16:uniqueId val="{00000001-056F-42FA-8B25-70E2E7786E34}"/>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896915978542203E-2"/>
          <c:y val="2.7955474906312023E-2"/>
          <c:w val="0.95199698115389764"/>
          <c:h val="0.85196147439568748"/>
        </c:manualLayout>
      </c:layout>
      <c:lineChart>
        <c:grouping val="standard"/>
        <c:varyColors val="0"/>
        <c:ser>
          <c:idx val="0"/>
          <c:order val="0"/>
          <c:tx>
            <c:strRef>
              <c:f>Sheet1!$B$1</c:f>
              <c:strCache>
                <c:ptCount val="1"/>
                <c:pt idx="0">
                  <c:v>ΝΔ</c:v>
                </c:pt>
              </c:strCache>
            </c:strRef>
          </c:tx>
          <c:spPr>
            <a:ln w="88900" cap="rnd">
              <a:solidFill>
                <a:schemeClr val="accent5">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ΝΟΕΜ. 2021</c:v>
                </c:pt>
                <c:pt idx="1">
                  <c:v>ΔΕΚΕΜ. 2021</c:v>
                </c:pt>
                <c:pt idx="2">
                  <c:v>ΜΑΡΤΙΟΣ 2022</c:v>
                </c:pt>
                <c:pt idx="3">
                  <c:v>ΜΑΙΟΣ 2022</c:v>
                </c:pt>
                <c:pt idx="4">
                  <c:v>ΣΕΠΤ. 2022 (5/9)</c:v>
                </c:pt>
                <c:pt idx="5">
                  <c:v>ΣΕΠΤ. 2022 (19-21/9)</c:v>
                </c:pt>
                <c:pt idx="6">
                  <c:v>ΟΚΤ.2022 (10-12)</c:v>
                </c:pt>
              </c:strCache>
            </c:strRef>
          </c:cat>
          <c:val>
            <c:numRef>
              <c:f>Sheet1!$B$2:$B$8</c:f>
              <c:numCache>
                <c:formatCode>General</c:formatCode>
                <c:ptCount val="7"/>
                <c:pt idx="0">
                  <c:v>32.299999999999997</c:v>
                </c:pt>
                <c:pt idx="1">
                  <c:v>30.7</c:v>
                </c:pt>
                <c:pt idx="2">
                  <c:v>28.6</c:v>
                </c:pt>
                <c:pt idx="3">
                  <c:v>29.1</c:v>
                </c:pt>
                <c:pt idx="4">
                  <c:v>28.6</c:v>
                </c:pt>
                <c:pt idx="5">
                  <c:v>29.6</c:v>
                </c:pt>
                <c:pt idx="6">
                  <c:v>29.5</c:v>
                </c:pt>
              </c:numCache>
            </c:numRef>
          </c:val>
          <c:smooth val="1"/>
          <c:extLst>
            <c:ext xmlns:c16="http://schemas.microsoft.com/office/drawing/2014/chart" uri="{C3380CC4-5D6E-409C-BE32-E72D297353CC}">
              <c16:uniqueId val="{00000000-DE44-4D99-8C2C-589F397D9CAC}"/>
            </c:ext>
          </c:extLst>
        </c:ser>
        <c:ser>
          <c:idx val="1"/>
          <c:order val="1"/>
          <c:tx>
            <c:strRef>
              <c:f>Sheet1!$C$1</c:f>
              <c:strCache>
                <c:ptCount val="1"/>
                <c:pt idx="0">
                  <c:v>ΣΥΡΙΖΑ ΠΣ</c:v>
                </c:pt>
              </c:strCache>
            </c:strRef>
          </c:tx>
          <c:spPr>
            <a:ln w="88900" cap="rnd">
              <a:solidFill>
                <a:srgbClr val="FF0066"/>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ΝΟΕΜ. 2021</c:v>
                </c:pt>
                <c:pt idx="1">
                  <c:v>ΔΕΚΕΜ. 2021</c:v>
                </c:pt>
                <c:pt idx="2">
                  <c:v>ΜΑΡΤΙΟΣ 2022</c:v>
                </c:pt>
                <c:pt idx="3">
                  <c:v>ΜΑΙΟΣ 2022</c:v>
                </c:pt>
                <c:pt idx="4">
                  <c:v>ΣΕΠΤ. 2022 (5/9)</c:v>
                </c:pt>
                <c:pt idx="5">
                  <c:v>ΣΕΠΤ. 2022 (19-21/9)</c:v>
                </c:pt>
                <c:pt idx="6">
                  <c:v>ΟΚΤ.2022 (10-12)</c:v>
                </c:pt>
              </c:strCache>
            </c:strRef>
          </c:cat>
          <c:val>
            <c:numRef>
              <c:f>Sheet1!$C$2:$C$8</c:f>
              <c:numCache>
                <c:formatCode>General</c:formatCode>
                <c:ptCount val="7"/>
                <c:pt idx="0">
                  <c:v>22.5</c:v>
                </c:pt>
                <c:pt idx="1">
                  <c:v>19.7</c:v>
                </c:pt>
                <c:pt idx="2">
                  <c:v>21.2</c:v>
                </c:pt>
                <c:pt idx="3">
                  <c:v>21.7</c:v>
                </c:pt>
                <c:pt idx="4">
                  <c:v>22.2</c:v>
                </c:pt>
                <c:pt idx="5">
                  <c:v>22.6</c:v>
                </c:pt>
                <c:pt idx="6">
                  <c:v>22.7</c:v>
                </c:pt>
              </c:numCache>
            </c:numRef>
          </c:val>
          <c:smooth val="1"/>
          <c:extLst>
            <c:ext xmlns:c16="http://schemas.microsoft.com/office/drawing/2014/chart" uri="{C3380CC4-5D6E-409C-BE32-E72D297353CC}">
              <c16:uniqueId val="{00000001-DE44-4D99-8C2C-589F397D9CAC}"/>
            </c:ext>
          </c:extLst>
        </c:ser>
        <c:ser>
          <c:idx val="2"/>
          <c:order val="2"/>
          <c:tx>
            <c:strRef>
              <c:f>Sheet1!$D$1</c:f>
              <c:strCache>
                <c:ptCount val="1"/>
                <c:pt idx="0">
                  <c:v>ΠΑΣΟΚ ΚΙΝΑΛ</c:v>
                </c:pt>
              </c:strCache>
            </c:strRef>
          </c:tx>
          <c:spPr>
            <a:ln w="88900" cap="rnd">
              <a:solidFill>
                <a:schemeClr val="accent6">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ΝΟΕΜ. 2021</c:v>
                </c:pt>
                <c:pt idx="1">
                  <c:v>ΔΕΚΕΜ. 2021</c:v>
                </c:pt>
                <c:pt idx="2">
                  <c:v>ΜΑΡΤΙΟΣ 2022</c:v>
                </c:pt>
                <c:pt idx="3">
                  <c:v>ΜΑΙΟΣ 2022</c:v>
                </c:pt>
                <c:pt idx="4">
                  <c:v>ΣΕΠΤ. 2022 (5/9)</c:v>
                </c:pt>
                <c:pt idx="5">
                  <c:v>ΣΕΠΤ. 2022 (19-21/9)</c:v>
                </c:pt>
                <c:pt idx="6">
                  <c:v>ΟΚΤ.2022 (10-12)</c:v>
                </c:pt>
              </c:strCache>
            </c:strRef>
          </c:cat>
          <c:val>
            <c:numRef>
              <c:f>Sheet1!$D$2:$D$8</c:f>
              <c:numCache>
                <c:formatCode>General</c:formatCode>
                <c:ptCount val="7"/>
                <c:pt idx="0">
                  <c:v>9.3000000000000007</c:v>
                </c:pt>
                <c:pt idx="1">
                  <c:v>13.5</c:v>
                </c:pt>
                <c:pt idx="2">
                  <c:v>13.4</c:v>
                </c:pt>
                <c:pt idx="3">
                  <c:v>11.8</c:v>
                </c:pt>
                <c:pt idx="4">
                  <c:v>12.1</c:v>
                </c:pt>
                <c:pt idx="5">
                  <c:v>11.1</c:v>
                </c:pt>
                <c:pt idx="6">
                  <c:v>11.2</c:v>
                </c:pt>
              </c:numCache>
            </c:numRef>
          </c:val>
          <c:smooth val="1"/>
          <c:extLst>
            <c:ext xmlns:c16="http://schemas.microsoft.com/office/drawing/2014/chart" uri="{C3380CC4-5D6E-409C-BE32-E72D297353CC}">
              <c16:uniqueId val="{00000002-DE44-4D99-8C2C-589F397D9CAC}"/>
            </c:ext>
          </c:extLst>
        </c:ser>
        <c:ser>
          <c:idx val="3"/>
          <c:order val="3"/>
          <c:tx>
            <c:strRef>
              <c:f>Sheet1!$E$1</c:f>
              <c:strCache>
                <c:ptCount val="1"/>
                <c:pt idx="0">
                  <c:v>ΚΚΕ</c:v>
                </c:pt>
              </c:strCache>
            </c:strRef>
          </c:tx>
          <c:spPr>
            <a:ln w="88900" cap="rnd">
              <a:solidFill>
                <a:srgbClr val="FF0000"/>
              </a:solidFill>
              <a:round/>
            </a:ln>
            <a:effectLst/>
          </c:spPr>
          <c:marker>
            <c:symbol val="none"/>
          </c:marker>
          <c:cat>
            <c:strRef>
              <c:f>Sheet1!$A$2:$A$8</c:f>
              <c:strCache>
                <c:ptCount val="7"/>
                <c:pt idx="0">
                  <c:v>ΝΟΕΜ. 2021</c:v>
                </c:pt>
                <c:pt idx="1">
                  <c:v>ΔΕΚΕΜ. 2021</c:v>
                </c:pt>
                <c:pt idx="2">
                  <c:v>ΜΑΡΤΙΟΣ 2022</c:v>
                </c:pt>
                <c:pt idx="3">
                  <c:v>ΜΑΙΟΣ 2022</c:v>
                </c:pt>
                <c:pt idx="4">
                  <c:v>ΣΕΠΤ. 2022 (5/9)</c:v>
                </c:pt>
                <c:pt idx="5">
                  <c:v>ΣΕΠΤ. 2022 (19-21/9)</c:v>
                </c:pt>
                <c:pt idx="6">
                  <c:v>ΟΚΤ.2022 (10-12)</c:v>
                </c:pt>
              </c:strCache>
            </c:strRef>
          </c:cat>
          <c:val>
            <c:numRef>
              <c:f>Sheet1!$E$2:$E$8</c:f>
              <c:numCache>
                <c:formatCode>General</c:formatCode>
                <c:ptCount val="7"/>
                <c:pt idx="0">
                  <c:v>5.0999999999999996</c:v>
                </c:pt>
                <c:pt idx="1">
                  <c:v>4.0999999999999996</c:v>
                </c:pt>
                <c:pt idx="2">
                  <c:v>4.5</c:v>
                </c:pt>
                <c:pt idx="3">
                  <c:v>4.8</c:v>
                </c:pt>
                <c:pt idx="4">
                  <c:v>5.0999999999999996</c:v>
                </c:pt>
                <c:pt idx="5">
                  <c:v>5</c:v>
                </c:pt>
                <c:pt idx="6">
                  <c:v>4.9000000000000004</c:v>
                </c:pt>
              </c:numCache>
            </c:numRef>
          </c:val>
          <c:smooth val="1"/>
          <c:extLst>
            <c:ext xmlns:c16="http://schemas.microsoft.com/office/drawing/2014/chart" uri="{C3380CC4-5D6E-409C-BE32-E72D297353CC}">
              <c16:uniqueId val="{00000003-DE44-4D99-8C2C-589F397D9CAC}"/>
            </c:ext>
          </c:extLst>
        </c:ser>
        <c:ser>
          <c:idx val="4"/>
          <c:order val="4"/>
          <c:tx>
            <c:strRef>
              <c:f>Sheet1!$F$1</c:f>
              <c:strCache>
                <c:ptCount val="1"/>
                <c:pt idx="0">
                  <c:v>ΕΛ. ΛΥΣ.</c:v>
                </c:pt>
              </c:strCache>
            </c:strRef>
          </c:tx>
          <c:spPr>
            <a:ln w="88900" cap="rnd">
              <a:solidFill>
                <a:schemeClr val="accent5">
                  <a:lumMod val="60000"/>
                  <a:lumOff val="40000"/>
                </a:schemeClr>
              </a:solidFill>
              <a:round/>
            </a:ln>
            <a:effectLst/>
          </c:spPr>
          <c:marker>
            <c:symbol val="none"/>
          </c:marker>
          <c:cat>
            <c:strRef>
              <c:f>Sheet1!$A$2:$A$8</c:f>
              <c:strCache>
                <c:ptCount val="7"/>
                <c:pt idx="0">
                  <c:v>ΝΟΕΜ. 2021</c:v>
                </c:pt>
                <c:pt idx="1">
                  <c:v>ΔΕΚΕΜ. 2021</c:v>
                </c:pt>
                <c:pt idx="2">
                  <c:v>ΜΑΡΤΙΟΣ 2022</c:v>
                </c:pt>
                <c:pt idx="3">
                  <c:v>ΜΑΙΟΣ 2022</c:v>
                </c:pt>
                <c:pt idx="4">
                  <c:v>ΣΕΠΤ. 2022 (5/9)</c:v>
                </c:pt>
                <c:pt idx="5">
                  <c:v>ΣΕΠΤ. 2022 (19-21/9)</c:v>
                </c:pt>
                <c:pt idx="6">
                  <c:v>ΟΚΤ.2022 (10-12)</c:v>
                </c:pt>
              </c:strCache>
            </c:strRef>
          </c:cat>
          <c:val>
            <c:numRef>
              <c:f>Sheet1!$F$2:$F$8</c:f>
              <c:numCache>
                <c:formatCode>General</c:formatCode>
                <c:ptCount val="7"/>
                <c:pt idx="0">
                  <c:v>4.3</c:v>
                </c:pt>
                <c:pt idx="1">
                  <c:v>3.8</c:v>
                </c:pt>
                <c:pt idx="2">
                  <c:v>4.9000000000000004</c:v>
                </c:pt>
                <c:pt idx="3">
                  <c:v>4.5999999999999996</c:v>
                </c:pt>
                <c:pt idx="4">
                  <c:v>4.5</c:v>
                </c:pt>
                <c:pt idx="5">
                  <c:v>4.2</c:v>
                </c:pt>
                <c:pt idx="6">
                  <c:v>4.3</c:v>
                </c:pt>
              </c:numCache>
            </c:numRef>
          </c:val>
          <c:smooth val="1"/>
          <c:extLst>
            <c:ext xmlns:c16="http://schemas.microsoft.com/office/drawing/2014/chart" uri="{C3380CC4-5D6E-409C-BE32-E72D297353CC}">
              <c16:uniqueId val="{00000006-DE44-4D99-8C2C-589F397D9CAC}"/>
            </c:ext>
          </c:extLst>
        </c:ser>
        <c:ser>
          <c:idx val="5"/>
          <c:order val="5"/>
          <c:tx>
            <c:strRef>
              <c:f>Sheet1!$G$1</c:f>
              <c:strCache>
                <c:ptCount val="1"/>
                <c:pt idx="0">
                  <c:v>ΜΕΡΑ 25</c:v>
                </c:pt>
              </c:strCache>
            </c:strRef>
          </c:tx>
          <c:spPr>
            <a:ln w="88900" cap="rnd">
              <a:solidFill>
                <a:srgbClr val="9900CC"/>
              </a:solidFill>
              <a:round/>
            </a:ln>
            <a:effectLst/>
          </c:spPr>
          <c:marker>
            <c:symbol val="none"/>
          </c:marker>
          <c:cat>
            <c:strRef>
              <c:f>Sheet1!$A$2:$A$8</c:f>
              <c:strCache>
                <c:ptCount val="7"/>
                <c:pt idx="0">
                  <c:v>ΝΟΕΜ. 2021</c:v>
                </c:pt>
                <c:pt idx="1">
                  <c:v>ΔΕΚΕΜ. 2021</c:v>
                </c:pt>
                <c:pt idx="2">
                  <c:v>ΜΑΡΤΙΟΣ 2022</c:v>
                </c:pt>
                <c:pt idx="3">
                  <c:v>ΜΑΙΟΣ 2022</c:v>
                </c:pt>
                <c:pt idx="4">
                  <c:v>ΣΕΠΤ. 2022 (5/9)</c:v>
                </c:pt>
                <c:pt idx="5">
                  <c:v>ΣΕΠΤ. 2022 (19-21/9)</c:v>
                </c:pt>
                <c:pt idx="6">
                  <c:v>ΟΚΤ.2022 (10-12)</c:v>
                </c:pt>
              </c:strCache>
            </c:strRef>
          </c:cat>
          <c:val>
            <c:numRef>
              <c:f>Sheet1!$G$2:$G$8</c:f>
              <c:numCache>
                <c:formatCode>General</c:formatCode>
                <c:ptCount val="7"/>
                <c:pt idx="0">
                  <c:v>3.7</c:v>
                </c:pt>
                <c:pt idx="1">
                  <c:v>2.7</c:v>
                </c:pt>
                <c:pt idx="2">
                  <c:v>3.1</c:v>
                </c:pt>
                <c:pt idx="3">
                  <c:v>3</c:v>
                </c:pt>
                <c:pt idx="4">
                  <c:v>4.0999999999999996</c:v>
                </c:pt>
                <c:pt idx="5">
                  <c:v>3.5</c:v>
                </c:pt>
                <c:pt idx="6">
                  <c:v>3.1</c:v>
                </c:pt>
              </c:numCache>
            </c:numRef>
          </c:val>
          <c:smooth val="1"/>
          <c:extLst>
            <c:ext xmlns:c16="http://schemas.microsoft.com/office/drawing/2014/chart" uri="{C3380CC4-5D6E-409C-BE32-E72D297353CC}">
              <c16:uniqueId val="{00000007-DE44-4D99-8C2C-589F397D9CAC}"/>
            </c:ext>
          </c:extLst>
        </c:ser>
        <c:dLbls>
          <c:showLegendKey val="0"/>
          <c:showVal val="0"/>
          <c:showCatName val="0"/>
          <c:showSerName val="0"/>
          <c:showPercent val="0"/>
          <c:showBubbleSize val="0"/>
        </c:dLbls>
        <c:smooth val="0"/>
        <c:axId val="502188047"/>
        <c:axId val="502182223"/>
      </c:lineChart>
      <c:catAx>
        <c:axId val="50218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l-GR"/>
          </a:p>
        </c:txPr>
        <c:crossAx val="502182223"/>
        <c:crosses val="autoZero"/>
        <c:auto val="1"/>
        <c:lblAlgn val="ctr"/>
        <c:lblOffset val="100"/>
        <c:noMultiLvlLbl val="0"/>
      </c:catAx>
      <c:valAx>
        <c:axId val="502182223"/>
        <c:scaling>
          <c:orientation val="minMax"/>
          <c:max val="50"/>
        </c:scaling>
        <c:delete val="1"/>
        <c:axPos val="l"/>
        <c:numFmt formatCode="General" sourceLinked="1"/>
        <c:majorTickMark val="none"/>
        <c:minorTickMark val="none"/>
        <c:tickLblPos val="nextTo"/>
        <c:crossAx val="502188047"/>
        <c:crosses val="autoZero"/>
        <c:crossBetween val="between"/>
      </c:valAx>
      <c:spPr>
        <a:noFill/>
        <a:ln>
          <a:noFill/>
        </a:ln>
        <a:effectLst/>
      </c:spPr>
    </c:plotArea>
    <c:plotVisOnly val="1"/>
    <c:dispBlanksAs val="gap"/>
    <c:showDLblsOverMax val="0"/>
  </c:chart>
  <c:spPr>
    <a:noFill/>
    <a:ln>
      <a:noFill/>
    </a:ln>
    <a:effectLst/>
  </c:spPr>
  <c:txPr>
    <a:bodyPr/>
    <a:lstStyle/>
    <a:p>
      <a:pPr>
        <a:defRPr sz="1100"/>
      </a:pPr>
      <a:endParaRPr lang="el-G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AC2-43C4-8F72-38D562981DE5}"/>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και η ακρίβεια</c:v>
                </c:pt>
              </c:strCache>
            </c:strRef>
          </c:cat>
          <c:val>
            <c:numRef>
              <c:f>Sheet1!$B$2</c:f>
              <c:numCache>
                <c:formatCode>General</c:formatCode>
                <c:ptCount val="1"/>
                <c:pt idx="0">
                  <c:v>65.8</c:v>
                </c:pt>
              </c:numCache>
            </c:numRef>
          </c:val>
          <c:extLst>
            <c:ext xmlns:c16="http://schemas.microsoft.com/office/drawing/2014/chart" uri="{C3380CC4-5D6E-409C-BE32-E72D297353CC}">
              <c16:uniqueId val="{00000001-9AC2-43C4-8F72-38D562981DE5}"/>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sz="1800" b="1"/>
      </a:pPr>
      <a:endParaRPr lang="el-G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9985246573298"/>
          <c:y val="4.2742618591597295E-2"/>
          <c:w val="0.74730447352669327"/>
          <c:h val="0.76403468386769802"/>
        </c:manualLayout>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932-4F37-AF86-031AD0688E19}"/>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αύξηση των τιμών και  η ακρίβεια  </c:v>
                </c:pt>
              </c:strCache>
            </c:strRef>
          </c:cat>
          <c:val>
            <c:numRef>
              <c:f>Sheet1!$B$2</c:f>
              <c:numCache>
                <c:formatCode>General</c:formatCode>
                <c:ptCount val="1"/>
                <c:pt idx="0">
                  <c:v>61</c:v>
                </c:pt>
              </c:numCache>
            </c:numRef>
          </c:val>
          <c:extLst>
            <c:ext xmlns:c16="http://schemas.microsoft.com/office/drawing/2014/chart" uri="{C3380CC4-5D6E-409C-BE32-E72D297353CC}">
              <c16:uniqueId val="{00000001-C932-4F37-AF86-031AD0688E19}"/>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8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sz="1800" b="1"/>
      </a:pPr>
      <a:endParaRPr lang="el-G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D313-4FAE-96DA-057A6C54AC8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πορεία των Ελληνοτουρκικών σχέσεων</c:v>
                </c:pt>
              </c:strCache>
            </c:strRef>
          </c:cat>
          <c:val>
            <c:numRef>
              <c:f>Sheet1!$B$2</c:f>
              <c:numCache>
                <c:formatCode>General</c:formatCode>
                <c:ptCount val="1"/>
                <c:pt idx="0">
                  <c:v>6.9</c:v>
                </c:pt>
              </c:numCache>
            </c:numRef>
          </c:val>
          <c:extLst>
            <c:ext xmlns:c16="http://schemas.microsoft.com/office/drawing/2014/chart" uri="{C3380CC4-5D6E-409C-BE32-E72D297353CC}">
              <c16:uniqueId val="{00000004-D313-4FAE-96DA-057A6C54AC84}"/>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4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F6C3-4B07-AAB9-C88FA0E9A81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πορεία των Ελληνοτουρκικών σχέσεων</c:v>
                </c:pt>
              </c:strCache>
            </c:strRef>
          </c:cat>
          <c:val>
            <c:numRef>
              <c:f>Sheet1!$B$2</c:f>
              <c:numCache>
                <c:formatCode>General</c:formatCode>
                <c:ptCount val="1"/>
                <c:pt idx="0">
                  <c:v>4.5999999999999996</c:v>
                </c:pt>
              </c:numCache>
            </c:numRef>
          </c:val>
          <c:extLst>
            <c:ext xmlns:c16="http://schemas.microsoft.com/office/drawing/2014/chart" uri="{C3380CC4-5D6E-409C-BE32-E72D297353CC}">
              <c16:uniqueId val="{00000001-F6C3-4B07-AAB9-C88FA0E9A817}"/>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4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9AC2-43C4-8F72-38D562981DE5}"/>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πορεία των Ελληνοτουρκικών σχέσεων</c:v>
                </c:pt>
              </c:strCache>
            </c:strRef>
          </c:cat>
          <c:val>
            <c:numRef>
              <c:f>Sheet1!$B$2</c:f>
              <c:numCache>
                <c:formatCode>General</c:formatCode>
                <c:ptCount val="1"/>
                <c:pt idx="0">
                  <c:v>5</c:v>
                </c:pt>
              </c:numCache>
            </c:numRef>
          </c:val>
          <c:extLst>
            <c:ext xmlns:c16="http://schemas.microsoft.com/office/drawing/2014/chart" uri="{C3380CC4-5D6E-409C-BE32-E72D297353CC}">
              <c16:uniqueId val="{00000001-9AC2-43C4-8F72-38D562981DE5}"/>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4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sz="1800" b="1"/>
      </a:pPr>
      <a:endParaRPr lang="el-G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9985246573298"/>
          <c:y val="4.2742618591597295E-2"/>
          <c:w val="0.74730447352669327"/>
          <c:h val="0.76403468386769802"/>
        </c:manualLayout>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C932-4F37-AF86-031AD0688E19}"/>
              </c:ext>
            </c:extLst>
          </c:dPt>
          <c:dLbls>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Η πορεία των Ελληνοτουρκικών σχέσεων</c:v>
                </c:pt>
              </c:strCache>
            </c:strRef>
          </c:cat>
          <c:val>
            <c:numRef>
              <c:f>Sheet1!$B$2</c:f>
              <c:numCache>
                <c:formatCode>General</c:formatCode>
                <c:ptCount val="1"/>
                <c:pt idx="0">
                  <c:v>10.4</c:v>
                </c:pt>
              </c:numCache>
            </c:numRef>
          </c:val>
          <c:extLst>
            <c:ext xmlns:c16="http://schemas.microsoft.com/office/drawing/2014/chart" uri="{C3380CC4-5D6E-409C-BE32-E72D297353CC}">
              <c16:uniqueId val="{00000001-C932-4F37-AF86-031AD0688E19}"/>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40"/>
          <c:min val="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10"/>
        <c:minorUnit val="4"/>
      </c:valAx>
      <c:spPr>
        <a:noFill/>
        <a:ln>
          <a:noFill/>
        </a:ln>
        <a:effectLst/>
      </c:spPr>
    </c:plotArea>
    <c:plotVisOnly val="1"/>
    <c:dispBlanksAs val="gap"/>
    <c:showDLblsOverMax val="0"/>
  </c:chart>
  <c:spPr>
    <a:noFill/>
    <a:ln>
      <a:noFill/>
    </a:ln>
    <a:effectLst/>
  </c:spPr>
  <c:txPr>
    <a:bodyPr/>
    <a:lstStyle/>
    <a:p>
      <a:pPr>
        <a:defRPr sz="1800" b="1"/>
      </a:pPr>
      <a:endParaRPr lang="el-G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61574939179559"/>
          <c:y val="4.9278304277394824E-2"/>
          <c:w val="0.14470975675521919"/>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4585-42CE-B4CE-0037C9224C4A}"/>
              </c:ext>
            </c:extLst>
          </c:dPt>
          <c:dPt>
            <c:idx val="1"/>
            <c:invertIfNegative val="0"/>
            <c:bubble3D val="0"/>
            <c:extLst>
              <c:ext xmlns:c16="http://schemas.microsoft.com/office/drawing/2014/chart" uri="{C3380CC4-5D6E-409C-BE32-E72D297353CC}">
                <c16:uniqueId val="{00000003-4585-42CE-B4CE-0037C9224C4A}"/>
              </c:ext>
            </c:extLst>
          </c:dPt>
          <c:dPt>
            <c:idx val="2"/>
            <c:invertIfNegative val="0"/>
            <c:bubble3D val="0"/>
            <c:extLst>
              <c:ext xmlns:c16="http://schemas.microsoft.com/office/drawing/2014/chart" uri="{C3380CC4-5D6E-409C-BE32-E72D297353CC}">
                <c16:uniqueId val="{00000005-4585-42CE-B4CE-0037C9224C4A}"/>
              </c:ext>
            </c:extLst>
          </c:dPt>
          <c:dPt>
            <c:idx val="3"/>
            <c:invertIfNegative val="0"/>
            <c:bubble3D val="0"/>
            <c:extLst>
              <c:ext xmlns:c16="http://schemas.microsoft.com/office/drawing/2014/chart" uri="{C3380CC4-5D6E-409C-BE32-E72D297353CC}">
                <c16:uniqueId val="{00000007-4585-42CE-B4CE-0037C9224C4A}"/>
              </c:ext>
            </c:extLst>
          </c:dPt>
          <c:dPt>
            <c:idx val="4"/>
            <c:invertIfNegative val="0"/>
            <c:bubble3D val="0"/>
            <c:extLst>
              <c:ext xmlns:c16="http://schemas.microsoft.com/office/drawing/2014/chart" uri="{C3380CC4-5D6E-409C-BE32-E72D297353CC}">
                <c16:uniqueId val="{00000009-4585-42CE-B4CE-0037C9224C4A}"/>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Η αύξηση των τιμών, η ακρίβεια</c:v>
                </c:pt>
                <c:pt idx="1">
                  <c:v>Ο πόλεμος στην Ουκρανία και οι επιπτώσεις στην χώρα </c:v>
                </c:pt>
                <c:pt idx="2">
                  <c:v>Η ανεργία</c:v>
                </c:pt>
                <c:pt idx="3">
                  <c:v>Η πορεία των Ελληνοτουρκικών σχέσεων</c:v>
                </c:pt>
                <c:pt idx="4">
                  <c:v>Η εξέλιξη της Πανδημίας COVID-19</c:v>
                </c:pt>
                <c:pt idx="5">
                  <c:v>ΔΞ/ΔΑ</c:v>
                </c:pt>
              </c:strCache>
            </c:strRef>
          </c:cat>
          <c:val>
            <c:numRef>
              <c:f>Sheet1!$B$2:$B$7</c:f>
              <c:numCache>
                <c:formatCode>General</c:formatCode>
                <c:ptCount val="6"/>
                <c:pt idx="0">
                  <c:v>47.7</c:v>
                </c:pt>
                <c:pt idx="1">
                  <c:v>30.5</c:v>
                </c:pt>
                <c:pt idx="2">
                  <c:v>8.1</c:v>
                </c:pt>
                <c:pt idx="3">
                  <c:v>6.9</c:v>
                </c:pt>
                <c:pt idx="4">
                  <c:v>5</c:v>
                </c:pt>
                <c:pt idx="5">
                  <c:v>1.9</c:v>
                </c:pt>
              </c:numCache>
            </c:numRef>
          </c:val>
          <c:extLst>
            <c:ext xmlns:c16="http://schemas.microsoft.com/office/drawing/2014/chart" uri="{C3380CC4-5D6E-409C-BE32-E72D297353CC}">
              <c16:uniqueId val="{0000000A-4585-42CE-B4CE-0037C9224C4A}"/>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908173639765629"/>
          <c:y val="6.1618139051865396E-2"/>
          <c:w val="0.35646879578426527"/>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ADF-4ABD-AAF1-C73FE62BA983}"/>
              </c:ext>
            </c:extLst>
          </c:dPt>
          <c:dPt>
            <c:idx val="1"/>
            <c:invertIfNegative val="0"/>
            <c:bubble3D val="0"/>
            <c:extLst>
              <c:ext xmlns:c16="http://schemas.microsoft.com/office/drawing/2014/chart" uri="{C3380CC4-5D6E-409C-BE32-E72D297353CC}">
                <c16:uniqueId val="{00000003-5ADF-4ABD-AAF1-C73FE62BA983}"/>
              </c:ext>
            </c:extLst>
          </c:dPt>
          <c:dPt>
            <c:idx val="2"/>
            <c:invertIfNegative val="0"/>
            <c:bubble3D val="0"/>
            <c:extLst>
              <c:ext xmlns:c16="http://schemas.microsoft.com/office/drawing/2014/chart" uri="{C3380CC4-5D6E-409C-BE32-E72D297353CC}">
                <c16:uniqueId val="{00000005-5ADF-4ABD-AAF1-C73FE62BA983}"/>
              </c:ext>
            </c:extLst>
          </c:dPt>
          <c:dPt>
            <c:idx val="3"/>
            <c:invertIfNegative val="0"/>
            <c:bubble3D val="0"/>
            <c:extLst>
              <c:ext xmlns:c16="http://schemas.microsoft.com/office/drawing/2014/chart" uri="{C3380CC4-5D6E-409C-BE32-E72D297353CC}">
                <c16:uniqueId val="{00000007-5ADF-4ABD-AAF1-C73FE62BA983}"/>
              </c:ext>
            </c:extLst>
          </c:dPt>
          <c:dPt>
            <c:idx val="4"/>
            <c:invertIfNegative val="0"/>
            <c:bubble3D val="0"/>
            <c:extLst>
              <c:ext xmlns:c16="http://schemas.microsoft.com/office/drawing/2014/chart" uri="{C3380CC4-5D6E-409C-BE32-E72D297353CC}">
                <c16:uniqueId val="{00000009-5ADF-4ABD-AAF1-C73FE62BA983}"/>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Η αύξηση των τιμών, η ακρίβεια</c:v>
                </c:pt>
                <c:pt idx="1">
                  <c:v>Ο πόλεμος στην Ουκρανία και οι επιπτώσεις στην χώρα</c:v>
                </c:pt>
                <c:pt idx="2">
                  <c:v>Η ανεργία</c:v>
                </c:pt>
                <c:pt idx="3">
                  <c:v>Η πορεία των Ελληνοτουρκικών σχέσεων</c:v>
                </c:pt>
                <c:pt idx="4">
                  <c:v>Η εξέλιξη της Πανδημίας COVID-19</c:v>
                </c:pt>
                <c:pt idx="5">
                  <c:v>ΔΞ/ΔΑ</c:v>
                </c:pt>
              </c:strCache>
            </c:strRef>
          </c:cat>
          <c:val>
            <c:numRef>
              <c:f>Sheet1!$B$2:$B$7</c:f>
              <c:numCache>
                <c:formatCode>General</c:formatCode>
                <c:ptCount val="6"/>
                <c:pt idx="0">
                  <c:v>59.6</c:v>
                </c:pt>
                <c:pt idx="1">
                  <c:v>21.5</c:v>
                </c:pt>
                <c:pt idx="2">
                  <c:v>10</c:v>
                </c:pt>
                <c:pt idx="3">
                  <c:v>4.5999999999999996</c:v>
                </c:pt>
                <c:pt idx="4">
                  <c:v>4.0999999999999996</c:v>
                </c:pt>
                <c:pt idx="5">
                  <c:v>0.3</c:v>
                </c:pt>
              </c:numCache>
            </c:numRef>
          </c:val>
          <c:extLst>
            <c:ext xmlns:c16="http://schemas.microsoft.com/office/drawing/2014/chart" uri="{C3380CC4-5D6E-409C-BE32-E72D297353CC}">
              <c16:uniqueId val="{0000000A-5ADF-4ABD-AAF1-C73FE62BA983}"/>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050" b="1"/>
      </a:pPr>
      <a:endParaRPr lang="el-G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54081781965592"/>
          <c:y val="0.12331731292421828"/>
          <c:w val="0.40023087501954863"/>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EBEB-49B9-B7BB-68CFC132515C}"/>
              </c:ext>
            </c:extLst>
          </c:dPt>
          <c:dPt>
            <c:idx val="1"/>
            <c:invertIfNegative val="0"/>
            <c:bubble3D val="0"/>
            <c:extLst>
              <c:ext xmlns:c16="http://schemas.microsoft.com/office/drawing/2014/chart" uri="{C3380CC4-5D6E-409C-BE32-E72D297353CC}">
                <c16:uniqueId val="{00000001-EBEB-49B9-B7BB-68CFC132515C}"/>
              </c:ext>
            </c:extLst>
          </c:dPt>
          <c:dPt>
            <c:idx val="2"/>
            <c:invertIfNegative val="0"/>
            <c:bubble3D val="0"/>
            <c:extLst>
              <c:ext xmlns:c16="http://schemas.microsoft.com/office/drawing/2014/chart" uri="{C3380CC4-5D6E-409C-BE32-E72D297353CC}">
                <c16:uniqueId val="{00000002-EBEB-49B9-B7BB-68CFC132515C}"/>
              </c:ext>
            </c:extLst>
          </c:dPt>
          <c:dPt>
            <c:idx val="3"/>
            <c:invertIfNegative val="0"/>
            <c:bubble3D val="0"/>
            <c:extLst>
              <c:ext xmlns:c16="http://schemas.microsoft.com/office/drawing/2014/chart" uri="{C3380CC4-5D6E-409C-BE32-E72D297353CC}">
                <c16:uniqueId val="{00000003-EBEB-49B9-B7BB-68CFC132515C}"/>
              </c:ext>
            </c:extLst>
          </c:dPt>
          <c:dPt>
            <c:idx val="4"/>
            <c:invertIfNegative val="0"/>
            <c:bubble3D val="0"/>
            <c:extLst>
              <c:ext xmlns:c16="http://schemas.microsoft.com/office/drawing/2014/chart" uri="{C3380CC4-5D6E-409C-BE32-E72D297353CC}">
                <c16:uniqueId val="{00000004-EBEB-49B9-B7BB-68CFC132515C}"/>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0-EBEB-49B9-B7BB-68CFC132515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c:v>
                </c:pt>
                <c:pt idx="1">
                  <c:v>Ο πόλεμος στην Ουκρανία και οι επιπτώσεις στην χώρα </c:v>
                </c:pt>
                <c:pt idx="2">
                  <c:v>Η ανεργία</c:v>
                </c:pt>
                <c:pt idx="3">
                  <c:v>Η πορεία των Ελληνοτουρκικών σχέσεων</c:v>
                </c:pt>
                <c:pt idx="4">
                  <c:v>Η εγκληματικότητα</c:v>
                </c:pt>
                <c:pt idx="5">
                  <c:v>Η εξέλιξη της Πανδημίας COVID-19</c:v>
                </c:pt>
                <c:pt idx="6">
                  <c:v>Το μεταναστευτικό</c:v>
                </c:pt>
                <c:pt idx="7">
                  <c:v>Η υπόθεση των Υποκλοπών (ΠΑΣΟΚ-ΚΙΝΑΛ Ν. Ανδρουλάκη &amp; Α. Κουκάκη)</c:v>
                </c:pt>
                <c:pt idx="8">
                  <c:v>ΔΞ/ΔΑ</c:v>
                </c:pt>
              </c:strCache>
            </c:strRef>
          </c:cat>
          <c:val>
            <c:numRef>
              <c:f>Sheet1!$B$2:$B$10</c:f>
              <c:numCache>
                <c:formatCode>General</c:formatCode>
                <c:ptCount val="9"/>
                <c:pt idx="0">
                  <c:v>65.8</c:v>
                </c:pt>
                <c:pt idx="1">
                  <c:v>8.3000000000000007</c:v>
                </c:pt>
                <c:pt idx="2">
                  <c:v>6.8</c:v>
                </c:pt>
                <c:pt idx="3">
                  <c:v>5</c:v>
                </c:pt>
                <c:pt idx="4">
                  <c:v>4.5999999999999996</c:v>
                </c:pt>
                <c:pt idx="5">
                  <c:v>3.1</c:v>
                </c:pt>
                <c:pt idx="6">
                  <c:v>2.7</c:v>
                </c:pt>
                <c:pt idx="7">
                  <c:v>2.5</c:v>
                </c:pt>
                <c:pt idx="8">
                  <c:v>1.1000000000000001</c:v>
                </c:pt>
              </c:numCache>
            </c:numRef>
          </c:val>
          <c:extLst>
            <c:ext xmlns:c16="http://schemas.microsoft.com/office/drawing/2014/chart" uri="{C3380CC4-5D6E-409C-BE32-E72D297353CC}">
              <c16:uniqueId val="{00000005-EBEB-49B9-B7BB-68CFC132515C}"/>
            </c:ext>
          </c:extLst>
        </c:ser>
        <c:dLbls>
          <c:showLegendKey val="0"/>
          <c:showVal val="0"/>
          <c:showCatName val="0"/>
          <c:showSerName val="0"/>
          <c:showPercent val="0"/>
          <c:showBubbleSize val="0"/>
        </c:dLbls>
        <c:gapWidth val="65"/>
        <c:axId val="-1212790784"/>
        <c:axId val="-1212789696"/>
      </c:barChart>
      <c:catAx>
        <c:axId val="-1212790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789696"/>
        <c:crosses val="autoZero"/>
        <c:auto val="1"/>
        <c:lblAlgn val="ctr"/>
        <c:lblOffset val="100"/>
        <c:noMultiLvlLbl val="0"/>
      </c:catAx>
      <c:valAx>
        <c:axId val="-1212789696"/>
        <c:scaling>
          <c:orientation val="minMax"/>
          <c:max val="100"/>
        </c:scaling>
        <c:delete val="1"/>
        <c:axPos val="t"/>
        <c:numFmt formatCode="General" sourceLinked="1"/>
        <c:majorTickMark val="out"/>
        <c:minorTickMark val="none"/>
        <c:tickLblPos val="nextTo"/>
        <c:crossAx val="-121279078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854081781965592"/>
          <c:y val="0.12331731292421828"/>
          <c:w val="0.40532041767123411"/>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0-830B-4C91-9001-B04FFA583F78}"/>
              </c:ext>
            </c:extLst>
          </c:dPt>
          <c:dPt>
            <c:idx val="1"/>
            <c:invertIfNegative val="0"/>
            <c:bubble3D val="0"/>
            <c:extLst>
              <c:ext xmlns:c16="http://schemas.microsoft.com/office/drawing/2014/chart" uri="{C3380CC4-5D6E-409C-BE32-E72D297353CC}">
                <c16:uniqueId val="{00000001-830B-4C91-9001-B04FFA583F78}"/>
              </c:ext>
            </c:extLst>
          </c:dPt>
          <c:dPt>
            <c:idx val="2"/>
            <c:invertIfNegative val="0"/>
            <c:bubble3D val="0"/>
            <c:extLst>
              <c:ext xmlns:c16="http://schemas.microsoft.com/office/drawing/2014/chart" uri="{C3380CC4-5D6E-409C-BE32-E72D297353CC}">
                <c16:uniqueId val="{00000002-830B-4C91-9001-B04FFA583F78}"/>
              </c:ext>
            </c:extLst>
          </c:dPt>
          <c:dPt>
            <c:idx val="3"/>
            <c:invertIfNegative val="0"/>
            <c:bubble3D val="0"/>
            <c:extLst>
              <c:ext xmlns:c16="http://schemas.microsoft.com/office/drawing/2014/chart" uri="{C3380CC4-5D6E-409C-BE32-E72D297353CC}">
                <c16:uniqueId val="{00000003-830B-4C91-9001-B04FFA583F78}"/>
              </c:ext>
            </c:extLst>
          </c:dPt>
          <c:dPt>
            <c:idx val="4"/>
            <c:invertIfNegative val="0"/>
            <c:bubble3D val="0"/>
            <c:extLst>
              <c:ext xmlns:c16="http://schemas.microsoft.com/office/drawing/2014/chart" uri="{C3380CC4-5D6E-409C-BE32-E72D297353CC}">
                <c16:uniqueId val="{00000004-830B-4C91-9001-B04FFA583F78}"/>
              </c:ext>
            </c:extLst>
          </c:dPt>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extLst>
                <c:ext xmlns:c16="http://schemas.microsoft.com/office/drawing/2014/chart" uri="{C3380CC4-5D6E-409C-BE32-E72D297353CC}">
                  <c16:uniqueId val="{00000000-830B-4C91-9001-B04FFA583F7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  </c:v>
                </c:pt>
                <c:pt idx="1">
                  <c:v>Η πορεία των Ελληνοτουρκικών σχέσεων</c:v>
                </c:pt>
                <c:pt idx="2">
                  <c:v>Η Ανεργία</c:v>
                </c:pt>
                <c:pt idx="3">
                  <c:v>Η εγκληματικότητα</c:v>
                </c:pt>
                <c:pt idx="4">
                  <c:v>Ο πόλεμος στην Ουκρανία και οι επιπτώσεις στην χώρα μας</c:v>
                </c:pt>
                <c:pt idx="5">
                  <c:v>Το μεταναστευτικό</c:v>
                </c:pt>
                <c:pt idx="6">
                  <c:v>Η εξέλιξη της Πανδημίας COVID-19</c:v>
                </c:pt>
                <c:pt idx="7">
                  <c:v>Η υπόθεση των Υποκλοπών (ΠΑΣΟΚ-ΚΙΝΑΛ Ν. Ανδρουλάκη &amp; Α. Κουκάκη)</c:v>
                </c:pt>
                <c:pt idx="8">
                  <c:v>ΔΞ/ΔΑ</c:v>
                </c:pt>
              </c:strCache>
            </c:strRef>
          </c:cat>
          <c:val>
            <c:numRef>
              <c:f>Sheet1!$B$2:$B$10</c:f>
              <c:numCache>
                <c:formatCode>General</c:formatCode>
                <c:ptCount val="9"/>
                <c:pt idx="0">
                  <c:v>61</c:v>
                </c:pt>
                <c:pt idx="1">
                  <c:v>10.4</c:v>
                </c:pt>
                <c:pt idx="2">
                  <c:v>7.1</c:v>
                </c:pt>
                <c:pt idx="3">
                  <c:v>6.6</c:v>
                </c:pt>
                <c:pt idx="4">
                  <c:v>5.5</c:v>
                </c:pt>
                <c:pt idx="5">
                  <c:v>4.5999999999999996</c:v>
                </c:pt>
                <c:pt idx="6">
                  <c:v>2.4</c:v>
                </c:pt>
                <c:pt idx="7">
                  <c:v>1.8</c:v>
                </c:pt>
                <c:pt idx="8">
                  <c:v>0.6</c:v>
                </c:pt>
              </c:numCache>
            </c:numRef>
          </c:val>
          <c:extLst>
            <c:ext xmlns:c16="http://schemas.microsoft.com/office/drawing/2014/chart" uri="{C3380CC4-5D6E-409C-BE32-E72D297353CC}">
              <c16:uniqueId val="{00000005-830B-4C91-9001-B04FFA583F78}"/>
            </c:ext>
          </c:extLst>
        </c:ser>
        <c:dLbls>
          <c:showLegendKey val="0"/>
          <c:showVal val="0"/>
          <c:showCatName val="0"/>
          <c:showSerName val="0"/>
          <c:showPercent val="0"/>
          <c:showBubbleSize val="0"/>
        </c:dLbls>
        <c:gapWidth val="65"/>
        <c:axId val="-1212790784"/>
        <c:axId val="-1212789696"/>
      </c:barChart>
      <c:catAx>
        <c:axId val="-1212790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789696"/>
        <c:crosses val="autoZero"/>
        <c:auto val="1"/>
        <c:lblAlgn val="ctr"/>
        <c:lblOffset val="100"/>
        <c:noMultiLvlLbl val="0"/>
      </c:catAx>
      <c:valAx>
        <c:axId val="-1212789696"/>
        <c:scaling>
          <c:orientation val="minMax"/>
          <c:max val="100"/>
        </c:scaling>
        <c:delete val="1"/>
        <c:axPos val="t"/>
        <c:numFmt formatCode="General" sourceLinked="1"/>
        <c:majorTickMark val="out"/>
        <c:minorTickMark val="none"/>
        <c:tickLblPos val="nextTo"/>
        <c:crossAx val="-121279078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2559833182907493E-3"/>
          <c:w val="1"/>
          <c:h val="0.75449101796407381"/>
        </c:manualLayout>
      </c:layout>
      <c:barChart>
        <c:barDir val="col"/>
        <c:grouping val="stacked"/>
        <c:varyColors val="0"/>
        <c:ser>
          <c:idx val="1"/>
          <c:order val="0"/>
          <c:tx>
            <c:strRef>
              <c:f>Sheet1!$B$1</c:f>
              <c:strCache>
                <c:ptCount val="1"/>
                <c:pt idx="0">
                  <c:v>ΟΚΤ. 2022</c:v>
                </c:pt>
              </c:strCache>
            </c:strRef>
          </c:tx>
          <c:spPr>
            <a:solidFill>
              <a:schemeClr val="tx2">
                <a:lumMod val="60000"/>
                <a:lumOff val="40000"/>
              </a:schemeClr>
            </a:solidFill>
            <a:ln>
              <a:noFill/>
            </a:ln>
            <a:effectLst>
              <a:outerShdw blurRad="76200" dir="18900000" sy="23000" kx="-1200000" algn="bl" rotWithShape="0">
                <a:prstClr val="black">
                  <a:alpha val="20000"/>
                </a:prstClr>
              </a:outerShdw>
            </a:effectLst>
          </c:spPr>
          <c:invertIfNegative val="0"/>
          <c:dLbls>
            <c:dLbl>
              <c:idx val="5"/>
              <c:layout>
                <c:manualLayout>
                  <c:x val="-1.085901383224602E-3"/>
                  <c:y val="-3.6934791511823682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3C5-4D33-B879-A442F610BE73}"/>
                </c:ext>
              </c:extLst>
            </c:dLbl>
            <c:dLbl>
              <c:idx val="6"/>
              <c:layout>
                <c:manualLayout>
                  <c:x val="0"/>
                  <c:y val="-3.494912416901889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5BEC-44E6-80D4-216B04338D6A}"/>
                </c:ext>
              </c:extLst>
            </c:dLbl>
            <c:dLbl>
              <c:idx val="7"/>
              <c:layout>
                <c:manualLayout>
                  <c:x val="-1.592636963784639E-16"/>
                  <c:y val="-3.454900300653937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5BEC-44E6-80D4-216B04338D6A}"/>
                </c:ext>
              </c:extLst>
            </c:dLbl>
            <c:dLbl>
              <c:idx val="8"/>
              <c:layout>
                <c:manualLayout>
                  <c:x val="-2.171802766449204E-3"/>
                  <c:y val="-6.216770523503728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BEC-44E6-80D4-216B04338D6A}"/>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ΝΕΑ ΔΗΜΟΚΡΑΤΙΑ</c:v>
                </c:pt>
                <c:pt idx="1">
                  <c:v>ΣΥΡΙΖΑ - ΠΡΟΟΔΕΥΤΙΚΗ ΣΥΜΜΑΧΙΑ</c:v>
                </c:pt>
                <c:pt idx="2">
                  <c:v>ΠΑΣΟΚ - KINAΛ</c:v>
                </c:pt>
                <c:pt idx="3">
                  <c:v>ΚΚΕ</c:v>
                </c:pt>
                <c:pt idx="4">
                  <c:v>ΕΛΛΗΝΙΚΗ ΛΥΣΗ (Κυριάκος Βελόπουλος)</c:v>
                </c:pt>
                <c:pt idx="5">
                  <c:v>ΜΕΡΑ 25</c:v>
                </c:pt>
                <c:pt idx="6">
                  <c:v>ΕΛΛΗΝΕΣ ΕΘΝΙΚΟ ΚΟΜΜΑ (Ηλίας Κασιδιάρης)</c:v>
                </c:pt>
                <c:pt idx="7">
                  <c:v>ΠΑΤΡΙΩΤΙΚΗ ΕΝΩΣΗ (Πρόδρομος Εμφιετζόγλου)</c:v>
                </c:pt>
                <c:pt idx="8">
                  <c:v>ΑΛΛΟ</c:v>
                </c:pt>
                <c:pt idx="9">
                  <c:v>ΔΕΝ ΑΠΟΦΑΣΙΣΑ/ΔΑ</c:v>
                </c:pt>
              </c:strCache>
            </c:strRef>
          </c:cat>
          <c:val>
            <c:numRef>
              <c:f>Sheet1!$B$2:$B$11</c:f>
              <c:numCache>
                <c:formatCode>0.0</c:formatCode>
                <c:ptCount val="10"/>
                <c:pt idx="0">
                  <c:v>31.3</c:v>
                </c:pt>
                <c:pt idx="1">
                  <c:v>24.1</c:v>
                </c:pt>
                <c:pt idx="2">
                  <c:v>11.9</c:v>
                </c:pt>
                <c:pt idx="3">
                  <c:v>5.2</c:v>
                </c:pt>
                <c:pt idx="4">
                  <c:v>4.5999999999999996</c:v>
                </c:pt>
                <c:pt idx="5">
                  <c:v>3.3</c:v>
                </c:pt>
                <c:pt idx="6">
                  <c:v>2.5</c:v>
                </c:pt>
                <c:pt idx="7">
                  <c:v>1.2</c:v>
                </c:pt>
                <c:pt idx="8">
                  <c:v>3.7</c:v>
                </c:pt>
                <c:pt idx="9">
                  <c:v>12.2</c:v>
                </c:pt>
              </c:numCache>
            </c:numRef>
          </c:val>
          <c:extLst>
            <c:ext xmlns:c16="http://schemas.microsoft.com/office/drawing/2014/chart" uri="{C3380CC4-5D6E-409C-BE32-E72D297353CC}">
              <c16:uniqueId val="{00000000-8D34-4929-862C-D7531A8C2F2A}"/>
            </c:ext>
          </c:extLst>
        </c:ser>
        <c:dLbls>
          <c:showLegendKey val="0"/>
          <c:showVal val="1"/>
          <c:showCatName val="0"/>
          <c:showSerName val="0"/>
          <c:showPercent val="0"/>
          <c:showBubbleSize val="0"/>
        </c:dLbls>
        <c:gapWidth val="41"/>
        <c:overlap val="100"/>
        <c:axId val="-1151144960"/>
        <c:axId val="-1151152032"/>
      </c:barChart>
      <c:catAx>
        <c:axId val="-1151144960"/>
        <c:scaling>
          <c:orientation val="minMax"/>
        </c:scaling>
        <c:delete val="1"/>
        <c:axPos val="b"/>
        <c:numFmt formatCode="General" sourceLinked="1"/>
        <c:majorTickMark val="out"/>
        <c:minorTickMark val="none"/>
        <c:tickLblPos val="nextTo"/>
        <c:crossAx val="-1151152032"/>
        <c:crosses val="autoZero"/>
        <c:auto val="1"/>
        <c:lblAlgn val="ctr"/>
        <c:lblOffset val="100"/>
        <c:noMultiLvlLbl val="0"/>
      </c:catAx>
      <c:valAx>
        <c:axId val="-1151152032"/>
        <c:scaling>
          <c:orientation val="minMax"/>
          <c:max val="40"/>
          <c:min val="0"/>
        </c:scaling>
        <c:delete val="1"/>
        <c:axPos val="l"/>
        <c:numFmt formatCode="0.0" sourceLinked="1"/>
        <c:majorTickMark val="out"/>
        <c:minorTickMark val="none"/>
        <c:tickLblPos val="nextTo"/>
        <c:crossAx val="-1151144960"/>
        <c:crosses val="autoZero"/>
        <c:crossBetween val="between"/>
        <c:majorUnit val="10"/>
        <c:minorUnit val="10"/>
      </c:valAx>
      <c:spPr>
        <a:noFill/>
        <a:ln w="25400">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l-G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5619195351137"/>
          <c:y val="0.12331731292421828"/>
          <c:w val="0.41957803679412764"/>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4585-42CE-B4CE-0037C9224C4A}"/>
              </c:ext>
            </c:extLst>
          </c:dPt>
          <c:dPt>
            <c:idx val="1"/>
            <c:invertIfNegative val="0"/>
            <c:bubble3D val="0"/>
            <c:extLst>
              <c:ext xmlns:c16="http://schemas.microsoft.com/office/drawing/2014/chart" uri="{C3380CC4-5D6E-409C-BE32-E72D297353CC}">
                <c16:uniqueId val="{00000003-4585-42CE-B4CE-0037C9224C4A}"/>
              </c:ext>
            </c:extLst>
          </c:dPt>
          <c:dPt>
            <c:idx val="2"/>
            <c:invertIfNegative val="0"/>
            <c:bubble3D val="0"/>
            <c:extLst>
              <c:ext xmlns:c16="http://schemas.microsoft.com/office/drawing/2014/chart" uri="{C3380CC4-5D6E-409C-BE32-E72D297353CC}">
                <c16:uniqueId val="{00000005-4585-42CE-B4CE-0037C9224C4A}"/>
              </c:ext>
            </c:extLst>
          </c:dPt>
          <c:dPt>
            <c:idx val="3"/>
            <c:invertIfNegative val="0"/>
            <c:bubble3D val="0"/>
            <c:extLst>
              <c:ext xmlns:c16="http://schemas.microsoft.com/office/drawing/2014/chart" uri="{C3380CC4-5D6E-409C-BE32-E72D297353CC}">
                <c16:uniqueId val="{00000007-4585-42CE-B4CE-0037C9224C4A}"/>
              </c:ext>
            </c:extLst>
          </c:dPt>
          <c:dPt>
            <c:idx val="4"/>
            <c:invertIfNegative val="0"/>
            <c:bubble3D val="0"/>
            <c:extLst>
              <c:ext xmlns:c16="http://schemas.microsoft.com/office/drawing/2014/chart" uri="{C3380CC4-5D6E-409C-BE32-E72D297353CC}">
                <c16:uniqueId val="{00000009-4585-42CE-B4CE-0037C9224C4A}"/>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  </c:v>
                </c:pt>
                <c:pt idx="1">
                  <c:v>Η πορεία των Ελληνοτουρκικών σχέσεων</c:v>
                </c:pt>
                <c:pt idx="2">
                  <c:v>Η Ανεργία</c:v>
                </c:pt>
                <c:pt idx="3">
                  <c:v>Η εγκληματικότητα</c:v>
                </c:pt>
                <c:pt idx="4">
                  <c:v>Ο πόλεμος στην Ουκρανία και οι επιπτώσεις στην χώρα μας</c:v>
                </c:pt>
                <c:pt idx="5">
                  <c:v>Το μεταναστευτικό</c:v>
                </c:pt>
                <c:pt idx="6">
                  <c:v>Η εξέλιξη της Πανδημίας COVID-19</c:v>
                </c:pt>
                <c:pt idx="7">
                  <c:v>Η υπόθεση των Υποκλοπών (ΠΑΣΟΚ-ΚΙΝΑΛ Ν. Ανδρουλάκη &amp; Α. Κουκάκη)</c:v>
                </c:pt>
                <c:pt idx="8">
                  <c:v>ΔΞ/ΔΑ</c:v>
                </c:pt>
              </c:strCache>
            </c:strRef>
          </c:cat>
          <c:val>
            <c:numRef>
              <c:f>Sheet1!$B$2:$B$10</c:f>
              <c:numCache>
                <c:formatCode>General</c:formatCode>
                <c:ptCount val="9"/>
                <c:pt idx="0">
                  <c:v>61</c:v>
                </c:pt>
                <c:pt idx="1">
                  <c:v>10.4</c:v>
                </c:pt>
                <c:pt idx="2">
                  <c:v>7.1</c:v>
                </c:pt>
                <c:pt idx="3">
                  <c:v>6.6</c:v>
                </c:pt>
                <c:pt idx="4">
                  <c:v>5.5</c:v>
                </c:pt>
                <c:pt idx="5">
                  <c:v>4.5999999999999996</c:v>
                </c:pt>
                <c:pt idx="6">
                  <c:v>2.4</c:v>
                </c:pt>
                <c:pt idx="7">
                  <c:v>1.8</c:v>
                </c:pt>
                <c:pt idx="8">
                  <c:v>0.6</c:v>
                </c:pt>
              </c:numCache>
            </c:numRef>
          </c:val>
          <c:extLst>
            <c:ext xmlns:c16="http://schemas.microsoft.com/office/drawing/2014/chart" uri="{C3380CC4-5D6E-409C-BE32-E72D297353CC}">
              <c16:uniqueId val="{0000000A-4585-42CE-B4CE-0037C9224C4A}"/>
            </c:ext>
          </c:extLst>
        </c:ser>
        <c:dLbls>
          <c:showLegendKey val="0"/>
          <c:showVal val="0"/>
          <c:showCatName val="0"/>
          <c:showSerName val="0"/>
          <c:showPercent val="0"/>
          <c:showBubbleSize val="0"/>
        </c:dLbls>
        <c:gapWidth val="65"/>
        <c:axId val="-1212790784"/>
        <c:axId val="-1212789696"/>
      </c:barChart>
      <c:catAx>
        <c:axId val="-12127907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789696"/>
        <c:crosses val="autoZero"/>
        <c:auto val="1"/>
        <c:lblAlgn val="ctr"/>
        <c:lblOffset val="100"/>
        <c:noMultiLvlLbl val="0"/>
      </c:catAx>
      <c:valAx>
        <c:axId val="-1212789696"/>
        <c:scaling>
          <c:orientation val="minMax"/>
          <c:max val="10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21279078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75115685155962"/>
          <c:y val="6.1618139051865396E-2"/>
          <c:w val="0.40496968648942361"/>
          <c:h val="0.87346333661417319"/>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0"/>
            <c:invertIfNegative val="0"/>
            <c:bubble3D val="0"/>
            <c:extLst>
              <c:ext xmlns:c16="http://schemas.microsoft.com/office/drawing/2014/chart" uri="{C3380CC4-5D6E-409C-BE32-E72D297353CC}">
                <c16:uniqueId val="{00000001-5ADF-4ABD-AAF1-C73FE62BA983}"/>
              </c:ext>
            </c:extLst>
          </c:dPt>
          <c:dPt>
            <c:idx val="1"/>
            <c:invertIfNegative val="0"/>
            <c:bubble3D val="0"/>
            <c:extLst>
              <c:ext xmlns:c16="http://schemas.microsoft.com/office/drawing/2014/chart" uri="{C3380CC4-5D6E-409C-BE32-E72D297353CC}">
                <c16:uniqueId val="{00000003-5ADF-4ABD-AAF1-C73FE62BA983}"/>
              </c:ext>
            </c:extLst>
          </c:dPt>
          <c:dPt>
            <c:idx val="2"/>
            <c:invertIfNegative val="0"/>
            <c:bubble3D val="0"/>
            <c:extLst>
              <c:ext xmlns:c16="http://schemas.microsoft.com/office/drawing/2014/chart" uri="{C3380CC4-5D6E-409C-BE32-E72D297353CC}">
                <c16:uniqueId val="{00000005-5ADF-4ABD-AAF1-C73FE62BA983}"/>
              </c:ext>
            </c:extLst>
          </c:dPt>
          <c:dPt>
            <c:idx val="3"/>
            <c:invertIfNegative val="0"/>
            <c:bubble3D val="0"/>
            <c:extLst>
              <c:ext xmlns:c16="http://schemas.microsoft.com/office/drawing/2014/chart" uri="{C3380CC4-5D6E-409C-BE32-E72D297353CC}">
                <c16:uniqueId val="{00000007-5ADF-4ABD-AAF1-C73FE62BA983}"/>
              </c:ext>
            </c:extLst>
          </c:dPt>
          <c:dPt>
            <c:idx val="4"/>
            <c:invertIfNegative val="0"/>
            <c:bubble3D val="0"/>
            <c:extLst>
              <c:ext xmlns:c16="http://schemas.microsoft.com/office/drawing/2014/chart" uri="{C3380CC4-5D6E-409C-BE32-E72D297353CC}">
                <c16:uniqueId val="{00000009-5ADF-4ABD-AAF1-C73FE62BA983}"/>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Η αύξηση των τιμών και  η ακρίβεια  (στα Προϊόντα, στις Υπηρεσίες, στην Ενέργεια και στα Καύσιμα)</c:v>
                </c:pt>
                <c:pt idx="1">
                  <c:v>Η πορεία των Ελληνοτουρκικών σχέσεων</c:v>
                </c:pt>
                <c:pt idx="2">
                  <c:v>Η Ανεργία</c:v>
                </c:pt>
                <c:pt idx="3">
                  <c:v>Ο πόλεμος στην Ουκρανία και οι επιπτώσεις στην χώρα μας</c:v>
                </c:pt>
                <c:pt idx="4">
                  <c:v>Η εγκληματικότητα</c:v>
                </c:pt>
                <c:pt idx="5">
                  <c:v>Το μεταναστευτικό</c:v>
                </c:pt>
                <c:pt idx="6">
                  <c:v>Η υπόθεση των Υποκλοπών (ΠΑΣΟΚ-ΚΙΝΑΛ Ν. Ανδρουλάκη &amp; Α. Κουκάκη)</c:v>
                </c:pt>
                <c:pt idx="7">
                  <c:v>Η εξέλιξη της Πανδημίας COVID-19</c:v>
                </c:pt>
                <c:pt idx="8">
                  <c:v>ΔΞ/ΔΑ</c:v>
                </c:pt>
              </c:strCache>
            </c:strRef>
          </c:cat>
          <c:val>
            <c:numRef>
              <c:f>Sheet1!$B$2:$B$10</c:f>
              <c:numCache>
                <c:formatCode>General</c:formatCode>
                <c:ptCount val="9"/>
                <c:pt idx="0">
                  <c:v>74.3</c:v>
                </c:pt>
                <c:pt idx="1">
                  <c:v>28.9</c:v>
                </c:pt>
                <c:pt idx="2">
                  <c:v>28.6</c:v>
                </c:pt>
                <c:pt idx="3">
                  <c:v>24.5</c:v>
                </c:pt>
                <c:pt idx="4">
                  <c:v>17.2</c:v>
                </c:pt>
                <c:pt idx="5">
                  <c:v>11.4</c:v>
                </c:pt>
                <c:pt idx="6">
                  <c:v>6.6</c:v>
                </c:pt>
                <c:pt idx="7">
                  <c:v>4.8</c:v>
                </c:pt>
                <c:pt idx="8">
                  <c:v>0.6</c:v>
                </c:pt>
              </c:numCache>
            </c:numRef>
          </c:val>
          <c:extLst>
            <c:ext xmlns:c16="http://schemas.microsoft.com/office/drawing/2014/chart" uri="{C3380CC4-5D6E-409C-BE32-E72D297353CC}">
              <c16:uniqueId val="{0000000A-5ADF-4ABD-AAF1-C73FE62BA983}"/>
            </c:ext>
          </c:extLst>
        </c:ser>
        <c:dLbls>
          <c:showLegendKey val="0"/>
          <c:showVal val="0"/>
          <c:showCatName val="0"/>
          <c:showSerName val="0"/>
          <c:showPercent val="0"/>
          <c:showBubbleSize val="0"/>
        </c:dLbls>
        <c:gapWidth val="65"/>
        <c:axId val="-1212791328"/>
        <c:axId val="-1212310848"/>
      </c:barChart>
      <c:catAx>
        <c:axId val="-1212791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Tahoma" panose="020B0604030504040204" pitchFamily="34" charset="0"/>
                <a:cs typeface="Arial" panose="020B0604020202020204" pitchFamily="34" charset="0"/>
              </a:defRPr>
            </a:pPr>
            <a:endParaRPr lang="el-GR"/>
          </a:p>
        </c:txPr>
        <c:crossAx val="-1212310848"/>
        <c:crosses val="autoZero"/>
        <c:auto val="1"/>
        <c:lblAlgn val="ctr"/>
        <c:lblOffset val="100"/>
        <c:noMultiLvlLbl val="0"/>
      </c:catAx>
      <c:valAx>
        <c:axId val="-1212310848"/>
        <c:scaling>
          <c:orientation val="minMax"/>
          <c:max val="100"/>
        </c:scaling>
        <c:delete val="0"/>
        <c:axPos val="t"/>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21279132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38487084536119"/>
          <c:y val="6.6554024172322618E-2"/>
          <c:w val="0.5412417158070334"/>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rgbClr val="C00000"/>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0-FBF0-4E08-860D-D2190B218722}"/>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Δεν έχω επηρεαστεί καθόλου από την αύξηση των τιμών</c:v>
                </c:pt>
                <c:pt idx="1">
                  <c:v>Έχω επηρεαστεί αρκετά από την αύξηση των τιμών αλλά εξακολουθώ να τα καταφέρνω</c:v>
                </c:pt>
                <c:pt idx="2">
                  <c:v>Έχω επηρεαστεί πολύ από την αύξηση των τιμών έτσι ώστε να δυσκολεύομαι να ανταποκριθώ στις υποχρεώσεις μου</c:v>
                </c:pt>
                <c:pt idx="3">
                  <c:v>Έχω επηρεαστεί πάρα πολύ από την αύξηση των τιμών έτσι ώστε να μην μπορώ καθόλου να ανταποκριθώ στις υποχρεώσεις μου</c:v>
                </c:pt>
                <c:pt idx="4">
                  <c:v>ΔΞ/ΔΑ</c:v>
                </c:pt>
              </c:strCache>
            </c:strRef>
          </c:cat>
          <c:val>
            <c:numRef>
              <c:f>Sheet1!$B$2:$B$6</c:f>
              <c:numCache>
                <c:formatCode>General</c:formatCode>
                <c:ptCount val="5"/>
                <c:pt idx="0">
                  <c:v>1.1000000000000001</c:v>
                </c:pt>
                <c:pt idx="1">
                  <c:v>33.5</c:v>
                </c:pt>
                <c:pt idx="2">
                  <c:v>36.700000000000003</c:v>
                </c:pt>
                <c:pt idx="3">
                  <c:v>28.2</c:v>
                </c:pt>
                <c:pt idx="4">
                  <c:v>0.5</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1"/>
        <c:axPos val="l"/>
        <c:numFmt formatCode="General" sourceLinked="1"/>
        <c:majorTickMark val="none"/>
        <c:minorTickMark val="none"/>
        <c:tickLblPos val="nextTo"/>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780258981023023"/>
          <c:y val="6.6554024172322618E-2"/>
          <c:w val="0.39782406616963556"/>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3D4F-4681-87E3-F6540673B700}"/>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3D4F-4681-87E3-F6540673B700}"/>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3D4F-4681-87E3-F6540673B700}"/>
              </c:ext>
            </c:extLst>
          </c:dPt>
          <c:dPt>
            <c:idx val="3"/>
            <c:invertIfNegative val="0"/>
            <c:bubble3D val="0"/>
            <c:spPr>
              <a:solidFill>
                <a:srgbClr val="C00000"/>
              </a:solidFill>
              <a:ln>
                <a:noFill/>
              </a:ln>
              <a:effectLst/>
            </c:spPr>
            <c:extLst>
              <c:ext xmlns:c16="http://schemas.microsoft.com/office/drawing/2014/chart" uri="{C3380CC4-5D6E-409C-BE32-E72D297353CC}">
                <c16:uniqueId val="{00000007-3D4F-4681-87E3-F6540673B700}"/>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3D4F-4681-87E3-F6540673B70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Δεν έχω επηρεαστεί καθόλου από την αύξηση των τιμών</c:v>
                </c:pt>
                <c:pt idx="1">
                  <c:v>Έχω επηρεαστεί αρκετά από την αύξηση των τιμών αλλά εξακολουθώ να τα καταφέρνω</c:v>
                </c:pt>
                <c:pt idx="2">
                  <c:v>Έχω επηρεαστεί πολύ από την αύξηση των τιμών έτσι ώστε να δυσκολεύομαι να ανταποκριθώ στις υποχρεώσεις μου</c:v>
                </c:pt>
                <c:pt idx="3">
                  <c:v>Έχω επηρεαστεί πάρα πολύ από την αύξηση των τιμών έτσι ώστε να μην μπορώ καθόλου να ανταποκριθώ στις υποχρεώσεις μου</c:v>
                </c:pt>
                <c:pt idx="4">
                  <c:v>ΔΞ/ΔΑ</c:v>
                </c:pt>
              </c:strCache>
            </c:strRef>
          </c:cat>
          <c:val>
            <c:numRef>
              <c:f>Sheet1!$B$2:$B$6</c:f>
              <c:numCache>
                <c:formatCode>General</c:formatCode>
                <c:ptCount val="5"/>
                <c:pt idx="0">
                  <c:v>1.6</c:v>
                </c:pt>
                <c:pt idx="1">
                  <c:v>36.6</c:v>
                </c:pt>
                <c:pt idx="2">
                  <c:v>35.200000000000003</c:v>
                </c:pt>
                <c:pt idx="3">
                  <c:v>25.1</c:v>
                </c:pt>
                <c:pt idx="4">
                  <c:v>1.5</c:v>
                </c:pt>
              </c:numCache>
            </c:numRef>
          </c:val>
          <c:extLst>
            <c:ext xmlns:c16="http://schemas.microsoft.com/office/drawing/2014/chart" uri="{C3380CC4-5D6E-409C-BE32-E72D297353CC}">
              <c16:uniqueId val="{0000000A-3D4F-4681-87E3-F6540673B700}"/>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Arial Narrow" panose="020B0606020202030204" pitchFamily="34" charset="0"/>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554724704301107"/>
          <c:y val="6.6554024172322618E-2"/>
          <c:w val="0.64530642189851894"/>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56DD-4D7A-A34A-B913D83CC4A4}"/>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56DD-4D7A-A34A-B913D83CC4A4}"/>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56DD-4D7A-A34A-B913D83CC4A4}"/>
              </c:ext>
            </c:extLst>
          </c:dPt>
          <c:dPt>
            <c:idx val="3"/>
            <c:invertIfNegative val="0"/>
            <c:bubble3D val="0"/>
            <c:spPr>
              <a:solidFill>
                <a:srgbClr val="C00000"/>
              </a:solidFill>
              <a:ln>
                <a:noFill/>
              </a:ln>
              <a:effectLst/>
            </c:spPr>
            <c:extLst>
              <c:ext xmlns:c16="http://schemas.microsoft.com/office/drawing/2014/chart" uri="{C3380CC4-5D6E-409C-BE32-E72D297353CC}">
                <c16:uniqueId val="{00000007-56DD-4D7A-A34A-B913D83CC4A4}"/>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6DD-4D7A-A34A-B913D83CC4A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Δεν έχω επηρεαστεί καθόλου από την αύξηση των τιμών</c:v>
                </c:pt>
                <c:pt idx="1">
                  <c:v>Έχω επηρεαστεί αρκετά από την αύξηση των τιμών αλλά εξακολουθώ να τα καταφέρνω</c:v>
                </c:pt>
                <c:pt idx="2">
                  <c:v>Έχω επηρεαστεί πολύ από την αύξηση των τιμών έτσι ώστε να δυσκολεύομαι να ανταποκριθώ στις υποχρεώσεις μου</c:v>
                </c:pt>
                <c:pt idx="3">
                  <c:v>Έχω επηρεαστεί πάρα πολύ από την αύξηση των τιμών έτσι ώστε να μην μπορώ καθόλου να ανταποκριθώ στις υποχρεώσεις μου</c:v>
                </c:pt>
                <c:pt idx="4">
                  <c:v>ΔΞ/ΔΑ</c:v>
                </c:pt>
              </c:strCache>
            </c:strRef>
          </c:cat>
          <c:val>
            <c:numRef>
              <c:f>Sheet1!$B$2:$B$6</c:f>
              <c:numCache>
                <c:formatCode>General</c:formatCode>
                <c:ptCount val="5"/>
                <c:pt idx="0">
                  <c:v>2.8</c:v>
                </c:pt>
                <c:pt idx="1">
                  <c:v>31.6</c:v>
                </c:pt>
                <c:pt idx="2">
                  <c:v>36.200000000000003</c:v>
                </c:pt>
                <c:pt idx="3">
                  <c:v>27.1</c:v>
                </c:pt>
                <c:pt idx="4">
                  <c:v>2.2999999999999998</c:v>
                </c:pt>
              </c:numCache>
            </c:numRef>
          </c:val>
          <c:extLst>
            <c:ext xmlns:c16="http://schemas.microsoft.com/office/drawing/2014/chart" uri="{C3380CC4-5D6E-409C-BE32-E72D297353CC}">
              <c16:uniqueId val="{0000000A-56DD-4D7A-A34A-B913D83CC4A4}"/>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1"/>
        <c:axPos val="l"/>
        <c:numFmt formatCode="General" sourceLinked="1"/>
        <c:majorTickMark val="none"/>
        <c:minorTickMark val="none"/>
        <c:tickLblPos val="nextTo"/>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863586757226233"/>
          <c:y val="6.6554024172322618E-2"/>
          <c:w val="0.48699106152784455"/>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4">
                  <a:lumMod val="40000"/>
                  <a:lumOff val="60000"/>
                </a:schemeClr>
              </a:solidFill>
              <a:ln>
                <a:solidFill>
                  <a:schemeClr val="accent4"/>
                </a:solid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rgbClr val="0070C0"/>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tx1"/>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Υπάρχει Ακρίβεια αλλά δεν έχουμε φτάσει στο σημείο της κερδοσκοπίας και της αισχροκέρδειας</c:v>
                </c:pt>
                <c:pt idx="1">
                  <c:v>Έχουμε ξεπεράσει το επίπεδο της ακρίβειας και έχουμε πλέον σοβαρά φαινόμενα αισχροκέρδειας και κερδοσκοπίας</c:v>
                </c:pt>
                <c:pt idx="2">
                  <c:v>Δεν υπάρχει ακρίβεια</c:v>
                </c:pt>
                <c:pt idx="3">
                  <c:v>ΔΞ/ΔΑ</c:v>
                </c:pt>
              </c:strCache>
            </c:strRef>
          </c:cat>
          <c:val>
            <c:numRef>
              <c:f>Sheet1!$B$2:$B$5</c:f>
              <c:numCache>
                <c:formatCode>General</c:formatCode>
                <c:ptCount val="4"/>
                <c:pt idx="0">
                  <c:v>20</c:v>
                </c:pt>
                <c:pt idx="1">
                  <c:v>75.900000000000006</c:v>
                </c:pt>
                <c:pt idx="2">
                  <c:v>1.6</c:v>
                </c:pt>
                <c:pt idx="3">
                  <c:v>2.4</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l-GR"/>
          </a:p>
        </c:txPr>
        <c:crossAx val="711219040"/>
        <c:crosses val="autoZero"/>
        <c:auto val="1"/>
        <c:lblAlgn val="ctr"/>
        <c:lblOffset val="100"/>
        <c:noMultiLvlLbl val="0"/>
      </c:catAx>
      <c:valAx>
        <c:axId val="711219040"/>
        <c:scaling>
          <c:orientation val="minMax"/>
          <c:max val="10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050" b="1"/>
      </a:pPr>
      <a:endParaRPr lang="el-G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4">
                  <a:lumMod val="40000"/>
                  <a:lumOff val="60000"/>
                </a:schemeClr>
              </a:solidFill>
              <a:ln>
                <a:solidFill>
                  <a:schemeClr val="accent4"/>
                </a:solidFill>
              </a:ln>
              <a:effectLst/>
            </c:spPr>
            <c:extLst>
              <c:ext xmlns:c16="http://schemas.microsoft.com/office/drawing/2014/chart" uri="{C3380CC4-5D6E-409C-BE32-E72D297353CC}">
                <c16:uniqueId val="{00000001-55AE-4073-9A23-B7CC1440983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5AE-4073-9A23-B7CC14409838}"/>
              </c:ext>
            </c:extLst>
          </c:dPt>
          <c:dPt>
            <c:idx val="2"/>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5-55AE-4073-9A23-B7CC14409838}"/>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5AE-4073-9A23-B7CC1440983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Υπάρχει Ακρίβεια αλλά δεν έχουμε φτάσει στο σημείο της κερδοσκοπίας και της αισχροκέρδειας</c:v>
                </c:pt>
                <c:pt idx="1">
                  <c:v>Έχουμε ξεπεράσει το επίπεδο της ακρίβειας και έχουμε πλέον σοβαρά φαινόμενα αισχροκέρδειας και κερδοσκοπίας</c:v>
                </c:pt>
                <c:pt idx="2">
                  <c:v>ΔΞ/ΔΑ</c:v>
                </c:pt>
              </c:strCache>
            </c:strRef>
          </c:cat>
          <c:val>
            <c:numRef>
              <c:f>Sheet1!$B$2:$B$4</c:f>
              <c:numCache>
                <c:formatCode>General</c:formatCode>
                <c:ptCount val="3"/>
                <c:pt idx="0">
                  <c:v>17.5</c:v>
                </c:pt>
                <c:pt idx="1">
                  <c:v>76.900000000000006</c:v>
                </c:pt>
                <c:pt idx="2">
                  <c:v>5.6</c:v>
                </c:pt>
              </c:numCache>
            </c:numRef>
          </c:val>
          <c:extLst>
            <c:ext xmlns:c16="http://schemas.microsoft.com/office/drawing/2014/chart" uri="{C3380CC4-5D6E-409C-BE32-E72D297353CC}">
              <c16:uniqueId val="{0000000A-55AE-4073-9A23-B7CC14409838}"/>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10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76425387273"/>
          <c:y val="6.6554024172322618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4">
                  <a:lumMod val="40000"/>
                  <a:lumOff val="60000"/>
                </a:schemeClr>
              </a:solidFill>
              <a:ln>
                <a:solidFill>
                  <a:schemeClr val="accent4"/>
                </a:solidFill>
              </a:ln>
              <a:effectLst/>
            </c:spPr>
            <c:extLst>
              <c:ext xmlns:c16="http://schemas.microsoft.com/office/drawing/2014/chart" uri="{C3380CC4-5D6E-409C-BE32-E72D297353CC}">
                <c16:uniqueId val="{00000001-576B-4ECE-B495-9AEB35370A4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76B-4ECE-B495-9AEB35370A46}"/>
              </c:ext>
            </c:extLst>
          </c:dPt>
          <c:dPt>
            <c:idx val="2"/>
            <c:invertIfNegative val="0"/>
            <c:bubble3D val="0"/>
            <c:spPr>
              <a:solidFill>
                <a:schemeClr val="tx1">
                  <a:lumMod val="95000"/>
                  <a:lumOff val="5000"/>
                </a:schemeClr>
              </a:solidFill>
              <a:ln>
                <a:noFill/>
              </a:ln>
              <a:effectLst/>
            </c:spPr>
            <c:extLst>
              <c:ext xmlns:c16="http://schemas.microsoft.com/office/drawing/2014/chart" uri="{C3380CC4-5D6E-409C-BE32-E72D297353CC}">
                <c16:uniqueId val="{00000005-576B-4ECE-B495-9AEB35370A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7-576B-4ECE-B495-9AEB35370A46}"/>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Υπάρχει Ακρίβεια αλλά δεν έχουμε φτάσει στο σημείο της κερδοσκοπίας και της αισχροκέρδειας</c:v>
                </c:pt>
                <c:pt idx="1">
                  <c:v>Έχουμε ξεπεράσει το επίπεδο της ακρίβειας και έχουμε πλέον σοβαρά φαινόμενα αισχροκέρδειας και κερδοσκοπίας</c:v>
                </c:pt>
                <c:pt idx="2">
                  <c:v>ΔΞ/ΔΑ</c:v>
                </c:pt>
              </c:strCache>
            </c:strRef>
          </c:cat>
          <c:val>
            <c:numRef>
              <c:f>Sheet1!$B$2:$B$4</c:f>
              <c:numCache>
                <c:formatCode>General</c:formatCode>
                <c:ptCount val="3"/>
                <c:pt idx="0">
                  <c:v>17.399999999999999</c:v>
                </c:pt>
                <c:pt idx="1">
                  <c:v>79.2</c:v>
                </c:pt>
                <c:pt idx="2">
                  <c:v>3.4</c:v>
                </c:pt>
              </c:numCache>
            </c:numRef>
          </c:val>
          <c:extLst>
            <c:ext xmlns:c16="http://schemas.microsoft.com/office/drawing/2014/chart" uri="{C3380CC4-5D6E-409C-BE32-E72D297353CC}">
              <c16:uniqueId val="{00000008-576B-4ECE-B495-9AEB35370A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100"/>
        </c:scaling>
        <c:delete val="1"/>
        <c:axPos val="t"/>
        <c:numFmt formatCode="General" sourceLinked="1"/>
        <c:majorTickMark val="out"/>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58332164539461"/>
          <c:y val="0.10334143422329328"/>
          <c:w val="0.56257321658752257"/>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B9BC-422D-AC1D-CD17EF93AAD7}"/>
              </c:ext>
            </c:extLst>
          </c:dPt>
          <c:dPt>
            <c:idx val="1"/>
            <c:invertIfNegative val="0"/>
            <c:bubble3D val="0"/>
            <c:extLst>
              <c:ext xmlns:c16="http://schemas.microsoft.com/office/drawing/2014/chart" uri="{C3380CC4-5D6E-409C-BE32-E72D297353CC}">
                <c16:uniqueId val="{00000001-B9BC-422D-AC1D-CD17EF93AAD7}"/>
              </c:ext>
            </c:extLst>
          </c:dPt>
          <c:dPt>
            <c:idx val="2"/>
            <c:invertIfNegative val="0"/>
            <c:bubble3D val="0"/>
            <c:extLst>
              <c:ext xmlns:c16="http://schemas.microsoft.com/office/drawing/2014/chart" uri="{C3380CC4-5D6E-409C-BE32-E72D297353CC}">
                <c16:uniqueId val="{00000002-B9BC-422D-AC1D-CD17EF93AAD7}"/>
              </c:ext>
            </c:extLst>
          </c:dPt>
          <c:dPt>
            <c:idx val="3"/>
            <c:invertIfNegative val="0"/>
            <c:bubble3D val="0"/>
            <c:extLst>
              <c:ext xmlns:c16="http://schemas.microsoft.com/office/drawing/2014/chart" uri="{C3380CC4-5D6E-409C-BE32-E72D297353CC}">
                <c16:uniqueId val="{00000003-B9BC-422D-AC1D-CD17EF93AAD7}"/>
              </c:ext>
            </c:extLst>
          </c:dPt>
          <c:dPt>
            <c:idx val="4"/>
            <c:invertIfNegative val="0"/>
            <c:bubble3D val="0"/>
            <c:extLst>
              <c:ext xmlns:c16="http://schemas.microsoft.com/office/drawing/2014/chart" uri="{C3380CC4-5D6E-409C-BE32-E72D297353CC}">
                <c16:uniqueId val="{00000004-B9BC-422D-AC1D-CD17EF93AAD7}"/>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Αντιμετωπίζουν το θέμα πολύ αποτελεσματικά</c:v>
                </c:pt>
                <c:pt idx="1">
                  <c:v>Αντιμετωπίζουν το θέμα αρκετά αποτελεσματικά</c:v>
                </c:pt>
                <c:pt idx="2">
                  <c:v>Αντιμετωπίζουν το θέμα μερικώς αποτελεσματικά</c:v>
                </c:pt>
                <c:pt idx="3">
                  <c:v>Δεν αντιμετωπίζουν το θέμα καθόλου / σχεδόν καθόλου</c:v>
                </c:pt>
                <c:pt idx="4">
                  <c:v>ΔΞ/ΔΑ</c:v>
                </c:pt>
              </c:strCache>
            </c:strRef>
          </c:cat>
          <c:val>
            <c:numRef>
              <c:f>Sheet1!$B$2:$B$6</c:f>
              <c:numCache>
                <c:formatCode>General</c:formatCode>
                <c:ptCount val="5"/>
                <c:pt idx="0">
                  <c:v>4.2</c:v>
                </c:pt>
                <c:pt idx="1">
                  <c:v>13.5</c:v>
                </c:pt>
                <c:pt idx="2">
                  <c:v>35.5</c:v>
                </c:pt>
                <c:pt idx="3">
                  <c:v>43.3</c:v>
                </c:pt>
                <c:pt idx="4">
                  <c:v>3.5</c:v>
                </c:pt>
              </c:numCache>
            </c:numRef>
          </c:val>
          <c:extLst>
            <c:ext xmlns:c16="http://schemas.microsoft.com/office/drawing/2014/chart" uri="{C3380CC4-5D6E-409C-BE32-E72D297353CC}">
              <c16:uniqueId val="{00000005-B9BC-422D-AC1D-CD17EF93AAD7}"/>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24148510531515"/>
          <c:y val="0.10334143422329328"/>
          <c:w val="0.5559148647485864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1-4EC7-43E5-908A-239D4E015B46}"/>
              </c:ext>
            </c:extLst>
          </c:dPt>
          <c:dPt>
            <c:idx val="1"/>
            <c:invertIfNegative val="0"/>
            <c:bubble3D val="0"/>
            <c:extLst>
              <c:ext xmlns:c16="http://schemas.microsoft.com/office/drawing/2014/chart" uri="{C3380CC4-5D6E-409C-BE32-E72D297353CC}">
                <c16:uniqueId val="{00000003-4EC7-43E5-908A-239D4E015B46}"/>
              </c:ext>
            </c:extLst>
          </c:dPt>
          <c:dPt>
            <c:idx val="2"/>
            <c:invertIfNegative val="0"/>
            <c:bubble3D val="0"/>
            <c:extLst>
              <c:ext xmlns:c16="http://schemas.microsoft.com/office/drawing/2014/chart" uri="{C3380CC4-5D6E-409C-BE32-E72D297353CC}">
                <c16:uniqueId val="{00000005-4EC7-43E5-908A-239D4E015B46}"/>
              </c:ext>
            </c:extLst>
          </c:dPt>
          <c:dPt>
            <c:idx val="3"/>
            <c:invertIfNegative val="0"/>
            <c:bubble3D val="0"/>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Αντιμετωπίζουν το θέμα πολύ αποτελεσματικά</c:v>
                </c:pt>
                <c:pt idx="1">
                  <c:v>Αντιμετωπίζουν το θέμα αρκετά αποτελεσματικά</c:v>
                </c:pt>
                <c:pt idx="2">
                  <c:v>Αντιμετωπίζουν το θέμα μερικώς αποτελεσματικά</c:v>
                </c:pt>
                <c:pt idx="3">
                  <c:v>Δεν αντιμετωπίζουν το θέμα καθόλου / σχεδόν καθόλου</c:v>
                </c:pt>
                <c:pt idx="4">
                  <c:v>ΔΞ/ΔΑ</c:v>
                </c:pt>
              </c:strCache>
            </c:strRef>
          </c:cat>
          <c:val>
            <c:numRef>
              <c:f>Sheet1!$B$2:$B$6</c:f>
              <c:numCache>
                <c:formatCode>General</c:formatCode>
                <c:ptCount val="5"/>
                <c:pt idx="0">
                  <c:v>2.7</c:v>
                </c:pt>
                <c:pt idx="1">
                  <c:v>14.2</c:v>
                </c:pt>
                <c:pt idx="2">
                  <c:v>37.200000000000003</c:v>
                </c:pt>
                <c:pt idx="3">
                  <c:v>40.6</c:v>
                </c:pt>
                <c:pt idx="4">
                  <c:v>5.4</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2559833182907493E-3"/>
          <c:w val="1"/>
          <c:h val="0.75449101796407381"/>
        </c:manualLayout>
      </c:layout>
      <c:barChart>
        <c:barDir val="col"/>
        <c:grouping val="stacked"/>
        <c:varyColors val="0"/>
        <c:ser>
          <c:idx val="1"/>
          <c:order val="0"/>
          <c:tx>
            <c:strRef>
              <c:f>Sheet1!$B$1</c:f>
              <c:strCache>
                <c:ptCount val="1"/>
                <c:pt idx="0">
                  <c:v>ΟΚΤ. 2022</c:v>
                </c:pt>
              </c:strCache>
            </c:strRef>
          </c:tx>
          <c:spPr>
            <a:solidFill>
              <a:schemeClr val="tx2">
                <a:lumMod val="75000"/>
              </a:schemeClr>
            </a:solidFill>
            <a:ln>
              <a:noFill/>
            </a:ln>
            <a:effectLst>
              <a:outerShdw blurRad="76200" dir="18900000" sy="23000" kx="-1200000" algn="bl" rotWithShape="0">
                <a:prstClr val="black">
                  <a:alpha val="20000"/>
                </a:prstClr>
              </a:outerShdw>
            </a:effectLst>
          </c:spPr>
          <c:invertIfNegative val="0"/>
          <c:dLbls>
            <c:dLbl>
              <c:idx val="3"/>
              <c:layout>
                <c:manualLayout>
                  <c:x val="-6.3675622673635777E-3"/>
                  <c:y val="-3.4346892409199839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83C5-4D33-B879-A442F610BE73}"/>
                </c:ext>
              </c:extLst>
            </c:dLbl>
            <c:dLbl>
              <c:idx val="4"/>
              <c:layout>
                <c:manualLayout>
                  <c:x val="3.1837811336817888E-3"/>
                  <c:y val="-8.5198717749214153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3C5-4D33-B879-A442F610BE73}"/>
                </c:ext>
              </c:extLst>
            </c:dLbl>
            <c:dLbl>
              <c:idx val="5"/>
              <c:layout>
                <c:manualLayout>
                  <c:x val="0"/>
                  <c:y val="-1.1718527278951908E-2"/>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83C5-4D33-B879-A442F610BE73}"/>
                </c:ext>
              </c:extLst>
            </c:dLbl>
            <c:dLbl>
              <c:idx val="6"/>
              <c:layout>
                <c:manualLayout>
                  <c:x val="0"/>
                  <c:y val="4.2540848401853744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D87-495D-99D7-02D270C5FA41}"/>
                </c:ext>
              </c:extLst>
            </c:dLbl>
            <c:dLbl>
              <c:idx val="7"/>
              <c:layout>
                <c:manualLayout>
                  <c:x val="0"/>
                  <c:y val="-4.05908312844293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l-GR"/>
                </a:p>
              </c:tx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D87-495D-99D7-02D270C5FA41}"/>
                </c:ext>
              </c:extLst>
            </c:dLbl>
            <c:dLbl>
              <c:idx val="8"/>
              <c:layout>
                <c:manualLayout>
                  <c:x val="-1.0612603778939295E-3"/>
                  <c:y val="-7.8177461018953658E-3"/>
                </c:manualLayout>
              </c:layout>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ED87-495D-99D7-02D270C5FA41}"/>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ΝΕΑ ΔΗΜΟΚΡΑΤΙΑ</c:v>
                </c:pt>
                <c:pt idx="1">
                  <c:v>ΣΥΡΙΖΑ - ΠΡΟΟΔΕΥΤΙΚΗ ΣΥΜΜΑΧΙΑ</c:v>
                </c:pt>
                <c:pt idx="2">
                  <c:v>ΠΑΣΟΚ - KINAΛ</c:v>
                </c:pt>
                <c:pt idx="3">
                  <c:v>ΚΚΕ</c:v>
                </c:pt>
                <c:pt idx="4">
                  <c:v>ΕΛΛΗΝΙΚΗ ΛΥΣΗ (Κυριάκος Βελόπουλος)</c:v>
                </c:pt>
                <c:pt idx="5">
                  <c:v>ΜΕΡΑ 25</c:v>
                </c:pt>
                <c:pt idx="6">
                  <c:v>ΕΛΛΗΝΕΣ ΕΘΝΙΚΟ ΚΟΜΜΑ (Ηλίας Κασιδιάρης)</c:v>
                </c:pt>
                <c:pt idx="7">
                  <c:v>ΠΑΤΡΙΩΤΙΚΗ ΕΝΩΣΗ (Πρόδρομος Εμφιετζόγλου)</c:v>
                </c:pt>
                <c:pt idx="8">
                  <c:v>ΑΛΛΟ</c:v>
                </c:pt>
              </c:strCache>
            </c:strRef>
          </c:cat>
          <c:val>
            <c:numRef>
              <c:f>Sheet1!$B$2:$B$10</c:f>
              <c:numCache>
                <c:formatCode>General</c:formatCode>
                <c:ptCount val="9"/>
                <c:pt idx="0">
                  <c:v>35.6</c:v>
                </c:pt>
                <c:pt idx="1">
                  <c:v>27.4</c:v>
                </c:pt>
                <c:pt idx="2">
                  <c:v>13.5</c:v>
                </c:pt>
                <c:pt idx="3">
                  <c:v>5.9</c:v>
                </c:pt>
                <c:pt idx="4">
                  <c:v>5.2</c:v>
                </c:pt>
                <c:pt idx="5">
                  <c:v>3.7</c:v>
                </c:pt>
                <c:pt idx="6">
                  <c:v>2.9</c:v>
                </c:pt>
                <c:pt idx="7">
                  <c:v>1.3</c:v>
                </c:pt>
                <c:pt idx="8">
                  <c:v>4.5</c:v>
                </c:pt>
              </c:numCache>
            </c:numRef>
          </c:val>
          <c:extLst>
            <c:ext xmlns:c16="http://schemas.microsoft.com/office/drawing/2014/chart" uri="{C3380CC4-5D6E-409C-BE32-E72D297353CC}">
              <c16:uniqueId val="{00000000-8D34-4929-862C-D7531A8C2F2A}"/>
            </c:ext>
          </c:extLst>
        </c:ser>
        <c:dLbls>
          <c:showLegendKey val="0"/>
          <c:showVal val="1"/>
          <c:showCatName val="0"/>
          <c:showSerName val="0"/>
          <c:showPercent val="0"/>
          <c:showBubbleSize val="0"/>
        </c:dLbls>
        <c:gapWidth val="41"/>
        <c:overlap val="100"/>
        <c:axId val="-1151144960"/>
        <c:axId val="-1151152032"/>
      </c:barChart>
      <c:catAx>
        <c:axId val="-1151144960"/>
        <c:scaling>
          <c:orientation val="minMax"/>
        </c:scaling>
        <c:delete val="1"/>
        <c:axPos val="b"/>
        <c:numFmt formatCode="General" sourceLinked="1"/>
        <c:majorTickMark val="out"/>
        <c:minorTickMark val="none"/>
        <c:tickLblPos val="nextTo"/>
        <c:crossAx val="-1151152032"/>
        <c:crosses val="autoZero"/>
        <c:auto val="1"/>
        <c:lblAlgn val="ctr"/>
        <c:lblOffset val="100"/>
        <c:noMultiLvlLbl val="0"/>
      </c:catAx>
      <c:valAx>
        <c:axId val="-1151152032"/>
        <c:scaling>
          <c:orientation val="minMax"/>
          <c:max val="40"/>
          <c:min val="0"/>
        </c:scaling>
        <c:delete val="1"/>
        <c:axPos val="l"/>
        <c:numFmt formatCode="General" sourceLinked="1"/>
        <c:majorTickMark val="out"/>
        <c:minorTickMark val="none"/>
        <c:tickLblPos val="nextTo"/>
        <c:crossAx val="-1151144960"/>
        <c:crosses val="autoZero"/>
        <c:crossBetween val="between"/>
        <c:majorUnit val="10"/>
        <c:minorUnit val="10"/>
      </c:valAx>
      <c:spPr>
        <a:noFill/>
        <a:ln w="25400">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l-G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58332164539461"/>
          <c:y val="0.10334143422329328"/>
          <c:w val="0.6308357642101162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18A3-458B-905F-EECA2A5D04D0}"/>
              </c:ext>
            </c:extLst>
          </c:dPt>
          <c:dPt>
            <c:idx val="1"/>
            <c:invertIfNegative val="0"/>
            <c:bubble3D val="0"/>
            <c:extLst>
              <c:ext xmlns:c16="http://schemas.microsoft.com/office/drawing/2014/chart" uri="{C3380CC4-5D6E-409C-BE32-E72D297353CC}">
                <c16:uniqueId val="{00000001-18A3-458B-905F-EECA2A5D04D0}"/>
              </c:ext>
            </c:extLst>
          </c:dPt>
          <c:dPt>
            <c:idx val="2"/>
            <c:invertIfNegative val="0"/>
            <c:bubble3D val="0"/>
            <c:extLst>
              <c:ext xmlns:c16="http://schemas.microsoft.com/office/drawing/2014/chart" uri="{C3380CC4-5D6E-409C-BE32-E72D297353CC}">
                <c16:uniqueId val="{00000002-18A3-458B-905F-EECA2A5D04D0}"/>
              </c:ext>
            </c:extLst>
          </c:dPt>
          <c:dPt>
            <c:idx val="3"/>
            <c:invertIfNegative val="0"/>
            <c:bubble3D val="0"/>
            <c:extLst>
              <c:ext xmlns:c16="http://schemas.microsoft.com/office/drawing/2014/chart" uri="{C3380CC4-5D6E-409C-BE32-E72D297353CC}">
                <c16:uniqueId val="{00000003-18A3-458B-905F-EECA2A5D04D0}"/>
              </c:ext>
            </c:extLst>
          </c:dPt>
          <c:dPt>
            <c:idx val="4"/>
            <c:invertIfNegative val="0"/>
            <c:bubble3D val="0"/>
            <c:extLst>
              <c:ext xmlns:c16="http://schemas.microsoft.com/office/drawing/2014/chart" uri="{C3380CC4-5D6E-409C-BE32-E72D297353CC}">
                <c16:uniqueId val="{00000004-18A3-458B-905F-EECA2A5D04D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Αντιμετωπίζουν το θέμα πολύ αποτελεσματικά</c:v>
                </c:pt>
                <c:pt idx="1">
                  <c:v>Αντιμετωπίζουν το θέμα αρκετά αποτελεσματικά</c:v>
                </c:pt>
                <c:pt idx="2">
                  <c:v>Αντιμετωπίζουν το θέμα μερικώς αποτελεσματικά</c:v>
                </c:pt>
                <c:pt idx="3">
                  <c:v>Δεν αντιμετωπίζουν το θέμα καθόλου / σχεδόν καθόλου</c:v>
                </c:pt>
                <c:pt idx="4">
                  <c:v>ΔΞ/ΔΑ</c:v>
                </c:pt>
              </c:strCache>
            </c:strRef>
          </c:cat>
          <c:val>
            <c:numRef>
              <c:f>Sheet1!$B$2:$B$6</c:f>
              <c:numCache>
                <c:formatCode>General</c:formatCode>
                <c:ptCount val="5"/>
                <c:pt idx="0">
                  <c:v>4.4000000000000004</c:v>
                </c:pt>
                <c:pt idx="1">
                  <c:v>13.2</c:v>
                </c:pt>
                <c:pt idx="2">
                  <c:v>34.9</c:v>
                </c:pt>
                <c:pt idx="3">
                  <c:v>45.2</c:v>
                </c:pt>
                <c:pt idx="4">
                  <c:v>2.2000000000000002</c:v>
                </c:pt>
              </c:numCache>
            </c:numRef>
          </c:val>
          <c:extLst>
            <c:ext xmlns:c16="http://schemas.microsoft.com/office/drawing/2014/chart" uri="{C3380CC4-5D6E-409C-BE32-E72D297353CC}">
              <c16:uniqueId val="{00000005-18A3-458B-905F-EECA2A5D04D0}"/>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F6C2-4DF9-8FDF-21ADEE4CB80B}"/>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F6C2-4DF9-8FDF-21ADEE4CB80B}"/>
              </c:ext>
            </c:extLst>
          </c:dPt>
          <c:dPt>
            <c:idx val="2"/>
            <c:bubble3D val="0"/>
            <c:spPr>
              <a:solidFill>
                <a:srgbClr val="FF0000"/>
              </a:solidFill>
              <a:ln>
                <a:noFill/>
              </a:ln>
              <a:effectLst/>
            </c:spPr>
            <c:extLst>
              <c:ext xmlns:c16="http://schemas.microsoft.com/office/drawing/2014/chart" uri="{C3380CC4-5D6E-409C-BE32-E72D297353CC}">
                <c16:uniqueId val="{00000005-F6C2-4DF9-8FDF-21ADEE4CB80B}"/>
              </c:ext>
            </c:extLst>
          </c:dPt>
          <c:dPt>
            <c:idx val="3"/>
            <c:bubble3D val="0"/>
            <c:spPr>
              <a:solidFill>
                <a:sysClr val="windowText" lastClr="000000"/>
              </a:solidFill>
              <a:ln>
                <a:noFill/>
              </a:ln>
              <a:effectLst/>
            </c:spPr>
            <c:extLst>
              <c:ext xmlns:c16="http://schemas.microsoft.com/office/drawing/2014/chart" uri="{C3380CC4-5D6E-409C-BE32-E72D297353CC}">
                <c16:uniqueId val="{00000007-F6C2-4DF9-8FDF-21ADEE4CB80B}"/>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F6C2-4DF9-8FDF-21ADEE4CB80B}"/>
              </c:ext>
            </c:extLst>
          </c:dPt>
          <c:dPt>
            <c:idx val="5"/>
            <c:bubble3D val="0"/>
            <c:spPr>
              <a:solidFill>
                <a:schemeClr val="tx1"/>
              </a:solidFill>
              <a:ln>
                <a:noFill/>
              </a:ln>
              <a:effectLst/>
            </c:spPr>
            <c:extLst>
              <c:ext xmlns:c16="http://schemas.microsoft.com/office/drawing/2014/chart" uri="{C3380CC4-5D6E-409C-BE32-E72D297353CC}">
                <c16:uniqueId val="{0000000B-F6C2-4DF9-8FDF-21ADEE4CB80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Έλαβε περισσότερα μέτρα από ότι της επιτρέπει η κατάσταση της Ελληνικής Οικονομίας</c:v>
                </c:pt>
                <c:pt idx="1">
                  <c:v>Έλαβε όσα μέτρα της επιτρέπει η κατάσταση της Ελληνικής οικονομίας</c:v>
                </c:pt>
                <c:pt idx="2">
                  <c:v>Έλαβε λιγότερα μέτρα από αυτά που της επετρεπε η Ελληνική Οικονομία </c:v>
                </c:pt>
                <c:pt idx="3">
                  <c:v>ΔΞ/ΔΑ</c:v>
                </c:pt>
              </c:strCache>
            </c:strRef>
          </c:cat>
          <c:val>
            <c:numRef>
              <c:f>Sheet1!$B$2:$B$5</c:f>
              <c:numCache>
                <c:formatCode>General</c:formatCode>
                <c:ptCount val="4"/>
                <c:pt idx="0">
                  <c:v>8.3000000000000007</c:v>
                </c:pt>
                <c:pt idx="1">
                  <c:v>24.2</c:v>
                </c:pt>
                <c:pt idx="2">
                  <c:v>59.5</c:v>
                </c:pt>
                <c:pt idx="3">
                  <c:v>7.9</c:v>
                </c:pt>
              </c:numCache>
            </c:numRef>
          </c:val>
          <c:extLst>
            <c:ext xmlns:c16="http://schemas.microsoft.com/office/drawing/2014/chart" uri="{C3380CC4-5D6E-409C-BE32-E72D297353CC}">
              <c16:uniqueId val="{0000000C-F6C2-4DF9-8FDF-21ADEE4CB80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6.1953813642455814E-3"/>
          <c:y val="2.9683050873266048E-3"/>
          <c:w val="0.33769996092250554"/>
          <c:h val="0.92755156228587088"/>
        </c:manualLayout>
      </c:layout>
      <c:overlay val="0"/>
      <c:spPr>
        <a:solidFill>
          <a:sysClr val="window" lastClr="FFFFFF"/>
        </a:solid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l-GR"/>
        </a:p>
      </c:txPr>
    </c:legend>
    <c:plotVisOnly val="1"/>
    <c:dispBlanksAs val="gap"/>
    <c:showDLblsOverMax val="0"/>
  </c:chart>
  <c:spPr>
    <a:solidFill>
      <a:sysClr val="window" lastClr="FFFFFF"/>
    </a:solidFill>
    <a:ln>
      <a:noFill/>
    </a:ln>
    <a:effectLst/>
  </c:spPr>
  <c:txPr>
    <a:bodyPr/>
    <a:lstStyle/>
    <a:p>
      <a:pPr>
        <a:defRPr/>
      </a:pPr>
      <a:endParaRPr lang="el-GR"/>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7BF0-4208-9C3A-48C9E828164A}"/>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7BF0-4208-9C3A-48C9E828164A}"/>
              </c:ext>
            </c:extLst>
          </c:dPt>
          <c:dPt>
            <c:idx val="2"/>
            <c:bubble3D val="0"/>
            <c:spPr>
              <a:solidFill>
                <a:srgbClr val="FF0000"/>
              </a:solidFill>
              <a:ln>
                <a:noFill/>
              </a:ln>
              <a:effectLst/>
            </c:spPr>
            <c:extLst>
              <c:ext xmlns:c16="http://schemas.microsoft.com/office/drawing/2014/chart" uri="{C3380CC4-5D6E-409C-BE32-E72D297353CC}">
                <c16:uniqueId val="{00000005-7BF0-4208-9C3A-48C9E828164A}"/>
              </c:ext>
            </c:extLst>
          </c:dPt>
          <c:dPt>
            <c:idx val="3"/>
            <c:bubble3D val="0"/>
            <c:spPr>
              <a:solidFill>
                <a:sysClr val="windowText" lastClr="000000"/>
              </a:solidFill>
              <a:ln>
                <a:noFill/>
              </a:ln>
              <a:effectLst/>
            </c:spPr>
            <c:extLst>
              <c:ext xmlns:c16="http://schemas.microsoft.com/office/drawing/2014/chart" uri="{C3380CC4-5D6E-409C-BE32-E72D297353CC}">
                <c16:uniqueId val="{00000007-7BF0-4208-9C3A-48C9E828164A}"/>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7BF0-4208-9C3A-48C9E828164A}"/>
              </c:ext>
            </c:extLst>
          </c:dPt>
          <c:dPt>
            <c:idx val="5"/>
            <c:bubble3D val="0"/>
            <c:spPr>
              <a:solidFill>
                <a:schemeClr val="tx1"/>
              </a:solidFill>
              <a:ln>
                <a:noFill/>
              </a:ln>
              <a:effectLst/>
            </c:spPr>
            <c:extLst>
              <c:ext xmlns:c16="http://schemas.microsoft.com/office/drawing/2014/chart" uri="{C3380CC4-5D6E-409C-BE32-E72D297353CC}">
                <c16:uniqueId val="{0000000B-7BF0-4208-9C3A-48C9E828164A}"/>
              </c:ext>
            </c:extLst>
          </c:dPt>
          <c:dLbls>
            <c:dLbl>
              <c:idx val="2"/>
              <c:layout>
                <c:manualLayout>
                  <c:x val="7.7839700364514902E-2"/>
                  <c:y val="1.77555163266865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BF0-4208-9C3A-48C9E82816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Έχει λάβει περισσότερα μέτρα από ότι της επιτρέπει η κατάσταση της Ελληνικής Οικονομίας</c:v>
                </c:pt>
                <c:pt idx="1">
                  <c:v>Έχει λάβει όσα μέτρα της επιτρέπει η κατάσταση της Ελληνικής οικονομίας</c:v>
                </c:pt>
                <c:pt idx="2">
                  <c:v>Έχει λάβει λιγότερα μέτρα από αυτά της επιτρέπει η κατάσταση της Ελληνικής Οικονομίας</c:v>
                </c:pt>
                <c:pt idx="3">
                  <c:v>ΔΞ/ΔΑ</c:v>
                </c:pt>
              </c:strCache>
            </c:strRef>
          </c:cat>
          <c:val>
            <c:numRef>
              <c:f>Sheet1!$B$2:$B$5</c:f>
              <c:numCache>
                <c:formatCode>General</c:formatCode>
                <c:ptCount val="4"/>
                <c:pt idx="0">
                  <c:v>6.8</c:v>
                </c:pt>
                <c:pt idx="1">
                  <c:v>28.9</c:v>
                </c:pt>
                <c:pt idx="2">
                  <c:v>54.7</c:v>
                </c:pt>
                <c:pt idx="3">
                  <c:v>9.6999999999999993</c:v>
                </c:pt>
              </c:numCache>
            </c:numRef>
          </c:val>
          <c:extLst>
            <c:ext xmlns:c16="http://schemas.microsoft.com/office/drawing/2014/chart" uri="{C3380CC4-5D6E-409C-BE32-E72D297353CC}">
              <c16:uniqueId val="{0000000C-7BF0-4208-9C3A-48C9E828164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9A8F-4FD8-8CB5-60AEA70C61D7}"/>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9A8F-4FD8-8CB5-60AEA70C61D7}"/>
              </c:ext>
            </c:extLst>
          </c:dPt>
          <c:dPt>
            <c:idx val="2"/>
            <c:bubble3D val="0"/>
            <c:spPr>
              <a:solidFill>
                <a:srgbClr val="FF0000"/>
              </a:solidFill>
              <a:ln>
                <a:noFill/>
              </a:ln>
              <a:effectLst/>
            </c:spPr>
            <c:extLst>
              <c:ext xmlns:c16="http://schemas.microsoft.com/office/drawing/2014/chart" uri="{C3380CC4-5D6E-409C-BE32-E72D297353CC}">
                <c16:uniqueId val="{00000005-9A8F-4FD8-8CB5-60AEA70C61D7}"/>
              </c:ext>
            </c:extLst>
          </c:dPt>
          <c:dPt>
            <c:idx val="3"/>
            <c:bubble3D val="0"/>
            <c:spPr>
              <a:solidFill>
                <a:sysClr val="windowText" lastClr="000000"/>
              </a:solidFill>
              <a:ln>
                <a:noFill/>
              </a:ln>
              <a:effectLst/>
            </c:spPr>
            <c:extLst>
              <c:ext xmlns:c16="http://schemas.microsoft.com/office/drawing/2014/chart" uri="{C3380CC4-5D6E-409C-BE32-E72D297353CC}">
                <c16:uniqueId val="{00000007-9A8F-4FD8-8CB5-60AEA70C61D7}"/>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9A8F-4FD8-8CB5-60AEA70C61D7}"/>
              </c:ext>
            </c:extLst>
          </c:dPt>
          <c:dPt>
            <c:idx val="5"/>
            <c:bubble3D val="0"/>
            <c:spPr>
              <a:solidFill>
                <a:schemeClr val="tx1"/>
              </a:solidFill>
              <a:ln>
                <a:noFill/>
              </a:ln>
              <a:effectLst/>
            </c:spPr>
            <c:extLst>
              <c:ext xmlns:c16="http://schemas.microsoft.com/office/drawing/2014/chart" uri="{C3380CC4-5D6E-409C-BE32-E72D297353CC}">
                <c16:uniqueId val="{0000000B-9A8F-4FD8-8CB5-60AEA70C61D7}"/>
              </c:ext>
            </c:extLst>
          </c:dPt>
          <c:dLbls>
            <c:dLbl>
              <c:idx val="2"/>
              <c:layout>
                <c:manualLayout>
                  <c:x val="7.7839700364514902E-2"/>
                  <c:y val="1.775551632668658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A8F-4FD8-8CB5-60AEA70C61D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Έλαβε περισσότερα μέτρα από ότι της επιτρέπει η κατάσταση της Ελληνικής Οικονομίας</c:v>
                </c:pt>
                <c:pt idx="1">
                  <c:v>Έλαβε όσα μέτρα της επιτρέπει η κατάσταση της Ελληνικής οικονομίας</c:v>
                </c:pt>
                <c:pt idx="2">
                  <c:v>Έλάβε λιγότερα μέτρα από αυτά της επιτρέπει η κατάσταση της Ελληνικής Οικονομίας</c:v>
                </c:pt>
                <c:pt idx="3">
                  <c:v>ΔΞ/ΔΑ</c:v>
                </c:pt>
              </c:strCache>
            </c:strRef>
          </c:cat>
          <c:val>
            <c:numRef>
              <c:f>Sheet1!$B$2:$B$5</c:f>
              <c:numCache>
                <c:formatCode>General</c:formatCode>
                <c:ptCount val="4"/>
                <c:pt idx="0">
                  <c:v>9</c:v>
                </c:pt>
                <c:pt idx="1">
                  <c:v>28.6</c:v>
                </c:pt>
                <c:pt idx="2">
                  <c:v>50.9</c:v>
                </c:pt>
                <c:pt idx="3">
                  <c:v>11.5</c:v>
                </c:pt>
              </c:numCache>
            </c:numRef>
          </c:val>
          <c:extLst>
            <c:ext xmlns:c16="http://schemas.microsoft.com/office/drawing/2014/chart" uri="{C3380CC4-5D6E-409C-BE32-E72D297353CC}">
              <c16:uniqueId val="{0000000C-9A8F-4FD8-8CB5-60AEA70C61D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242811340057"/>
          <c:y val="5.7745372665714716E-2"/>
          <c:w val="0.53080805321945901"/>
          <c:h val="0.82430077213642927"/>
        </c:manualLayout>
      </c:layout>
      <c:pieChart>
        <c:varyColors val="1"/>
        <c:ser>
          <c:idx val="0"/>
          <c:order val="0"/>
          <c:tx>
            <c:strRef>
              <c:f>Sheet1!$B$1</c:f>
              <c:strCache>
                <c:ptCount val="1"/>
                <c:pt idx="0">
                  <c:v>Column2</c:v>
                </c:pt>
              </c:strCache>
            </c:strRef>
          </c:tx>
          <c:spPr>
            <a:solidFill>
              <a:schemeClr val="accent3">
                <a:lumMod val="60000"/>
                <a:lumOff val="40000"/>
              </a:schemeClr>
            </a:solidFill>
          </c:spPr>
          <c:explosion val="4"/>
          <c:dPt>
            <c:idx val="0"/>
            <c:bubble3D val="0"/>
            <c:spPr>
              <a:solidFill>
                <a:srgbClr val="00B0F0"/>
              </a:solidFill>
              <a:ln>
                <a:noFill/>
              </a:ln>
              <a:effectLst/>
            </c:spPr>
            <c:extLst>
              <c:ext xmlns:c16="http://schemas.microsoft.com/office/drawing/2014/chart" uri="{C3380CC4-5D6E-409C-BE32-E72D297353CC}">
                <c16:uniqueId val="{00000001-E4D4-4EF3-BEEF-B621995F9619}"/>
              </c:ext>
            </c:extLst>
          </c:dPt>
          <c:dPt>
            <c:idx val="1"/>
            <c:bubble3D val="0"/>
            <c:spPr>
              <a:solidFill>
                <a:sysClr val="window" lastClr="FFFFFF">
                  <a:lumMod val="65000"/>
                </a:sysClr>
              </a:solidFill>
              <a:ln>
                <a:noFill/>
              </a:ln>
              <a:effectLst/>
            </c:spPr>
            <c:extLst>
              <c:ext xmlns:c16="http://schemas.microsoft.com/office/drawing/2014/chart" uri="{C3380CC4-5D6E-409C-BE32-E72D297353CC}">
                <c16:uniqueId val="{00000003-E4D4-4EF3-BEEF-B621995F9619}"/>
              </c:ext>
            </c:extLst>
          </c:dPt>
          <c:dPt>
            <c:idx val="2"/>
            <c:bubble3D val="0"/>
            <c:spPr>
              <a:solidFill>
                <a:srgbClr val="FF0000"/>
              </a:solidFill>
              <a:ln>
                <a:noFill/>
              </a:ln>
              <a:effectLst/>
            </c:spPr>
            <c:extLst>
              <c:ext xmlns:c16="http://schemas.microsoft.com/office/drawing/2014/chart" uri="{C3380CC4-5D6E-409C-BE32-E72D297353CC}">
                <c16:uniqueId val="{00000005-E4D4-4EF3-BEEF-B621995F9619}"/>
              </c:ext>
            </c:extLst>
          </c:dPt>
          <c:dPt>
            <c:idx val="3"/>
            <c:bubble3D val="0"/>
            <c:spPr>
              <a:solidFill>
                <a:sysClr val="windowText" lastClr="000000"/>
              </a:solidFill>
              <a:ln>
                <a:noFill/>
              </a:ln>
              <a:effectLst/>
            </c:spPr>
            <c:extLst>
              <c:ext xmlns:c16="http://schemas.microsoft.com/office/drawing/2014/chart" uri="{C3380CC4-5D6E-409C-BE32-E72D297353CC}">
                <c16:uniqueId val="{00000007-E4D4-4EF3-BEEF-B621995F9619}"/>
              </c:ext>
            </c:extLst>
          </c:dPt>
          <c:dPt>
            <c:idx val="4"/>
            <c:bubble3D val="0"/>
            <c:spPr>
              <a:solidFill>
                <a:schemeClr val="accent3">
                  <a:lumMod val="60000"/>
                  <a:lumOff val="40000"/>
                </a:schemeClr>
              </a:solidFill>
              <a:ln>
                <a:noFill/>
              </a:ln>
              <a:effectLst/>
            </c:spPr>
            <c:extLst>
              <c:ext xmlns:c16="http://schemas.microsoft.com/office/drawing/2014/chart" uri="{C3380CC4-5D6E-409C-BE32-E72D297353CC}">
                <c16:uniqueId val="{00000009-E4D4-4EF3-BEEF-B621995F9619}"/>
              </c:ext>
            </c:extLst>
          </c:dPt>
          <c:dPt>
            <c:idx val="5"/>
            <c:bubble3D val="0"/>
            <c:spPr>
              <a:solidFill>
                <a:schemeClr val="tx1"/>
              </a:solidFill>
              <a:ln>
                <a:noFill/>
              </a:ln>
              <a:effectLst/>
            </c:spPr>
            <c:extLst>
              <c:ext xmlns:c16="http://schemas.microsoft.com/office/drawing/2014/chart" uri="{C3380CC4-5D6E-409C-BE32-E72D297353CC}">
                <c16:uniqueId val="{0000000B-E4D4-4EF3-BEEF-B621995F9619}"/>
              </c:ext>
            </c:extLst>
          </c:dPt>
          <c:dLbls>
            <c:dLbl>
              <c:idx val="2"/>
              <c:layout>
                <c:manualLayout>
                  <c:x val="6.9324426528920971E-2"/>
                  <c:y val="3.1943574376881896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E4D4-4EF3-BEEF-B621995F961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Sheet1!$A$2:$A$5</c:f>
              <c:strCache>
                <c:ptCount val="4"/>
                <c:pt idx="0">
                  <c:v>Έλαβε περισσότερα μέτρα από ότι της επιτρέπει η κατάσταση της Ελληνικής Οικονομίας</c:v>
                </c:pt>
                <c:pt idx="1">
                  <c:v>Έλαβε όσα μέτρα της επιτρέπει η κατάσταση της Ελληνικής οικονομίας</c:v>
                </c:pt>
                <c:pt idx="2">
                  <c:v>Έλαβε λιγότερα μέτρα από αυτά της επιτρέπει η κατάσταση της Ελληνικής Οικονομίας</c:v>
                </c:pt>
                <c:pt idx="3">
                  <c:v>ΔΞ/ΔΑ</c:v>
                </c:pt>
              </c:strCache>
            </c:strRef>
          </c:cat>
          <c:val>
            <c:numRef>
              <c:f>Sheet1!$B$2:$B$5</c:f>
              <c:numCache>
                <c:formatCode>General</c:formatCode>
                <c:ptCount val="4"/>
                <c:pt idx="0">
                  <c:v>13.1</c:v>
                </c:pt>
                <c:pt idx="1">
                  <c:v>30.1</c:v>
                </c:pt>
                <c:pt idx="2">
                  <c:v>47.9</c:v>
                </c:pt>
                <c:pt idx="3">
                  <c:v>8.9</c:v>
                </c:pt>
              </c:numCache>
            </c:numRef>
          </c:val>
          <c:extLst>
            <c:ext xmlns:c16="http://schemas.microsoft.com/office/drawing/2014/chart" uri="{C3380CC4-5D6E-409C-BE32-E72D297353CC}">
              <c16:uniqueId val="{0000000C-E4D4-4EF3-BEEF-B621995F961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680396187022087"/>
          <c:y val="2.3873554534128139E-2"/>
          <c:w val="0.93491735537190057"/>
          <c:h val="0.74590057820787736"/>
        </c:manualLayout>
      </c:layout>
      <c:lineChart>
        <c:grouping val="standard"/>
        <c:varyColors val="0"/>
        <c:ser>
          <c:idx val="2"/>
          <c:order val="0"/>
          <c:tx>
            <c:strRef>
              <c:f>Sheet1!$B$1</c:f>
              <c:strCache>
                <c:ptCount val="1"/>
                <c:pt idx="0">
                  <c:v>Η κυβέρνηση έλαβε όσα μέτρα της επιτρέπει/  περισσότερα μέτρα από ότι της επιτρέπει η κατάσταση της Ελληνικής Οικονομίας
</c:v>
                </c:pt>
              </c:strCache>
            </c:strRef>
          </c:tx>
          <c:spPr>
            <a:ln w="76200" cap="rnd">
              <a:solidFill>
                <a:srgbClr val="FF5B7A"/>
              </a:solidFill>
              <a:round/>
            </a:ln>
            <a:effectLst/>
          </c:spPr>
          <c:marker>
            <c:symbol val="none"/>
          </c:marker>
          <c:dLbls>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ΜΑΡΤΙΟΣ 2022</c:v>
                </c:pt>
                <c:pt idx="1">
                  <c:v>ΜΑΙΟΣ 2022</c:v>
                </c:pt>
                <c:pt idx="2">
                  <c:v>ΣΕΠΤΕΜΒΡΙΟΣ 2022</c:v>
                </c:pt>
                <c:pt idx="3">
                  <c:v>ΟΚΤΩΒΡΙΟΣ 2022</c:v>
                </c:pt>
              </c:strCache>
            </c:strRef>
          </c:cat>
          <c:val>
            <c:numRef>
              <c:f>Sheet1!$B$2:$B$5</c:f>
              <c:numCache>
                <c:formatCode>General</c:formatCode>
                <c:ptCount val="4"/>
                <c:pt idx="0">
                  <c:v>32.5</c:v>
                </c:pt>
                <c:pt idx="1">
                  <c:v>35.700000000000003</c:v>
                </c:pt>
                <c:pt idx="2">
                  <c:v>37.6</c:v>
                </c:pt>
                <c:pt idx="3">
                  <c:v>43.2</c:v>
                </c:pt>
              </c:numCache>
            </c:numRef>
          </c:val>
          <c:smooth val="1"/>
          <c:extLst>
            <c:ext xmlns:c16="http://schemas.microsoft.com/office/drawing/2014/chart" uri="{C3380CC4-5D6E-409C-BE32-E72D297353CC}">
              <c16:uniqueId val="{00000000-B18B-4D71-9085-9701365C8CE5}"/>
            </c:ext>
          </c:extLst>
        </c:ser>
        <c:dLbls>
          <c:showLegendKey val="0"/>
          <c:showVal val="0"/>
          <c:showCatName val="0"/>
          <c:showSerName val="0"/>
          <c:showPercent val="0"/>
          <c:showBubbleSize val="0"/>
        </c:dLbls>
        <c:smooth val="0"/>
        <c:axId val="626061680"/>
        <c:axId val="626067664"/>
      </c:lineChart>
      <c:catAx>
        <c:axId val="62606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crossAx val="626067664"/>
        <c:crosses val="autoZero"/>
        <c:auto val="0"/>
        <c:lblAlgn val="ctr"/>
        <c:lblOffset val="100"/>
        <c:tickLblSkip val="1"/>
        <c:tickMarkSkip val="1"/>
        <c:noMultiLvlLbl val="0"/>
      </c:catAx>
      <c:valAx>
        <c:axId val="626067664"/>
        <c:scaling>
          <c:orientation val="minMax"/>
          <c:max val="50"/>
          <c:min val="20"/>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crossAx val="626061680"/>
        <c:crosses val="autoZero"/>
        <c:crossBetween val="between"/>
        <c:majorUnit val="5"/>
        <c:min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dTable>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l-GR"/>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78758702970584"/>
          <c:y val="0.10494866086638237"/>
          <c:w val="0.61928118629453721"/>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32FF-4833-9BA9-5FE2F94C6FB1}"/>
              </c:ext>
            </c:extLst>
          </c:dPt>
          <c:dPt>
            <c:idx val="1"/>
            <c:invertIfNegative val="0"/>
            <c:bubble3D val="0"/>
            <c:extLst>
              <c:ext xmlns:c16="http://schemas.microsoft.com/office/drawing/2014/chart" uri="{C3380CC4-5D6E-409C-BE32-E72D297353CC}">
                <c16:uniqueId val="{00000001-32FF-4833-9BA9-5FE2F94C6FB1}"/>
              </c:ext>
            </c:extLst>
          </c:dPt>
          <c:dPt>
            <c:idx val="2"/>
            <c:invertIfNegative val="0"/>
            <c:bubble3D val="0"/>
            <c:extLst>
              <c:ext xmlns:c16="http://schemas.microsoft.com/office/drawing/2014/chart" uri="{C3380CC4-5D6E-409C-BE32-E72D297353CC}">
                <c16:uniqueId val="{00000002-32FF-4833-9BA9-5FE2F94C6FB1}"/>
              </c:ext>
            </c:extLst>
          </c:dPt>
          <c:dPt>
            <c:idx val="3"/>
            <c:invertIfNegative val="0"/>
            <c:bubble3D val="0"/>
            <c:extLst>
              <c:ext xmlns:c16="http://schemas.microsoft.com/office/drawing/2014/chart" uri="{C3380CC4-5D6E-409C-BE32-E72D297353CC}">
                <c16:uniqueId val="{00000003-32FF-4833-9BA9-5FE2F94C6FB1}"/>
              </c:ext>
            </c:extLst>
          </c:dPt>
          <c:dPt>
            <c:idx val="4"/>
            <c:invertIfNegative val="0"/>
            <c:bubble3D val="0"/>
            <c:extLst>
              <c:ext xmlns:c16="http://schemas.microsoft.com/office/drawing/2014/chart" uri="{C3380CC4-5D6E-409C-BE32-E72D297353CC}">
                <c16:uniqueId val="{00000004-32FF-4833-9BA9-5FE2F94C6FB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Θα αντιμετώπιζαν το θέμα πολύ αποτελεσματικά</c:v>
                </c:pt>
                <c:pt idx="1">
                  <c:v>Θα αντιμετώπιζαν το θέμα αρκετά αποτελεσματικά</c:v>
                </c:pt>
                <c:pt idx="2">
                  <c:v>Θα αντιμετώπιζαν το θέμα μερικώς αποτελεσματικά</c:v>
                </c:pt>
                <c:pt idx="3">
                  <c:v>Θα αντιμετώπιζαν το θέμα καθόλου / σχεδόν καθόλου</c:v>
                </c:pt>
                <c:pt idx="4">
                  <c:v>ΔΞ/ΔΑ</c:v>
                </c:pt>
              </c:strCache>
            </c:strRef>
          </c:cat>
          <c:val>
            <c:numRef>
              <c:f>Sheet1!$B$2:$B$6</c:f>
              <c:numCache>
                <c:formatCode>General</c:formatCode>
                <c:ptCount val="5"/>
                <c:pt idx="0">
                  <c:v>6</c:v>
                </c:pt>
                <c:pt idx="1">
                  <c:v>13.3</c:v>
                </c:pt>
                <c:pt idx="2">
                  <c:v>32.799999999999997</c:v>
                </c:pt>
                <c:pt idx="3">
                  <c:v>35.5</c:v>
                </c:pt>
                <c:pt idx="4">
                  <c:v>12.4</c:v>
                </c:pt>
              </c:numCache>
            </c:numRef>
          </c:val>
          <c:extLst>
            <c:ext xmlns:c16="http://schemas.microsoft.com/office/drawing/2014/chart" uri="{C3380CC4-5D6E-409C-BE32-E72D297353CC}">
              <c16:uniqueId val="{00000005-32FF-4833-9BA9-5FE2F94C6FB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009996816706"/>
          <c:y val="0.11741805136613015"/>
          <c:w val="0.61928118629453721"/>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B372-4203-BDFC-B03BCA3AB1CB}"/>
              </c:ext>
            </c:extLst>
          </c:dPt>
          <c:dPt>
            <c:idx val="1"/>
            <c:invertIfNegative val="0"/>
            <c:bubble3D val="0"/>
            <c:extLst>
              <c:ext xmlns:c16="http://schemas.microsoft.com/office/drawing/2014/chart" uri="{C3380CC4-5D6E-409C-BE32-E72D297353CC}">
                <c16:uniqueId val="{00000001-B372-4203-BDFC-B03BCA3AB1CB}"/>
              </c:ext>
            </c:extLst>
          </c:dPt>
          <c:dPt>
            <c:idx val="2"/>
            <c:invertIfNegative val="0"/>
            <c:bubble3D val="0"/>
            <c:extLst>
              <c:ext xmlns:c16="http://schemas.microsoft.com/office/drawing/2014/chart" uri="{C3380CC4-5D6E-409C-BE32-E72D297353CC}">
                <c16:uniqueId val="{00000002-B372-4203-BDFC-B03BCA3AB1CB}"/>
              </c:ext>
            </c:extLst>
          </c:dPt>
          <c:dPt>
            <c:idx val="3"/>
            <c:invertIfNegative val="0"/>
            <c:bubble3D val="0"/>
            <c:extLst>
              <c:ext xmlns:c16="http://schemas.microsoft.com/office/drawing/2014/chart" uri="{C3380CC4-5D6E-409C-BE32-E72D297353CC}">
                <c16:uniqueId val="{00000003-B372-4203-BDFC-B03BCA3AB1CB}"/>
              </c:ext>
            </c:extLst>
          </c:dPt>
          <c:dPt>
            <c:idx val="4"/>
            <c:invertIfNegative val="0"/>
            <c:bubble3D val="0"/>
            <c:extLst>
              <c:ext xmlns:c16="http://schemas.microsoft.com/office/drawing/2014/chart" uri="{C3380CC4-5D6E-409C-BE32-E72D297353CC}">
                <c16:uniqueId val="{00000004-B372-4203-BDFC-B03BCA3AB1CB}"/>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Θα Αντιμετώπιζαν το θέμα πολύ αποτελεσματικά</c:v>
                </c:pt>
                <c:pt idx="1">
                  <c:v>Θα Αντιμετώπιζαν το θέμα αρκετά αποτελεσματικά</c:v>
                </c:pt>
                <c:pt idx="2">
                  <c:v>Θα Αντιμετώπιζαν το θέμα μερικώς αποτελεσματικά</c:v>
                </c:pt>
                <c:pt idx="3">
                  <c:v>Δεν θα αντιμετώπιζαν το θέμα καθόλου / σχεδόν καθόλου</c:v>
                </c:pt>
                <c:pt idx="4">
                  <c:v>ΔΞ/ΔΑ</c:v>
                </c:pt>
              </c:strCache>
            </c:strRef>
          </c:cat>
          <c:val>
            <c:numRef>
              <c:f>Sheet1!$B$2:$B$6</c:f>
              <c:numCache>
                <c:formatCode>General</c:formatCode>
                <c:ptCount val="5"/>
                <c:pt idx="0">
                  <c:v>5.7</c:v>
                </c:pt>
                <c:pt idx="1">
                  <c:v>14.7</c:v>
                </c:pt>
                <c:pt idx="2">
                  <c:v>29</c:v>
                </c:pt>
                <c:pt idx="3">
                  <c:v>41.6</c:v>
                </c:pt>
                <c:pt idx="4">
                  <c:v>8.9</c:v>
                </c:pt>
              </c:numCache>
            </c:numRef>
          </c:val>
          <c:extLst>
            <c:ext xmlns:c16="http://schemas.microsoft.com/office/drawing/2014/chart" uri="{C3380CC4-5D6E-409C-BE32-E72D297353CC}">
              <c16:uniqueId val="{00000005-B372-4203-BDFC-B03BCA3AB1CB}"/>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009996816706"/>
          <c:y val="0.11741805136613015"/>
          <c:w val="0.61928118629453721"/>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32FF-4833-9BA9-5FE2F94C6FB1}"/>
              </c:ext>
            </c:extLst>
          </c:dPt>
          <c:dPt>
            <c:idx val="1"/>
            <c:invertIfNegative val="0"/>
            <c:bubble3D val="0"/>
            <c:extLst>
              <c:ext xmlns:c16="http://schemas.microsoft.com/office/drawing/2014/chart" uri="{C3380CC4-5D6E-409C-BE32-E72D297353CC}">
                <c16:uniqueId val="{00000001-32FF-4833-9BA9-5FE2F94C6FB1}"/>
              </c:ext>
            </c:extLst>
          </c:dPt>
          <c:dPt>
            <c:idx val="2"/>
            <c:invertIfNegative val="0"/>
            <c:bubble3D val="0"/>
            <c:extLst>
              <c:ext xmlns:c16="http://schemas.microsoft.com/office/drawing/2014/chart" uri="{C3380CC4-5D6E-409C-BE32-E72D297353CC}">
                <c16:uniqueId val="{00000002-32FF-4833-9BA9-5FE2F94C6FB1}"/>
              </c:ext>
            </c:extLst>
          </c:dPt>
          <c:dPt>
            <c:idx val="3"/>
            <c:invertIfNegative val="0"/>
            <c:bubble3D val="0"/>
            <c:extLst>
              <c:ext xmlns:c16="http://schemas.microsoft.com/office/drawing/2014/chart" uri="{C3380CC4-5D6E-409C-BE32-E72D297353CC}">
                <c16:uniqueId val="{00000003-32FF-4833-9BA9-5FE2F94C6FB1}"/>
              </c:ext>
            </c:extLst>
          </c:dPt>
          <c:dPt>
            <c:idx val="4"/>
            <c:invertIfNegative val="0"/>
            <c:bubble3D val="0"/>
            <c:extLst>
              <c:ext xmlns:c16="http://schemas.microsoft.com/office/drawing/2014/chart" uri="{C3380CC4-5D6E-409C-BE32-E72D297353CC}">
                <c16:uniqueId val="{00000004-32FF-4833-9BA9-5FE2F94C6FB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Θα Αντιμετώπιζαν το θέμα πολύ αποτελεσματικά</c:v>
                </c:pt>
                <c:pt idx="1">
                  <c:v>Θα Αντιμετώπιζαν το θέμα αρκετά αποτελεσματικά</c:v>
                </c:pt>
                <c:pt idx="2">
                  <c:v>Θα Αντιμετώπιζαν το θέμα μερικώς αποτελεσματικά</c:v>
                </c:pt>
                <c:pt idx="3">
                  <c:v>Δεν θα αντιμετώπιζαν το θέμα καθόλου / σχεδόν καθόλου</c:v>
                </c:pt>
                <c:pt idx="4">
                  <c:v>ΔΞ/ΔΑ</c:v>
                </c:pt>
              </c:strCache>
            </c:strRef>
          </c:cat>
          <c:val>
            <c:numRef>
              <c:f>Sheet1!$B$2:$B$6</c:f>
              <c:numCache>
                <c:formatCode>General</c:formatCode>
                <c:ptCount val="5"/>
                <c:pt idx="0">
                  <c:v>5.7</c:v>
                </c:pt>
                <c:pt idx="1">
                  <c:v>14.7</c:v>
                </c:pt>
                <c:pt idx="2">
                  <c:v>29</c:v>
                </c:pt>
                <c:pt idx="3">
                  <c:v>41.6</c:v>
                </c:pt>
                <c:pt idx="4">
                  <c:v>8.9</c:v>
                </c:pt>
              </c:numCache>
            </c:numRef>
          </c:val>
          <c:extLst>
            <c:ext xmlns:c16="http://schemas.microsoft.com/office/drawing/2014/chart" uri="{C3380CC4-5D6E-409C-BE32-E72D297353CC}">
              <c16:uniqueId val="{00000005-32FF-4833-9BA9-5FE2F94C6FB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51803955731723"/>
          <c:y val="0.10334143422329328"/>
          <c:w val="0.562638456873910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B132-4600-BA94-1866F1B96260}"/>
              </c:ext>
            </c:extLst>
          </c:dPt>
          <c:dPt>
            <c:idx val="1"/>
            <c:invertIfNegative val="0"/>
            <c:bubble3D val="0"/>
            <c:extLst>
              <c:ext xmlns:c16="http://schemas.microsoft.com/office/drawing/2014/chart" uri="{C3380CC4-5D6E-409C-BE32-E72D297353CC}">
                <c16:uniqueId val="{00000001-B132-4600-BA94-1866F1B96260}"/>
              </c:ext>
            </c:extLst>
          </c:dPt>
          <c:dPt>
            <c:idx val="2"/>
            <c:invertIfNegative val="0"/>
            <c:bubble3D val="0"/>
            <c:extLst>
              <c:ext xmlns:c16="http://schemas.microsoft.com/office/drawing/2014/chart" uri="{C3380CC4-5D6E-409C-BE32-E72D297353CC}">
                <c16:uniqueId val="{00000002-B132-4600-BA94-1866F1B96260}"/>
              </c:ext>
            </c:extLst>
          </c:dPt>
          <c:dPt>
            <c:idx val="3"/>
            <c:invertIfNegative val="0"/>
            <c:bubble3D val="0"/>
            <c:extLst>
              <c:ext xmlns:c16="http://schemas.microsoft.com/office/drawing/2014/chart" uri="{C3380CC4-5D6E-409C-BE32-E72D297353CC}">
                <c16:uniqueId val="{00000003-B132-4600-BA94-1866F1B96260}"/>
              </c:ext>
            </c:extLst>
          </c:dPt>
          <c:dPt>
            <c:idx val="4"/>
            <c:invertIfNegative val="0"/>
            <c:bubble3D val="0"/>
            <c:extLst>
              <c:ext xmlns:c16="http://schemas.microsoft.com/office/drawing/2014/chart" uri="{C3380CC4-5D6E-409C-BE32-E72D297353CC}">
                <c16:uniqueId val="{00000004-B132-4600-BA94-1866F1B9626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Αντιμετωπίζουν το θέμα πολύ αποτελεσματικά</c:v>
                </c:pt>
                <c:pt idx="1">
                  <c:v>Αντιμετωπίζουν το θέμα αρκετά αποτελεσματικά</c:v>
                </c:pt>
                <c:pt idx="2">
                  <c:v>Αντιμετωπίζουν το θέμα μερικώς αποτελεσματικά</c:v>
                </c:pt>
                <c:pt idx="3">
                  <c:v>Δεν αντιμετωπίζουν το θέμα καθόλου / σχεδόν καθόλου</c:v>
                </c:pt>
                <c:pt idx="4">
                  <c:v>ΔΞ/ΔΑ</c:v>
                </c:pt>
              </c:strCache>
            </c:strRef>
          </c:cat>
          <c:val>
            <c:numRef>
              <c:f>Sheet1!$B$2:$B$6</c:f>
              <c:numCache>
                <c:formatCode>General</c:formatCode>
                <c:ptCount val="5"/>
                <c:pt idx="0">
                  <c:v>4.4000000000000004</c:v>
                </c:pt>
                <c:pt idx="1">
                  <c:v>13.2</c:v>
                </c:pt>
                <c:pt idx="2">
                  <c:v>34.9</c:v>
                </c:pt>
                <c:pt idx="3">
                  <c:v>45.2</c:v>
                </c:pt>
                <c:pt idx="4">
                  <c:v>2.2000000000000002</c:v>
                </c:pt>
              </c:numCache>
            </c:numRef>
          </c:val>
          <c:extLst>
            <c:ext xmlns:c16="http://schemas.microsoft.com/office/drawing/2014/chart" uri="{C3380CC4-5D6E-409C-BE32-E72D297353CC}">
              <c16:uniqueId val="{00000005-B132-4600-BA94-1866F1B96260}"/>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FFC000"/>
              </a:solidFill>
              <a:ln w="19050">
                <a:solidFill>
                  <a:schemeClr val="lt1"/>
                </a:solidFill>
              </a:ln>
              <a:effectLst/>
            </c:spPr>
            <c:extLst>
              <c:ext xmlns:c16="http://schemas.microsoft.com/office/drawing/2014/chart" uri="{C3380CC4-5D6E-409C-BE32-E72D297353CC}">
                <c16:uniqueId val="{00000001-3736-41A4-A927-C0802063B4E5}"/>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2-3736-41A4-A927-C0802063B4E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3736-41A4-A927-C0802063B4E5}"/>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3736-41A4-A927-C0802063B4E5}"/>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1-3736-41A4-A927-C0802063B4E5}"/>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2-3736-41A4-A927-C0802063B4E5}"/>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4-3736-41A4-A927-C0802063B4E5}"/>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3-3736-41A4-A927-C0802063B4E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ΣΥΡΙΖΑ</c:v>
                </c:pt>
                <c:pt idx="1">
                  <c:v>ΠΑΣΟΚ-ΚΙΝΑΛ</c:v>
                </c:pt>
                <c:pt idx="2">
                  <c:v>ΑΛΛΑ ΚΟΜΜΑΤΑ</c:v>
                </c:pt>
                <c:pt idx="3">
                  <c:v>ΑΔΙΕΥΚΡΙΝΙΣΤΗ</c:v>
                </c:pt>
              </c:strCache>
            </c:strRef>
          </c:cat>
          <c:val>
            <c:numRef>
              <c:f>Sheet1!$B$2:$B$5</c:f>
              <c:numCache>
                <c:formatCode>General</c:formatCode>
                <c:ptCount val="4"/>
                <c:pt idx="0">
                  <c:v>4.7</c:v>
                </c:pt>
                <c:pt idx="1">
                  <c:v>4.8</c:v>
                </c:pt>
                <c:pt idx="2">
                  <c:v>7.8</c:v>
                </c:pt>
                <c:pt idx="3">
                  <c:v>13.4</c:v>
                </c:pt>
              </c:numCache>
            </c:numRef>
          </c:val>
          <c:extLst>
            <c:ext xmlns:c16="http://schemas.microsoft.com/office/drawing/2014/chart" uri="{C3380CC4-5D6E-409C-BE32-E72D297353CC}">
              <c16:uniqueId val="{00000000-3736-41A4-A927-C0802063B4E5}"/>
            </c:ext>
          </c:extLst>
        </c:ser>
        <c:dLbls>
          <c:showLegendKey val="0"/>
          <c:showVal val="1"/>
          <c:showCatName val="0"/>
          <c:showSerName val="0"/>
          <c:showPercent val="0"/>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09338865549456"/>
          <c:y val="0.1089720810804280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1-4EC7-43E5-908A-239D4E015B46}"/>
              </c:ext>
            </c:extLst>
          </c:dPt>
          <c:dPt>
            <c:idx val="1"/>
            <c:invertIfNegative val="0"/>
            <c:bubble3D val="0"/>
            <c:extLst>
              <c:ext xmlns:c16="http://schemas.microsoft.com/office/drawing/2014/chart" uri="{C3380CC4-5D6E-409C-BE32-E72D297353CC}">
                <c16:uniqueId val="{00000003-4EC7-43E5-908A-239D4E015B46}"/>
              </c:ext>
            </c:extLst>
          </c:dPt>
          <c:dPt>
            <c:idx val="2"/>
            <c:invertIfNegative val="0"/>
            <c:bubble3D val="0"/>
            <c:extLst>
              <c:ext xmlns:c16="http://schemas.microsoft.com/office/drawing/2014/chart" uri="{C3380CC4-5D6E-409C-BE32-E72D297353CC}">
                <c16:uniqueId val="{00000005-4EC7-43E5-908A-239D4E015B46}"/>
              </c:ext>
            </c:extLst>
          </c:dPt>
          <c:dPt>
            <c:idx val="3"/>
            <c:invertIfNegative val="0"/>
            <c:bubble3D val="0"/>
            <c:extLst>
              <c:ext xmlns:c16="http://schemas.microsoft.com/office/drawing/2014/chart" uri="{C3380CC4-5D6E-409C-BE32-E72D297353CC}">
                <c16:uniqueId val="{00000007-4EC7-43E5-908A-239D4E015B46}"/>
              </c:ext>
            </c:extLst>
          </c:dPt>
          <c:dPt>
            <c:idx val="4"/>
            <c:invertIfNegative val="0"/>
            <c:bubble3D val="0"/>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Σίγουρα Συμφωνώ</c:v>
                </c:pt>
                <c:pt idx="1">
                  <c:v>Μάλλον Συμφωνώ</c:v>
                </c:pt>
                <c:pt idx="2">
                  <c:v>Μάλλον Διαφωνώ</c:v>
                </c:pt>
                <c:pt idx="3">
                  <c:v>Σίγουρα Διαφωνώ</c:v>
                </c:pt>
                <c:pt idx="4">
                  <c:v>ΔΞ/ΔΑ</c:v>
                </c:pt>
              </c:strCache>
            </c:strRef>
          </c:cat>
          <c:val>
            <c:numRef>
              <c:f>Sheet1!$B$2:$B$6</c:f>
              <c:numCache>
                <c:formatCode>General</c:formatCode>
                <c:ptCount val="5"/>
                <c:pt idx="0">
                  <c:v>51.9</c:v>
                </c:pt>
                <c:pt idx="1">
                  <c:v>29.1</c:v>
                </c:pt>
                <c:pt idx="2">
                  <c:v>5.6</c:v>
                </c:pt>
                <c:pt idx="3">
                  <c:v>5.6</c:v>
                </c:pt>
                <c:pt idx="4">
                  <c:v>7.8</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4376437972485"/>
          <c:y val="2.7428571428571445E-2"/>
          <c:w val="0.76308787172928261"/>
          <c:h val="0.91759622047244072"/>
        </c:manualLayout>
      </c:layout>
      <c:barChart>
        <c:barDir val="bar"/>
        <c:grouping val="clustered"/>
        <c:varyColors val="0"/>
        <c:ser>
          <c:idx val="2"/>
          <c:order val="0"/>
          <c:tx>
            <c:strRef>
              <c:f>Sheet1!$B$1</c:f>
              <c:strCache>
                <c:ptCount val="1"/>
                <c:pt idx="0">
                  <c:v>2019</c:v>
                </c:pt>
              </c:strCache>
            </c:strRef>
          </c:tx>
          <c:spPr>
            <a:solidFill>
              <a:srgbClr val="0070C0"/>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F-E965-4540-BCC4-F1B7CF45178C}"/>
              </c:ext>
            </c:extLst>
          </c:dPt>
          <c:dPt>
            <c:idx val="1"/>
            <c:invertIfNegative val="0"/>
            <c:bubble3D val="0"/>
            <c:spPr>
              <a:solidFill>
                <a:srgbClr val="FF0000"/>
              </a:solidFill>
              <a:ln>
                <a:noFill/>
              </a:ln>
              <a:effectLst/>
              <a:sp3d/>
            </c:spPr>
            <c:extLst>
              <c:ext xmlns:c16="http://schemas.microsoft.com/office/drawing/2014/chart" uri="{C3380CC4-5D6E-409C-BE32-E72D297353CC}">
                <c16:uniqueId val="{00000000-E965-4540-BCC4-F1B7CF45178C}"/>
              </c:ext>
            </c:extLst>
          </c:dPt>
          <c:dPt>
            <c:idx val="2"/>
            <c:invertIfNegative val="0"/>
            <c:bubble3D val="0"/>
            <c:spPr>
              <a:solidFill>
                <a:srgbClr val="FF0000"/>
              </a:solidFill>
              <a:ln>
                <a:noFill/>
              </a:ln>
              <a:effectLst/>
              <a:sp3d/>
            </c:spPr>
            <c:extLst>
              <c:ext xmlns:c16="http://schemas.microsoft.com/office/drawing/2014/chart" uri="{C3380CC4-5D6E-409C-BE32-E72D297353CC}">
                <c16:uniqueId val="{00000010-E965-4540-BCC4-F1B7CF45178C}"/>
              </c:ext>
            </c:extLst>
          </c:dPt>
          <c:dPt>
            <c:idx val="3"/>
            <c:invertIfNegative val="0"/>
            <c:bubble3D val="0"/>
            <c:spPr>
              <a:solidFill>
                <a:srgbClr val="00B0F0"/>
              </a:solidFill>
              <a:ln>
                <a:noFill/>
              </a:ln>
              <a:effectLst/>
              <a:sp3d/>
            </c:spPr>
            <c:extLst>
              <c:ext xmlns:c16="http://schemas.microsoft.com/office/drawing/2014/chart" uri="{C3380CC4-5D6E-409C-BE32-E72D297353CC}">
                <c16:uniqueId val="{00000002-E965-4540-BCC4-F1B7CF45178C}"/>
              </c:ext>
            </c:extLst>
          </c:dPt>
          <c:dPt>
            <c:idx val="4"/>
            <c:invertIfNegative val="0"/>
            <c:bubble3D val="0"/>
            <c:spPr>
              <a:solidFill>
                <a:srgbClr val="00B0F0"/>
              </a:solidFill>
              <a:ln>
                <a:noFill/>
              </a:ln>
              <a:effectLst/>
              <a:sp3d/>
            </c:spPr>
            <c:extLst>
              <c:ext xmlns:c16="http://schemas.microsoft.com/office/drawing/2014/chart" uri="{C3380CC4-5D6E-409C-BE32-E72D297353CC}">
                <c16:uniqueId val="{00000004-E965-4540-BCC4-F1B7CF45178C}"/>
              </c:ext>
            </c:extLst>
          </c:dPt>
          <c:dPt>
            <c:idx val="5"/>
            <c:invertIfNegative val="0"/>
            <c:bubble3D val="0"/>
            <c:spPr>
              <a:solidFill>
                <a:srgbClr val="00B0F0"/>
              </a:solidFill>
              <a:ln>
                <a:noFill/>
              </a:ln>
              <a:effectLst/>
              <a:sp3d/>
            </c:spPr>
            <c:extLst>
              <c:ext xmlns:c16="http://schemas.microsoft.com/office/drawing/2014/chart" uri="{C3380CC4-5D6E-409C-BE32-E72D297353CC}">
                <c16:uniqueId val="{00000006-E965-4540-BCC4-F1B7CF45178C}"/>
              </c:ext>
            </c:extLst>
          </c:dPt>
          <c:dPt>
            <c:idx val="6"/>
            <c:invertIfNegative val="0"/>
            <c:bubble3D val="0"/>
            <c:spPr>
              <a:solidFill>
                <a:schemeClr val="tx1"/>
              </a:solidFill>
              <a:ln>
                <a:noFill/>
              </a:ln>
              <a:effectLst/>
              <a:sp3d/>
            </c:spPr>
            <c:extLst>
              <c:ext xmlns:c16="http://schemas.microsoft.com/office/drawing/2014/chart" uri="{C3380CC4-5D6E-409C-BE32-E72D297353CC}">
                <c16:uniqueId val="{00000008-E965-4540-BCC4-F1B7CF45178C}"/>
              </c:ext>
            </c:extLst>
          </c:dPt>
          <c:dLbls>
            <c:dLbl>
              <c:idx val="0"/>
              <c:layout>
                <c:manualLayout>
                  <c:x val="1.74228675136116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E965-4540-BCC4-F1B7CF45178C}"/>
                </c:ext>
              </c:extLst>
            </c:dLbl>
            <c:dLbl>
              <c:idx val="1"/>
              <c:layout>
                <c:manualLayout>
                  <c:x val="1.1615245009074408E-2"/>
                  <c:y val="6.857142857142856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E965-4540-BCC4-F1B7CF45178C}"/>
                </c:ext>
              </c:extLst>
            </c:dLbl>
            <c:dLbl>
              <c:idx val="2"/>
              <c:layout>
                <c:manualLayout>
                  <c:x val="5.8076225045372073E-3"/>
                  <c:y val="2.2857142857142872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E965-4540-BCC4-F1B7CF45178C}"/>
                </c:ext>
              </c:extLst>
            </c:dLbl>
            <c:dLbl>
              <c:idx val="3"/>
              <c:layout>
                <c:manualLayout>
                  <c:x val="1.306715063520872E-2"/>
                  <c:y val="8.380855564593750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965-4540-BCC4-F1B7CF45178C}"/>
                </c:ext>
              </c:extLst>
            </c:dLbl>
            <c:dLbl>
              <c:idx val="4"/>
              <c:layout>
                <c:manualLayout>
                  <c:x val="1.30671506352087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E965-4540-BCC4-F1B7CF45178C}"/>
                </c:ext>
              </c:extLst>
            </c:dLbl>
            <c:dLbl>
              <c:idx val="5"/>
              <c:layout>
                <c:manualLayout>
                  <c:x val="1.0163339382940059E-2"/>
                  <c:y val="-8.3808555645937504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E965-4540-BCC4-F1B7CF45178C}"/>
                </c:ext>
              </c:extLst>
            </c:dLbl>
            <c:dLbl>
              <c:idx val="6"/>
              <c:layout>
                <c:manualLayout>
                  <c:x val="1.451905626134301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E965-4540-BCC4-F1B7CF4517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Φόβος</c:v>
                </c:pt>
                <c:pt idx="1">
                  <c:v>Οργή</c:v>
                </c:pt>
                <c:pt idx="2">
                  <c:v>Παραίτηση / Απογοήτευση</c:v>
                </c:pt>
                <c:pt idx="3">
                  <c:v>Ελπίδα</c:v>
                </c:pt>
                <c:pt idx="4">
                  <c:v>Περηφάνια</c:v>
                </c:pt>
                <c:pt idx="5">
                  <c:v>Σιγουριά</c:v>
                </c:pt>
                <c:pt idx="6">
                  <c:v>ΔΞ/ΔΑ</c:v>
                </c:pt>
              </c:strCache>
            </c:strRef>
          </c:cat>
          <c:val>
            <c:numRef>
              <c:f>Sheet1!$B$2:$B$8</c:f>
              <c:numCache>
                <c:formatCode>General</c:formatCode>
                <c:ptCount val="7"/>
                <c:pt idx="0">
                  <c:v>44.5</c:v>
                </c:pt>
                <c:pt idx="1">
                  <c:v>41.7</c:v>
                </c:pt>
                <c:pt idx="2">
                  <c:v>33.1</c:v>
                </c:pt>
                <c:pt idx="3">
                  <c:v>27.1</c:v>
                </c:pt>
                <c:pt idx="4">
                  <c:v>10.9</c:v>
                </c:pt>
                <c:pt idx="5">
                  <c:v>8.4</c:v>
                </c:pt>
                <c:pt idx="6">
                  <c:v>3.1</c:v>
                </c:pt>
              </c:numCache>
            </c:numRef>
          </c:val>
          <c:extLst>
            <c:ext xmlns:c16="http://schemas.microsoft.com/office/drawing/2014/chart" uri="{C3380CC4-5D6E-409C-BE32-E72D297353CC}">
              <c16:uniqueId val="{00000011-E965-4540-BCC4-F1B7CF45178C}"/>
            </c:ext>
          </c:extLst>
        </c:ser>
        <c:dLbls>
          <c:showLegendKey val="0"/>
          <c:showVal val="0"/>
          <c:showCatName val="0"/>
          <c:showSerName val="0"/>
          <c:showPercent val="0"/>
          <c:showBubbleSize val="0"/>
        </c:dLbls>
        <c:gapWidth val="80"/>
        <c:axId val="444727360"/>
        <c:axId val="444725792"/>
      </c:barChart>
      <c:catAx>
        <c:axId val="444727360"/>
        <c:scaling>
          <c:orientation val="maxMin"/>
        </c:scaling>
        <c:delete val="0"/>
        <c:axPos val="l"/>
        <c:numFmt formatCode="General" sourceLinked="1"/>
        <c:majorTickMark val="none"/>
        <c:minorTickMark val="none"/>
        <c:tickLblPos val="low"/>
        <c:spPr>
          <a:noFill/>
          <a:ln>
            <a:noFill/>
          </a:ln>
          <a:effectLst/>
        </c:spPr>
        <c:txPr>
          <a:bodyPr rot="0" spcFirstLastPara="1" vertOverflow="ellipsis" wrap="square" anchor="ctr" anchorCtr="1"/>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444725792"/>
        <c:crosses val="autoZero"/>
        <c:auto val="0"/>
        <c:lblAlgn val="ctr"/>
        <c:lblOffset val="100"/>
        <c:noMultiLvlLbl val="0"/>
      </c:catAx>
      <c:valAx>
        <c:axId val="444725792"/>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444727360"/>
        <c:crosses val="max"/>
        <c:crossBetween val="between"/>
        <c:majorUnit val="50"/>
        <c:minorUnit val="4"/>
      </c:valAx>
      <c:spPr>
        <a:noFill/>
        <a:ln w="25400">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33836662299256"/>
          <c:y val="6.6742229651917395E-2"/>
          <c:w val="0.76335813877706327"/>
          <c:h val="0.87346333661417319"/>
        </c:manualLayout>
      </c:layout>
      <c:barChart>
        <c:barDir val="bar"/>
        <c:grouping val="clustered"/>
        <c:varyColors val="0"/>
        <c:ser>
          <c:idx val="1"/>
          <c:order val="0"/>
          <c:tx>
            <c:strRef>
              <c:f>Sheet1!$B$1</c:f>
              <c:strCache>
                <c:ptCount val="1"/>
                <c:pt idx="0">
                  <c:v>3η Μέτρηση</c:v>
                </c:pt>
              </c:strCache>
            </c:strRef>
          </c:tx>
          <c:spPr>
            <a:solidFill>
              <a:schemeClr val="bg1">
                <a:lumMod val="75000"/>
              </a:schemeClr>
            </a:solidFill>
            <a:ln w="9525" cap="flat" cmpd="sng" algn="ctr">
              <a:solidFill>
                <a:schemeClr val="accent5">
                  <a:lumMod val="40000"/>
                  <a:lumOff val="6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50000"/>
                        <a:lumOff val="50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7"/>
                <c:pt idx="0">
                  <c:v>Φόβος</c:v>
                </c:pt>
                <c:pt idx="1">
                  <c:v>Οργή</c:v>
                </c:pt>
                <c:pt idx="2">
                  <c:v>Παραίτηση / Απογοήτευση</c:v>
                </c:pt>
                <c:pt idx="3">
                  <c:v>Ελπίδα</c:v>
                </c:pt>
                <c:pt idx="4">
                  <c:v>Περηφάνια</c:v>
                </c:pt>
                <c:pt idx="5">
                  <c:v>Σιγουριά</c:v>
                </c:pt>
                <c:pt idx="6">
                  <c:v>ΔΞ/ΔΑ</c:v>
                </c:pt>
              </c:strCache>
            </c:strRef>
          </c:cat>
          <c:val>
            <c:numRef>
              <c:f>Sheet1!$B$2:$B$8</c:f>
              <c:numCache>
                <c:formatCode>General</c:formatCode>
                <c:ptCount val="7"/>
                <c:pt idx="0">
                  <c:v>36.6</c:v>
                </c:pt>
                <c:pt idx="1">
                  <c:v>37.4</c:v>
                </c:pt>
                <c:pt idx="2">
                  <c:v>37.799999999999997</c:v>
                </c:pt>
                <c:pt idx="3">
                  <c:v>29.8</c:v>
                </c:pt>
                <c:pt idx="4">
                  <c:v>10.3</c:v>
                </c:pt>
                <c:pt idx="5">
                  <c:v>8.3000000000000007</c:v>
                </c:pt>
                <c:pt idx="6">
                  <c:v>5.0999999999999996</c:v>
                </c:pt>
              </c:numCache>
            </c:numRef>
          </c:val>
          <c:extLst>
            <c:ext xmlns:c16="http://schemas.microsoft.com/office/drawing/2014/chart" uri="{C3380CC4-5D6E-409C-BE32-E72D297353CC}">
              <c16:uniqueId val="{00000000-CB85-49ED-8511-0621CDDE11D1}"/>
            </c:ext>
          </c:extLst>
        </c:ser>
        <c:ser>
          <c:idx val="2"/>
          <c:order val="1"/>
          <c:tx>
            <c:strRef>
              <c:f>Sheet1!$C$1</c:f>
              <c:strCache>
                <c:ptCount val="1"/>
                <c:pt idx="0">
                  <c:v>4η Μέτρηση</c:v>
                </c:pt>
              </c:strCache>
            </c:strRef>
          </c:tx>
          <c:spPr>
            <a:solidFill>
              <a:schemeClr val="accent1">
                <a:lumMod val="60000"/>
                <a:lumOff val="40000"/>
              </a:schemeClr>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85000"/>
                        <a:lumOff val="1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7"/>
                <c:pt idx="0">
                  <c:v>Φόβος</c:v>
                </c:pt>
                <c:pt idx="1">
                  <c:v>Οργή</c:v>
                </c:pt>
                <c:pt idx="2">
                  <c:v>Παραίτηση / Απογοήτευση</c:v>
                </c:pt>
                <c:pt idx="3">
                  <c:v>Ελπίδα</c:v>
                </c:pt>
                <c:pt idx="4">
                  <c:v>Περηφάνια</c:v>
                </c:pt>
                <c:pt idx="5">
                  <c:v>Σιγουριά</c:v>
                </c:pt>
                <c:pt idx="6">
                  <c:v>ΔΞ/ΔΑ</c:v>
                </c:pt>
              </c:strCache>
            </c:strRef>
          </c:cat>
          <c:val>
            <c:numRef>
              <c:f>Sheet1!$C$2:$C$8</c:f>
              <c:numCache>
                <c:formatCode>General</c:formatCode>
                <c:ptCount val="7"/>
                <c:pt idx="0">
                  <c:v>44.5</c:v>
                </c:pt>
                <c:pt idx="1">
                  <c:v>41.7</c:v>
                </c:pt>
                <c:pt idx="2">
                  <c:v>33.1</c:v>
                </c:pt>
                <c:pt idx="3">
                  <c:v>27.1</c:v>
                </c:pt>
                <c:pt idx="4">
                  <c:v>10.9</c:v>
                </c:pt>
                <c:pt idx="5">
                  <c:v>8.4</c:v>
                </c:pt>
                <c:pt idx="6">
                  <c:v>3.1</c:v>
                </c:pt>
              </c:numCache>
            </c:numRef>
          </c:val>
          <c:extLst>
            <c:ext xmlns:c16="http://schemas.microsoft.com/office/drawing/2014/chart" uri="{C3380CC4-5D6E-409C-BE32-E72D297353CC}">
              <c16:uniqueId val="{00000001-CB85-49ED-8511-0621CDDE11D1}"/>
            </c:ext>
          </c:extLst>
        </c:ser>
        <c:dLbls>
          <c:dLblPos val="outEnd"/>
          <c:showLegendKey val="0"/>
          <c:showVal val="1"/>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l-GR"/>
        </a:p>
      </c:txPr>
    </c:legend>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42580080816433"/>
          <c:y val="6.3798473580576401E-2"/>
          <c:w val="0.5392010165966632"/>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4EC7-43E5-908A-239D4E015B46}"/>
              </c:ext>
            </c:extLst>
          </c:dPt>
          <c:dPt>
            <c:idx val="2"/>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tx1"/>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tx1"/>
              </a:solidFill>
              <a:ln>
                <a:noFill/>
              </a:ln>
              <a:effectLst/>
            </c:spPr>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Δικαιοσύνη Παντού</c:v>
                </c:pt>
                <c:pt idx="1">
                  <c:v>Και τα δύο</c:v>
                </c:pt>
                <c:pt idx="2">
                  <c:v>Σταθερότητα</c:v>
                </c:pt>
                <c:pt idx="3">
                  <c:v>Κανένα από τα δύο</c:v>
                </c:pt>
                <c:pt idx="4">
                  <c:v>ΔΞ/ΔΑ</c:v>
                </c:pt>
              </c:strCache>
            </c:strRef>
          </c:cat>
          <c:val>
            <c:numRef>
              <c:f>Sheet1!$B$2:$B$6</c:f>
              <c:numCache>
                <c:formatCode>General</c:formatCode>
                <c:ptCount val="5"/>
                <c:pt idx="0">
                  <c:v>38.299999999999997</c:v>
                </c:pt>
                <c:pt idx="1">
                  <c:v>25.7</c:v>
                </c:pt>
                <c:pt idx="2">
                  <c:v>19.7</c:v>
                </c:pt>
                <c:pt idx="3">
                  <c:v>12.8</c:v>
                </c:pt>
                <c:pt idx="4">
                  <c:v>3.5</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1"/>
      <c:rotY val="0"/>
      <c:depthPercent val="1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
          <c:y val="2.750537112759029E-2"/>
          <c:w val="1"/>
          <c:h val="0.84855389083852595"/>
        </c:manualLayout>
      </c:layout>
      <c:bar3DChart>
        <c:barDir val="col"/>
        <c:grouping val="clustered"/>
        <c:varyColors val="0"/>
        <c:ser>
          <c:idx val="2"/>
          <c:order val="0"/>
          <c:tx>
            <c:strRef>
              <c:f>Sheet1!$B$1</c:f>
              <c:strCache>
                <c:ptCount val="1"/>
                <c:pt idx="0">
                  <c:v>2η μέτρηση</c:v>
                </c:pt>
              </c:strCache>
            </c:strRef>
          </c:tx>
          <c:spPr>
            <a:solidFill>
              <a:srgbClr val="000080"/>
            </a:solidFill>
            <a:ln w="19295">
              <a:noFill/>
            </a:ln>
          </c:spPr>
          <c:invertIfNegative val="0"/>
          <c:dPt>
            <c:idx val="1"/>
            <c:invertIfNegative val="0"/>
            <c:bubble3D val="0"/>
            <c:spPr>
              <a:solidFill>
                <a:srgbClr val="FF0000"/>
              </a:solidFill>
              <a:ln w="19295">
                <a:noFill/>
              </a:ln>
            </c:spPr>
            <c:extLst>
              <c:ext xmlns:c16="http://schemas.microsoft.com/office/drawing/2014/chart" uri="{C3380CC4-5D6E-409C-BE32-E72D297353CC}">
                <c16:uniqueId val="{00000003-8B83-46C9-AF6B-FCEEC343387A}"/>
              </c:ext>
            </c:extLst>
          </c:dPt>
          <c:dPt>
            <c:idx val="2"/>
            <c:invertIfNegative val="0"/>
            <c:bubble3D val="0"/>
            <c:spPr>
              <a:solidFill>
                <a:schemeClr val="bg1">
                  <a:lumMod val="50000"/>
                </a:schemeClr>
              </a:solidFill>
              <a:ln w="19295">
                <a:noFill/>
              </a:ln>
            </c:spPr>
            <c:extLst>
              <c:ext xmlns:c16="http://schemas.microsoft.com/office/drawing/2014/chart" uri="{C3380CC4-5D6E-409C-BE32-E72D297353CC}">
                <c16:uniqueId val="{00000005-8B83-46C9-AF6B-FCEEC343387A}"/>
              </c:ext>
            </c:extLst>
          </c:dPt>
          <c:dPt>
            <c:idx val="3"/>
            <c:invertIfNegative val="0"/>
            <c:bubble3D val="0"/>
            <c:spPr>
              <a:solidFill>
                <a:schemeClr val="tx1">
                  <a:lumMod val="95000"/>
                  <a:lumOff val="5000"/>
                </a:schemeClr>
              </a:solidFill>
              <a:ln w="19295">
                <a:noFill/>
              </a:ln>
            </c:spPr>
            <c:extLst>
              <c:ext xmlns:c16="http://schemas.microsoft.com/office/drawing/2014/chart" uri="{C3380CC4-5D6E-409C-BE32-E72D297353CC}">
                <c16:uniqueId val="{00000007-8B83-46C9-AF6B-FCEEC343387A}"/>
              </c:ext>
            </c:extLst>
          </c:dPt>
          <c:dPt>
            <c:idx val="5"/>
            <c:invertIfNegative val="0"/>
            <c:bubble3D val="0"/>
            <c:spPr>
              <a:solidFill>
                <a:srgbClr val="FF0000"/>
              </a:solidFill>
              <a:ln w="19295">
                <a:noFill/>
              </a:ln>
            </c:spPr>
            <c:extLst>
              <c:ext xmlns:c16="http://schemas.microsoft.com/office/drawing/2014/chart" uri="{C3380CC4-5D6E-409C-BE32-E72D297353CC}">
                <c16:uniqueId val="{0000000B-8B83-46C9-AF6B-FCEEC343387A}"/>
              </c:ext>
            </c:extLst>
          </c:dPt>
          <c:dPt>
            <c:idx val="6"/>
            <c:invertIfNegative val="0"/>
            <c:bubble3D val="0"/>
            <c:spPr>
              <a:solidFill>
                <a:srgbClr val="424242"/>
              </a:solidFill>
              <a:ln w="19295">
                <a:noFill/>
              </a:ln>
            </c:spPr>
            <c:extLst>
              <c:ext xmlns:c16="http://schemas.microsoft.com/office/drawing/2014/chart" uri="{C3380CC4-5D6E-409C-BE32-E72D297353CC}">
                <c16:uniqueId val="{0000000D-8B83-46C9-AF6B-FCEEC343387A}"/>
              </c:ext>
            </c:extLst>
          </c:dPt>
          <c:dPt>
            <c:idx val="7"/>
            <c:invertIfNegative val="0"/>
            <c:bubble3D val="0"/>
            <c:spPr>
              <a:solidFill>
                <a:srgbClr val="808080"/>
              </a:solidFill>
              <a:ln w="19295">
                <a:noFill/>
              </a:ln>
            </c:spPr>
            <c:extLst>
              <c:ext xmlns:c16="http://schemas.microsoft.com/office/drawing/2014/chart" uri="{C3380CC4-5D6E-409C-BE32-E72D297353CC}">
                <c16:uniqueId val="{0000000F-8B83-46C9-AF6B-FCEEC343387A}"/>
              </c:ext>
            </c:extLst>
          </c:dPt>
          <c:dPt>
            <c:idx val="8"/>
            <c:invertIfNegative val="0"/>
            <c:bubble3D val="0"/>
            <c:spPr>
              <a:solidFill>
                <a:srgbClr val="B38FEE"/>
              </a:solidFill>
              <a:ln w="19295">
                <a:noFill/>
              </a:ln>
            </c:spPr>
            <c:extLst>
              <c:ext xmlns:c16="http://schemas.microsoft.com/office/drawing/2014/chart" uri="{C3380CC4-5D6E-409C-BE32-E72D297353CC}">
                <c16:uniqueId val="{00000011-8B83-46C9-AF6B-FCEEC343387A}"/>
              </c:ext>
            </c:extLst>
          </c:dPt>
          <c:dPt>
            <c:idx val="9"/>
            <c:invertIfNegative val="0"/>
            <c:bubble3D val="0"/>
            <c:spPr>
              <a:solidFill>
                <a:srgbClr val="424242"/>
              </a:solidFill>
              <a:ln w="19295">
                <a:noFill/>
              </a:ln>
            </c:spPr>
            <c:extLst>
              <c:ext xmlns:c16="http://schemas.microsoft.com/office/drawing/2014/chart" uri="{C3380CC4-5D6E-409C-BE32-E72D297353CC}">
                <c16:uniqueId val="{00000013-8B83-46C9-AF6B-FCEEC343387A}"/>
              </c:ext>
            </c:extLst>
          </c:dPt>
          <c:dLbls>
            <c:spPr>
              <a:noFill/>
              <a:ln>
                <a:noFill/>
              </a:ln>
              <a:effectLst/>
            </c:spPr>
            <c:txPr>
              <a:bodyPr wrap="square" lIns="38100" tIns="19050" rIns="38100" bIns="19050" anchor="ctr">
                <a:spAutoFit/>
              </a:bodyPr>
              <a:lstStyle/>
              <a:p>
                <a:pPr>
                  <a:defRPr sz="2400">
                    <a:latin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ΚΥΡΙΑΚΟΣ ΜΗΤΣΟΤΑΚΗΣ</c:v>
                </c:pt>
                <c:pt idx="1">
                  <c:v>ΑΛΕΞΗΣ ΤΣΙΠΡΑΣ</c:v>
                </c:pt>
                <c:pt idx="2">
                  <c:v>ΚΑΝΕΝΑΣ ΑΠΟ ΤΟΥΣ ΔΥΟ</c:v>
                </c:pt>
                <c:pt idx="3">
                  <c:v>ΔΞ/ΔΑ/ ΆΛΛΟΣ</c:v>
                </c:pt>
              </c:strCache>
            </c:strRef>
          </c:cat>
          <c:val>
            <c:numRef>
              <c:f>Sheet1!$B$2:$B$5</c:f>
              <c:numCache>
                <c:formatCode>General</c:formatCode>
                <c:ptCount val="4"/>
                <c:pt idx="0">
                  <c:v>23.3</c:v>
                </c:pt>
                <c:pt idx="1">
                  <c:v>23.7</c:v>
                </c:pt>
                <c:pt idx="2">
                  <c:v>47.7</c:v>
                </c:pt>
                <c:pt idx="3">
                  <c:v>5.4</c:v>
                </c:pt>
              </c:numCache>
            </c:numRef>
          </c:val>
          <c:extLst>
            <c:ext xmlns:c16="http://schemas.microsoft.com/office/drawing/2014/chart" uri="{C3380CC4-5D6E-409C-BE32-E72D297353CC}">
              <c16:uniqueId val="{00000018-8B83-46C9-AF6B-FCEEC343387A}"/>
            </c:ext>
          </c:extLst>
        </c:ser>
        <c:dLbls>
          <c:showLegendKey val="0"/>
          <c:showVal val="0"/>
          <c:showCatName val="0"/>
          <c:showSerName val="0"/>
          <c:showPercent val="0"/>
          <c:showBubbleSize val="0"/>
        </c:dLbls>
        <c:gapWidth val="150"/>
        <c:shape val="box"/>
        <c:axId val="255553456"/>
        <c:axId val="255553848"/>
        <c:axId val="0"/>
      </c:bar3DChart>
      <c:catAx>
        <c:axId val="255553456"/>
        <c:scaling>
          <c:orientation val="minMax"/>
        </c:scaling>
        <c:delete val="0"/>
        <c:axPos val="b"/>
        <c:numFmt formatCode="General" sourceLinked="1"/>
        <c:majorTickMark val="none"/>
        <c:minorTickMark val="none"/>
        <c:tickLblPos val="low"/>
        <c:spPr>
          <a:ln w="2412">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crossAx val="255553848"/>
        <c:crosses val="autoZero"/>
        <c:auto val="0"/>
        <c:lblAlgn val="ctr"/>
        <c:lblOffset val="100"/>
        <c:tickLblSkip val="1"/>
        <c:tickMarkSkip val="1"/>
        <c:noMultiLvlLbl val="0"/>
      </c:catAx>
      <c:valAx>
        <c:axId val="255553848"/>
        <c:scaling>
          <c:orientation val="minMax"/>
          <c:max val="80"/>
        </c:scaling>
        <c:delete val="1"/>
        <c:axPos val="l"/>
        <c:numFmt formatCode="General" sourceLinked="1"/>
        <c:majorTickMark val="none"/>
        <c:minorTickMark val="none"/>
        <c:tickLblPos val="none"/>
        <c:crossAx val="255553456"/>
        <c:crosses val="autoZero"/>
        <c:crossBetween val="between"/>
        <c:majorUnit val="20"/>
        <c:minorUnit val="4"/>
      </c:valAx>
      <c:spPr>
        <a:noFill/>
        <a:ln w="25400">
          <a:noFill/>
        </a:ln>
      </c:spPr>
    </c:plotArea>
    <c:plotVisOnly val="1"/>
    <c:dispBlanksAs val="gap"/>
    <c:showDLblsOverMax val="0"/>
  </c:chart>
  <c:spPr>
    <a:noFill/>
    <a:ln>
      <a:noFill/>
    </a:ln>
  </c:spPr>
  <c:txPr>
    <a:bodyPr/>
    <a:lstStyle/>
    <a:p>
      <a:pPr>
        <a:defRPr sz="1082" b="1" i="0" u="none" strike="noStrike" baseline="0">
          <a:solidFill>
            <a:schemeClr val="tx1"/>
          </a:solidFill>
          <a:latin typeface="Times New Roman"/>
          <a:ea typeface="Times New Roman"/>
          <a:cs typeface="Times New Roman"/>
        </a:defRPr>
      </a:pPr>
      <a:endParaRPr lang="el-G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1"/>
      <c:rotY val="0"/>
      <c:depthPercent val="1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
          <c:y val="2.750537112759029E-2"/>
          <c:w val="1"/>
          <c:h val="0.84855389083852595"/>
        </c:manualLayout>
      </c:layout>
      <c:bar3DChart>
        <c:barDir val="col"/>
        <c:grouping val="clustered"/>
        <c:varyColors val="0"/>
        <c:ser>
          <c:idx val="2"/>
          <c:order val="0"/>
          <c:tx>
            <c:strRef>
              <c:f>Sheet1!$B$1</c:f>
              <c:strCache>
                <c:ptCount val="1"/>
                <c:pt idx="0">
                  <c:v>2η μέτρηση</c:v>
                </c:pt>
              </c:strCache>
            </c:strRef>
          </c:tx>
          <c:spPr>
            <a:solidFill>
              <a:srgbClr val="000080"/>
            </a:solidFill>
            <a:ln w="19295">
              <a:noFill/>
            </a:ln>
          </c:spPr>
          <c:invertIfNegative val="0"/>
          <c:dPt>
            <c:idx val="1"/>
            <c:invertIfNegative val="0"/>
            <c:bubble3D val="0"/>
            <c:spPr>
              <a:solidFill>
                <a:srgbClr val="FF0000"/>
              </a:solidFill>
              <a:ln w="19295">
                <a:noFill/>
              </a:ln>
            </c:spPr>
            <c:extLst>
              <c:ext xmlns:c16="http://schemas.microsoft.com/office/drawing/2014/chart" uri="{C3380CC4-5D6E-409C-BE32-E72D297353CC}">
                <c16:uniqueId val="{00000001-2EE9-48D8-8EFF-532381279C42}"/>
              </c:ext>
            </c:extLst>
          </c:dPt>
          <c:dPt>
            <c:idx val="2"/>
            <c:invertIfNegative val="0"/>
            <c:bubble3D val="0"/>
            <c:spPr>
              <a:solidFill>
                <a:schemeClr val="bg1">
                  <a:lumMod val="50000"/>
                </a:schemeClr>
              </a:solidFill>
              <a:ln w="19295">
                <a:noFill/>
              </a:ln>
            </c:spPr>
            <c:extLst>
              <c:ext xmlns:c16="http://schemas.microsoft.com/office/drawing/2014/chart" uri="{C3380CC4-5D6E-409C-BE32-E72D297353CC}">
                <c16:uniqueId val="{00000003-2EE9-48D8-8EFF-532381279C42}"/>
              </c:ext>
            </c:extLst>
          </c:dPt>
          <c:dPt>
            <c:idx val="3"/>
            <c:invertIfNegative val="0"/>
            <c:bubble3D val="0"/>
            <c:spPr>
              <a:solidFill>
                <a:schemeClr val="tx1"/>
              </a:solidFill>
              <a:ln w="19295">
                <a:noFill/>
              </a:ln>
            </c:spPr>
            <c:extLst>
              <c:ext xmlns:c16="http://schemas.microsoft.com/office/drawing/2014/chart" uri="{C3380CC4-5D6E-409C-BE32-E72D297353CC}">
                <c16:uniqueId val="{00000005-2EE9-48D8-8EFF-532381279C42}"/>
              </c:ext>
            </c:extLst>
          </c:dPt>
          <c:dPt>
            <c:idx val="4"/>
            <c:invertIfNegative val="0"/>
            <c:bubble3D val="0"/>
            <c:spPr>
              <a:solidFill>
                <a:srgbClr val="C87A1C"/>
              </a:solidFill>
              <a:ln w="19295">
                <a:noFill/>
              </a:ln>
            </c:spPr>
            <c:extLst>
              <c:ext xmlns:c16="http://schemas.microsoft.com/office/drawing/2014/chart" uri="{C3380CC4-5D6E-409C-BE32-E72D297353CC}">
                <c16:uniqueId val="{00000007-2EE9-48D8-8EFF-532381279C42}"/>
              </c:ext>
            </c:extLst>
          </c:dPt>
          <c:dPt>
            <c:idx val="5"/>
            <c:invertIfNegative val="0"/>
            <c:bubble3D val="0"/>
            <c:spPr>
              <a:solidFill>
                <a:srgbClr val="FF0000"/>
              </a:solidFill>
              <a:ln w="19295">
                <a:noFill/>
              </a:ln>
            </c:spPr>
            <c:extLst>
              <c:ext xmlns:c16="http://schemas.microsoft.com/office/drawing/2014/chart" uri="{C3380CC4-5D6E-409C-BE32-E72D297353CC}">
                <c16:uniqueId val="{00000009-2EE9-48D8-8EFF-532381279C42}"/>
              </c:ext>
            </c:extLst>
          </c:dPt>
          <c:dPt>
            <c:idx val="6"/>
            <c:invertIfNegative val="0"/>
            <c:bubble3D val="0"/>
            <c:spPr>
              <a:solidFill>
                <a:srgbClr val="424242"/>
              </a:solidFill>
              <a:ln w="19295">
                <a:noFill/>
              </a:ln>
            </c:spPr>
            <c:extLst>
              <c:ext xmlns:c16="http://schemas.microsoft.com/office/drawing/2014/chart" uri="{C3380CC4-5D6E-409C-BE32-E72D297353CC}">
                <c16:uniqueId val="{0000000B-2EE9-48D8-8EFF-532381279C42}"/>
              </c:ext>
            </c:extLst>
          </c:dPt>
          <c:dPt>
            <c:idx val="7"/>
            <c:invertIfNegative val="0"/>
            <c:bubble3D val="0"/>
            <c:spPr>
              <a:solidFill>
                <a:srgbClr val="808080"/>
              </a:solidFill>
              <a:ln w="19295">
                <a:noFill/>
              </a:ln>
            </c:spPr>
            <c:extLst>
              <c:ext xmlns:c16="http://schemas.microsoft.com/office/drawing/2014/chart" uri="{C3380CC4-5D6E-409C-BE32-E72D297353CC}">
                <c16:uniqueId val="{0000000D-2EE9-48D8-8EFF-532381279C42}"/>
              </c:ext>
            </c:extLst>
          </c:dPt>
          <c:dPt>
            <c:idx val="8"/>
            <c:invertIfNegative val="0"/>
            <c:bubble3D val="0"/>
            <c:spPr>
              <a:solidFill>
                <a:srgbClr val="B38FEE"/>
              </a:solidFill>
              <a:ln w="19295">
                <a:noFill/>
              </a:ln>
            </c:spPr>
            <c:extLst>
              <c:ext xmlns:c16="http://schemas.microsoft.com/office/drawing/2014/chart" uri="{C3380CC4-5D6E-409C-BE32-E72D297353CC}">
                <c16:uniqueId val="{0000000F-2EE9-48D8-8EFF-532381279C42}"/>
              </c:ext>
            </c:extLst>
          </c:dPt>
          <c:dPt>
            <c:idx val="9"/>
            <c:invertIfNegative val="0"/>
            <c:bubble3D val="0"/>
            <c:spPr>
              <a:solidFill>
                <a:srgbClr val="424242"/>
              </a:solidFill>
              <a:ln w="19295">
                <a:noFill/>
              </a:ln>
            </c:spPr>
            <c:extLst>
              <c:ext xmlns:c16="http://schemas.microsoft.com/office/drawing/2014/chart" uri="{C3380CC4-5D6E-409C-BE32-E72D297353CC}">
                <c16:uniqueId val="{00000011-2EE9-48D8-8EFF-532381279C42}"/>
              </c:ext>
            </c:extLst>
          </c:dPt>
          <c:dLbls>
            <c:spPr>
              <a:noFill/>
              <a:ln>
                <a:noFill/>
              </a:ln>
              <a:effectLst/>
            </c:spPr>
            <c:txPr>
              <a:bodyPr wrap="square" lIns="38100" tIns="19050" rIns="38100" bIns="19050" anchor="ctr">
                <a:spAutoFit/>
              </a:bodyPr>
              <a:lstStyle/>
              <a:p>
                <a:pPr>
                  <a:defRPr sz="2400">
                    <a:latin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ΚΥΡΙΑΚΟΣ ΜΗΤΣΟΤΑΚΗΣ</c:v>
                </c:pt>
                <c:pt idx="1">
                  <c:v>ΑΛΕΞΗΣ ΤΣΙΠΡΑΣ</c:v>
                </c:pt>
                <c:pt idx="2">
                  <c:v>ΚΑΝΕΝΑΣ ΑΠΟ ΤΟΥΣ ΔΥΟ</c:v>
                </c:pt>
                <c:pt idx="3">
                  <c:v>ΆΛΛΟΣ/ ΔΞ/ΔΑ</c:v>
                </c:pt>
              </c:strCache>
            </c:strRef>
          </c:cat>
          <c:val>
            <c:numRef>
              <c:f>Sheet1!$B$2:$B$5</c:f>
              <c:numCache>
                <c:formatCode>General</c:formatCode>
                <c:ptCount val="4"/>
                <c:pt idx="0">
                  <c:v>34.9</c:v>
                </c:pt>
                <c:pt idx="1">
                  <c:v>17.899999999999999</c:v>
                </c:pt>
                <c:pt idx="2">
                  <c:v>41.7</c:v>
                </c:pt>
                <c:pt idx="3">
                  <c:v>5.6</c:v>
                </c:pt>
              </c:numCache>
            </c:numRef>
          </c:val>
          <c:extLst>
            <c:ext xmlns:c16="http://schemas.microsoft.com/office/drawing/2014/chart" uri="{C3380CC4-5D6E-409C-BE32-E72D297353CC}">
              <c16:uniqueId val="{00000012-2EE9-48D8-8EFF-532381279C42}"/>
            </c:ext>
          </c:extLst>
        </c:ser>
        <c:dLbls>
          <c:showLegendKey val="0"/>
          <c:showVal val="0"/>
          <c:showCatName val="0"/>
          <c:showSerName val="0"/>
          <c:showPercent val="0"/>
          <c:showBubbleSize val="0"/>
        </c:dLbls>
        <c:gapWidth val="150"/>
        <c:shape val="box"/>
        <c:axId val="255553456"/>
        <c:axId val="255553848"/>
        <c:axId val="0"/>
      </c:bar3DChart>
      <c:catAx>
        <c:axId val="255553456"/>
        <c:scaling>
          <c:orientation val="minMax"/>
        </c:scaling>
        <c:delete val="0"/>
        <c:axPos val="b"/>
        <c:numFmt formatCode="General" sourceLinked="1"/>
        <c:majorTickMark val="none"/>
        <c:minorTickMark val="none"/>
        <c:tickLblPos val="low"/>
        <c:spPr>
          <a:ln w="2412">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crossAx val="255553848"/>
        <c:crosses val="autoZero"/>
        <c:auto val="0"/>
        <c:lblAlgn val="ctr"/>
        <c:lblOffset val="100"/>
        <c:tickLblSkip val="1"/>
        <c:tickMarkSkip val="1"/>
        <c:noMultiLvlLbl val="0"/>
      </c:catAx>
      <c:valAx>
        <c:axId val="255553848"/>
        <c:scaling>
          <c:orientation val="minMax"/>
          <c:max val="80"/>
        </c:scaling>
        <c:delete val="1"/>
        <c:axPos val="l"/>
        <c:numFmt formatCode="General" sourceLinked="1"/>
        <c:majorTickMark val="none"/>
        <c:minorTickMark val="none"/>
        <c:tickLblPos val="none"/>
        <c:crossAx val="255553456"/>
        <c:crosses val="autoZero"/>
        <c:crossBetween val="between"/>
        <c:majorUnit val="20"/>
        <c:minorUnit val="4"/>
      </c:valAx>
      <c:spPr>
        <a:noFill/>
        <a:ln w="25400">
          <a:noFill/>
        </a:ln>
      </c:spPr>
    </c:plotArea>
    <c:plotVisOnly val="1"/>
    <c:dispBlanksAs val="gap"/>
    <c:showDLblsOverMax val="0"/>
  </c:chart>
  <c:spPr>
    <a:noFill/>
    <a:ln>
      <a:noFill/>
    </a:ln>
  </c:spPr>
  <c:txPr>
    <a:bodyPr/>
    <a:lstStyle/>
    <a:p>
      <a:pPr>
        <a:defRPr sz="1082" b="1" i="0" u="none" strike="noStrike" baseline="0">
          <a:solidFill>
            <a:schemeClr val="tx1"/>
          </a:solidFill>
          <a:latin typeface="Times New Roman"/>
          <a:ea typeface="Times New Roman"/>
          <a:cs typeface="Times New Roman"/>
        </a:defRPr>
      </a:pPr>
      <a:endParaRPr lang="el-G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1"/>
      <c:rotY val="0"/>
      <c:depthPercent val="1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
          <c:y val="2.750537112759029E-2"/>
          <c:w val="1"/>
          <c:h val="0.84855389083852595"/>
        </c:manualLayout>
      </c:layout>
      <c:bar3DChart>
        <c:barDir val="col"/>
        <c:grouping val="clustered"/>
        <c:varyColors val="0"/>
        <c:ser>
          <c:idx val="2"/>
          <c:order val="0"/>
          <c:tx>
            <c:strRef>
              <c:f>Sheet1!$B$1</c:f>
              <c:strCache>
                <c:ptCount val="1"/>
                <c:pt idx="0">
                  <c:v>2η μέτρηση</c:v>
                </c:pt>
              </c:strCache>
            </c:strRef>
          </c:tx>
          <c:spPr>
            <a:solidFill>
              <a:srgbClr val="000080"/>
            </a:solidFill>
            <a:ln w="19295">
              <a:noFill/>
            </a:ln>
          </c:spPr>
          <c:invertIfNegative val="0"/>
          <c:dPt>
            <c:idx val="1"/>
            <c:invertIfNegative val="0"/>
            <c:bubble3D val="0"/>
            <c:spPr>
              <a:solidFill>
                <a:srgbClr val="FF0000"/>
              </a:solidFill>
              <a:ln w="19295">
                <a:noFill/>
              </a:ln>
            </c:spPr>
            <c:extLst>
              <c:ext xmlns:c16="http://schemas.microsoft.com/office/drawing/2014/chart" uri="{C3380CC4-5D6E-409C-BE32-E72D297353CC}">
                <c16:uniqueId val="{00000003-8B83-46C9-AF6B-FCEEC343387A}"/>
              </c:ext>
            </c:extLst>
          </c:dPt>
          <c:dPt>
            <c:idx val="2"/>
            <c:invertIfNegative val="0"/>
            <c:bubble3D val="0"/>
            <c:spPr>
              <a:solidFill>
                <a:schemeClr val="bg1">
                  <a:lumMod val="50000"/>
                </a:schemeClr>
              </a:solidFill>
              <a:ln w="19295">
                <a:noFill/>
              </a:ln>
            </c:spPr>
            <c:extLst>
              <c:ext xmlns:c16="http://schemas.microsoft.com/office/drawing/2014/chart" uri="{C3380CC4-5D6E-409C-BE32-E72D297353CC}">
                <c16:uniqueId val="{00000005-8B83-46C9-AF6B-FCEEC343387A}"/>
              </c:ext>
            </c:extLst>
          </c:dPt>
          <c:dPt>
            <c:idx val="3"/>
            <c:invertIfNegative val="0"/>
            <c:bubble3D val="0"/>
            <c:spPr>
              <a:solidFill>
                <a:schemeClr val="tx1">
                  <a:lumMod val="95000"/>
                  <a:lumOff val="5000"/>
                </a:schemeClr>
              </a:solidFill>
              <a:ln w="19295">
                <a:noFill/>
              </a:ln>
            </c:spPr>
            <c:extLst>
              <c:ext xmlns:c16="http://schemas.microsoft.com/office/drawing/2014/chart" uri="{C3380CC4-5D6E-409C-BE32-E72D297353CC}">
                <c16:uniqueId val="{00000007-8B83-46C9-AF6B-FCEEC343387A}"/>
              </c:ext>
            </c:extLst>
          </c:dPt>
          <c:dPt>
            <c:idx val="5"/>
            <c:invertIfNegative val="0"/>
            <c:bubble3D val="0"/>
            <c:spPr>
              <a:solidFill>
                <a:srgbClr val="FF0000"/>
              </a:solidFill>
              <a:ln w="19295">
                <a:noFill/>
              </a:ln>
            </c:spPr>
            <c:extLst>
              <c:ext xmlns:c16="http://schemas.microsoft.com/office/drawing/2014/chart" uri="{C3380CC4-5D6E-409C-BE32-E72D297353CC}">
                <c16:uniqueId val="{0000000B-8B83-46C9-AF6B-FCEEC343387A}"/>
              </c:ext>
            </c:extLst>
          </c:dPt>
          <c:dPt>
            <c:idx val="6"/>
            <c:invertIfNegative val="0"/>
            <c:bubble3D val="0"/>
            <c:spPr>
              <a:solidFill>
                <a:srgbClr val="424242"/>
              </a:solidFill>
              <a:ln w="19295">
                <a:noFill/>
              </a:ln>
            </c:spPr>
            <c:extLst>
              <c:ext xmlns:c16="http://schemas.microsoft.com/office/drawing/2014/chart" uri="{C3380CC4-5D6E-409C-BE32-E72D297353CC}">
                <c16:uniqueId val="{0000000D-8B83-46C9-AF6B-FCEEC343387A}"/>
              </c:ext>
            </c:extLst>
          </c:dPt>
          <c:dPt>
            <c:idx val="7"/>
            <c:invertIfNegative val="0"/>
            <c:bubble3D val="0"/>
            <c:spPr>
              <a:solidFill>
                <a:srgbClr val="808080"/>
              </a:solidFill>
              <a:ln w="19295">
                <a:noFill/>
              </a:ln>
            </c:spPr>
            <c:extLst>
              <c:ext xmlns:c16="http://schemas.microsoft.com/office/drawing/2014/chart" uri="{C3380CC4-5D6E-409C-BE32-E72D297353CC}">
                <c16:uniqueId val="{0000000F-8B83-46C9-AF6B-FCEEC343387A}"/>
              </c:ext>
            </c:extLst>
          </c:dPt>
          <c:dPt>
            <c:idx val="8"/>
            <c:invertIfNegative val="0"/>
            <c:bubble3D val="0"/>
            <c:spPr>
              <a:solidFill>
                <a:srgbClr val="B38FEE"/>
              </a:solidFill>
              <a:ln w="19295">
                <a:noFill/>
              </a:ln>
            </c:spPr>
            <c:extLst>
              <c:ext xmlns:c16="http://schemas.microsoft.com/office/drawing/2014/chart" uri="{C3380CC4-5D6E-409C-BE32-E72D297353CC}">
                <c16:uniqueId val="{00000011-8B83-46C9-AF6B-FCEEC343387A}"/>
              </c:ext>
            </c:extLst>
          </c:dPt>
          <c:dPt>
            <c:idx val="9"/>
            <c:invertIfNegative val="0"/>
            <c:bubble3D val="0"/>
            <c:spPr>
              <a:solidFill>
                <a:srgbClr val="424242"/>
              </a:solidFill>
              <a:ln w="19295">
                <a:noFill/>
              </a:ln>
            </c:spPr>
            <c:extLst>
              <c:ext xmlns:c16="http://schemas.microsoft.com/office/drawing/2014/chart" uri="{C3380CC4-5D6E-409C-BE32-E72D297353CC}">
                <c16:uniqueId val="{00000013-8B83-46C9-AF6B-FCEEC343387A}"/>
              </c:ext>
            </c:extLst>
          </c:dPt>
          <c:dLbls>
            <c:spPr>
              <a:noFill/>
              <a:ln>
                <a:noFill/>
              </a:ln>
              <a:effectLst/>
            </c:spPr>
            <c:txPr>
              <a:bodyPr wrap="square" lIns="38100" tIns="19050" rIns="38100" bIns="19050" anchor="ctr">
                <a:spAutoFit/>
              </a:bodyPr>
              <a:lstStyle/>
              <a:p>
                <a:pPr>
                  <a:defRPr sz="2400">
                    <a:latin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ΚΥΡΙΑΚΟΣ ΜΗΤΣΟΤΑΚΗΣ</c:v>
                </c:pt>
                <c:pt idx="1">
                  <c:v>ΑΛΕΞΗΣ ΤΣΙΠΡΑΣ</c:v>
                </c:pt>
                <c:pt idx="2">
                  <c:v>ΚΑΝΕΝΑΣ ΑΠΟ ΤΟΥΣ ΔΥΟ</c:v>
                </c:pt>
                <c:pt idx="3">
                  <c:v>ΔΞ/ΔΑ/ ΆΛΛΟΣ</c:v>
                </c:pt>
              </c:strCache>
            </c:strRef>
          </c:cat>
          <c:val>
            <c:numRef>
              <c:f>Sheet1!$B$2:$B$5</c:f>
              <c:numCache>
                <c:formatCode>General</c:formatCode>
                <c:ptCount val="4"/>
                <c:pt idx="0">
                  <c:v>23.3</c:v>
                </c:pt>
                <c:pt idx="1">
                  <c:v>23.7</c:v>
                </c:pt>
                <c:pt idx="2">
                  <c:v>47.7</c:v>
                </c:pt>
                <c:pt idx="3">
                  <c:v>5.4</c:v>
                </c:pt>
              </c:numCache>
            </c:numRef>
          </c:val>
          <c:extLst>
            <c:ext xmlns:c16="http://schemas.microsoft.com/office/drawing/2014/chart" uri="{C3380CC4-5D6E-409C-BE32-E72D297353CC}">
              <c16:uniqueId val="{00000018-8B83-46C9-AF6B-FCEEC343387A}"/>
            </c:ext>
          </c:extLst>
        </c:ser>
        <c:dLbls>
          <c:showLegendKey val="0"/>
          <c:showVal val="0"/>
          <c:showCatName val="0"/>
          <c:showSerName val="0"/>
          <c:showPercent val="0"/>
          <c:showBubbleSize val="0"/>
        </c:dLbls>
        <c:gapWidth val="150"/>
        <c:shape val="box"/>
        <c:axId val="255553456"/>
        <c:axId val="255553848"/>
        <c:axId val="0"/>
      </c:bar3DChart>
      <c:catAx>
        <c:axId val="255553456"/>
        <c:scaling>
          <c:orientation val="minMax"/>
        </c:scaling>
        <c:delete val="0"/>
        <c:axPos val="b"/>
        <c:numFmt formatCode="General" sourceLinked="1"/>
        <c:majorTickMark val="none"/>
        <c:minorTickMark val="none"/>
        <c:tickLblPos val="low"/>
        <c:spPr>
          <a:ln w="2412">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crossAx val="255553848"/>
        <c:crosses val="autoZero"/>
        <c:auto val="0"/>
        <c:lblAlgn val="ctr"/>
        <c:lblOffset val="100"/>
        <c:tickLblSkip val="1"/>
        <c:tickMarkSkip val="1"/>
        <c:noMultiLvlLbl val="0"/>
      </c:catAx>
      <c:valAx>
        <c:axId val="255553848"/>
        <c:scaling>
          <c:orientation val="minMax"/>
          <c:max val="80"/>
        </c:scaling>
        <c:delete val="1"/>
        <c:axPos val="l"/>
        <c:numFmt formatCode="General" sourceLinked="1"/>
        <c:majorTickMark val="none"/>
        <c:minorTickMark val="none"/>
        <c:tickLblPos val="none"/>
        <c:crossAx val="255553456"/>
        <c:crosses val="autoZero"/>
        <c:crossBetween val="between"/>
        <c:majorUnit val="20"/>
        <c:minorUnit val="4"/>
      </c:valAx>
      <c:spPr>
        <a:noFill/>
        <a:ln w="25400">
          <a:noFill/>
        </a:ln>
      </c:spPr>
    </c:plotArea>
    <c:plotVisOnly val="1"/>
    <c:dispBlanksAs val="gap"/>
    <c:showDLblsOverMax val="0"/>
  </c:chart>
  <c:spPr>
    <a:noFill/>
    <a:ln>
      <a:noFill/>
    </a:ln>
  </c:spPr>
  <c:txPr>
    <a:bodyPr/>
    <a:lstStyle/>
    <a:p>
      <a:pPr>
        <a:defRPr sz="1082" b="1" i="0" u="none" strike="noStrike" baseline="0">
          <a:solidFill>
            <a:schemeClr val="tx1"/>
          </a:solidFill>
          <a:latin typeface="Times New Roman"/>
          <a:ea typeface="Times New Roman"/>
          <a:cs typeface="Times New Roman"/>
        </a:defRPr>
      </a:pPr>
      <a:endParaRPr lang="el-G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1"/>
      <c:rotY val="0"/>
      <c:depthPercent val="1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
          <c:y val="2.750537112759029E-2"/>
          <c:w val="1"/>
          <c:h val="0.84855389083852595"/>
        </c:manualLayout>
      </c:layout>
      <c:bar3DChart>
        <c:barDir val="col"/>
        <c:grouping val="clustered"/>
        <c:varyColors val="0"/>
        <c:ser>
          <c:idx val="2"/>
          <c:order val="0"/>
          <c:tx>
            <c:strRef>
              <c:f>Sheet1!$B$1</c:f>
              <c:strCache>
                <c:ptCount val="1"/>
                <c:pt idx="0">
                  <c:v>2η μέτρηση</c:v>
                </c:pt>
              </c:strCache>
            </c:strRef>
          </c:tx>
          <c:spPr>
            <a:solidFill>
              <a:srgbClr val="000080"/>
            </a:solidFill>
            <a:ln w="19295">
              <a:noFill/>
            </a:ln>
          </c:spPr>
          <c:invertIfNegative val="0"/>
          <c:dPt>
            <c:idx val="1"/>
            <c:invertIfNegative val="0"/>
            <c:bubble3D val="0"/>
            <c:spPr>
              <a:solidFill>
                <a:srgbClr val="FF0000"/>
              </a:solidFill>
              <a:ln w="19295">
                <a:noFill/>
              </a:ln>
            </c:spPr>
            <c:extLst>
              <c:ext xmlns:c16="http://schemas.microsoft.com/office/drawing/2014/chart" uri="{C3380CC4-5D6E-409C-BE32-E72D297353CC}">
                <c16:uniqueId val="{00000001-2EE9-48D8-8EFF-532381279C42}"/>
              </c:ext>
            </c:extLst>
          </c:dPt>
          <c:dPt>
            <c:idx val="2"/>
            <c:invertIfNegative val="0"/>
            <c:bubble3D val="0"/>
            <c:spPr>
              <a:solidFill>
                <a:schemeClr val="bg1">
                  <a:lumMod val="50000"/>
                </a:schemeClr>
              </a:solidFill>
              <a:ln w="19295">
                <a:noFill/>
              </a:ln>
            </c:spPr>
            <c:extLst>
              <c:ext xmlns:c16="http://schemas.microsoft.com/office/drawing/2014/chart" uri="{C3380CC4-5D6E-409C-BE32-E72D297353CC}">
                <c16:uniqueId val="{00000003-2EE9-48D8-8EFF-532381279C42}"/>
              </c:ext>
            </c:extLst>
          </c:dPt>
          <c:dPt>
            <c:idx val="3"/>
            <c:invertIfNegative val="0"/>
            <c:bubble3D val="0"/>
            <c:spPr>
              <a:solidFill>
                <a:schemeClr val="tx1"/>
              </a:solidFill>
              <a:ln w="19295">
                <a:noFill/>
              </a:ln>
            </c:spPr>
            <c:extLst>
              <c:ext xmlns:c16="http://schemas.microsoft.com/office/drawing/2014/chart" uri="{C3380CC4-5D6E-409C-BE32-E72D297353CC}">
                <c16:uniqueId val="{00000005-2EE9-48D8-8EFF-532381279C42}"/>
              </c:ext>
            </c:extLst>
          </c:dPt>
          <c:dPt>
            <c:idx val="4"/>
            <c:invertIfNegative val="0"/>
            <c:bubble3D val="0"/>
            <c:spPr>
              <a:solidFill>
                <a:srgbClr val="C87A1C"/>
              </a:solidFill>
              <a:ln w="19295">
                <a:noFill/>
              </a:ln>
            </c:spPr>
            <c:extLst>
              <c:ext xmlns:c16="http://schemas.microsoft.com/office/drawing/2014/chart" uri="{C3380CC4-5D6E-409C-BE32-E72D297353CC}">
                <c16:uniqueId val="{00000007-2EE9-48D8-8EFF-532381279C42}"/>
              </c:ext>
            </c:extLst>
          </c:dPt>
          <c:dPt>
            <c:idx val="5"/>
            <c:invertIfNegative val="0"/>
            <c:bubble3D val="0"/>
            <c:spPr>
              <a:solidFill>
                <a:srgbClr val="FF0000"/>
              </a:solidFill>
              <a:ln w="19295">
                <a:noFill/>
              </a:ln>
            </c:spPr>
            <c:extLst>
              <c:ext xmlns:c16="http://schemas.microsoft.com/office/drawing/2014/chart" uri="{C3380CC4-5D6E-409C-BE32-E72D297353CC}">
                <c16:uniqueId val="{00000009-2EE9-48D8-8EFF-532381279C42}"/>
              </c:ext>
            </c:extLst>
          </c:dPt>
          <c:dPt>
            <c:idx val="6"/>
            <c:invertIfNegative val="0"/>
            <c:bubble3D val="0"/>
            <c:spPr>
              <a:solidFill>
                <a:srgbClr val="424242"/>
              </a:solidFill>
              <a:ln w="19295">
                <a:noFill/>
              </a:ln>
            </c:spPr>
            <c:extLst>
              <c:ext xmlns:c16="http://schemas.microsoft.com/office/drawing/2014/chart" uri="{C3380CC4-5D6E-409C-BE32-E72D297353CC}">
                <c16:uniqueId val="{0000000B-2EE9-48D8-8EFF-532381279C42}"/>
              </c:ext>
            </c:extLst>
          </c:dPt>
          <c:dPt>
            <c:idx val="7"/>
            <c:invertIfNegative val="0"/>
            <c:bubble3D val="0"/>
            <c:spPr>
              <a:solidFill>
                <a:srgbClr val="808080"/>
              </a:solidFill>
              <a:ln w="19295">
                <a:noFill/>
              </a:ln>
            </c:spPr>
            <c:extLst>
              <c:ext xmlns:c16="http://schemas.microsoft.com/office/drawing/2014/chart" uri="{C3380CC4-5D6E-409C-BE32-E72D297353CC}">
                <c16:uniqueId val="{0000000D-2EE9-48D8-8EFF-532381279C42}"/>
              </c:ext>
            </c:extLst>
          </c:dPt>
          <c:dPt>
            <c:idx val="8"/>
            <c:invertIfNegative val="0"/>
            <c:bubble3D val="0"/>
            <c:spPr>
              <a:solidFill>
                <a:srgbClr val="B38FEE"/>
              </a:solidFill>
              <a:ln w="19295">
                <a:noFill/>
              </a:ln>
            </c:spPr>
            <c:extLst>
              <c:ext xmlns:c16="http://schemas.microsoft.com/office/drawing/2014/chart" uri="{C3380CC4-5D6E-409C-BE32-E72D297353CC}">
                <c16:uniqueId val="{0000000F-2EE9-48D8-8EFF-532381279C42}"/>
              </c:ext>
            </c:extLst>
          </c:dPt>
          <c:dPt>
            <c:idx val="9"/>
            <c:invertIfNegative val="0"/>
            <c:bubble3D val="0"/>
            <c:spPr>
              <a:solidFill>
                <a:srgbClr val="424242"/>
              </a:solidFill>
              <a:ln w="19295">
                <a:noFill/>
              </a:ln>
            </c:spPr>
            <c:extLst>
              <c:ext xmlns:c16="http://schemas.microsoft.com/office/drawing/2014/chart" uri="{C3380CC4-5D6E-409C-BE32-E72D297353CC}">
                <c16:uniqueId val="{00000011-2EE9-48D8-8EFF-532381279C42}"/>
              </c:ext>
            </c:extLst>
          </c:dPt>
          <c:dLbls>
            <c:spPr>
              <a:noFill/>
              <a:ln>
                <a:noFill/>
              </a:ln>
              <a:effectLst/>
            </c:spPr>
            <c:txPr>
              <a:bodyPr wrap="square" lIns="38100" tIns="19050" rIns="38100" bIns="19050" anchor="ctr">
                <a:spAutoFit/>
              </a:bodyPr>
              <a:lstStyle/>
              <a:p>
                <a:pPr>
                  <a:defRPr sz="2400">
                    <a:latin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ΚΥΡΙΑΚΟΣ ΜΗΤΣΟΤΑΚΗΣ</c:v>
                </c:pt>
                <c:pt idx="1">
                  <c:v>ΑΛΕΞΗΣ ΤΣΙΠΡΑΣ</c:v>
                </c:pt>
                <c:pt idx="2">
                  <c:v>ΚΑΝΕΝΑΣ ΑΠΟ ΤΟΥΣ ΔΥΟ</c:v>
                </c:pt>
                <c:pt idx="3">
                  <c:v>ΆΛΛΟΣ/ ΔΞ/ΔΑ</c:v>
                </c:pt>
              </c:strCache>
            </c:strRef>
          </c:cat>
          <c:val>
            <c:numRef>
              <c:f>Sheet1!$B$2:$B$5</c:f>
              <c:numCache>
                <c:formatCode>General</c:formatCode>
                <c:ptCount val="4"/>
                <c:pt idx="0">
                  <c:v>34.9</c:v>
                </c:pt>
                <c:pt idx="1">
                  <c:v>17.899999999999999</c:v>
                </c:pt>
                <c:pt idx="2">
                  <c:v>41.7</c:v>
                </c:pt>
                <c:pt idx="3">
                  <c:v>5.6</c:v>
                </c:pt>
              </c:numCache>
            </c:numRef>
          </c:val>
          <c:extLst>
            <c:ext xmlns:c16="http://schemas.microsoft.com/office/drawing/2014/chart" uri="{C3380CC4-5D6E-409C-BE32-E72D297353CC}">
              <c16:uniqueId val="{00000012-2EE9-48D8-8EFF-532381279C42}"/>
            </c:ext>
          </c:extLst>
        </c:ser>
        <c:dLbls>
          <c:showLegendKey val="0"/>
          <c:showVal val="0"/>
          <c:showCatName val="0"/>
          <c:showSerName val="0"/>
          <c:showPercent val="0"/>
          <c:showBubbleSize val="0"/>
        </c:dLbls>
        <c:gapWidth val="150"/>
        <c:shape val="box"/>
        <c:axId val="255553456"/>
        <c:axId val="255553848"/>
        <c:axId val="0"/>
      </c:bar3DChart>
      <c:catAx>
        <c:axId val="255553456"/>
        <c:scaling>
          <c:orientation val="minMax"/>
        </c:scaling>
        <c:delete val="0"/>
        <c:axPos val="b"/>
        <c:numFmt formatCode="General" sourceLinked="1"/>
        <c:majorTickMark val="none"/>
        <c:minorTickMark val="none"/>
        <c:tickLblPos val="low"/>
        <c:spPr>
          <a:ln w="2412">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crossAx val="255553848"/>
        <c:crosses val="autoZero"/>
        <c:auto val="0"/>
        <c:lblAlgn val="ctr"/>
        <c:lblOffset val="100"/>
        <c:tickLblSkip val="1"/>
        <c:tickMarkSkip val="1"/>
        <c:noMultiLvlLbl val="0"/>
      </c:catAx>
      <c:valAx>
        <c:axId val="255553848"/>
        <c:scaling>
          <c:orientation val="minMax"/>
          <c:max val="80"/>
        </c:scaling>
        <c:delete val="1"/>
        <c:axPos val="l"/>
        <c:numFmt formatCode="General" sourceLinked="1"/>
        <c:majorTickMark val="none"/>
        <c:minorTickMark val="none"/>
        <c:tickLblPos val="none"/>
        <c:crossAx val="255553456"/>
        <c:crosses val="autoZero"/>
        <c:crossBetween val="between"/>
        <c:majorUnit val="20"/>
        <c:minorUnit val="4"/>
      </c:valAx>
      <c:spPr>
        <a:noFill/>
        <a:ln w="25400">
          <a:noFill/>
        </a:ln>
      </c:spPr>
    </c:plotArea>
    <c:plotVisOnly val="1"/>
    <c:dispBlanksAs val="gap"/>
    <c:showDLblsOverMax val="0"/>
  </c:chart>
  <c:spPr>
    <a:noFill/>
    <a:ln>
      <a:noFill/>
    </a:ln>
  </c:spPr>
  <c:txPr>
    <a:bodyPr/>
    <a:lstStyle/>
    <a:p>
      <a:pPr>
        <a:defRPr sz="1082" b="1" i="0" u="none" strike="noStrike" baseline="0">
          <a:solidFill>
            <a:schemeClr val="tx1"/>
          </a:solidFill>
          <a:latin typeface="Times New Roman"/>
          <a:ea typeface="Times New Roman"/>
          <a:cs typeface="Times New Roman"/>
        </a:defRPr>
      </a:pPr>
      <a:endParaRPr lang="el-G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78316066368089"/>
          <c:y val="0.10979439134912802"/>
          <c:w val="0.72721324689706768"/>
          <c:h val="0.80224558382401956"/>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a:noFill/>
            </a:ln>
            <a:effectLst/>
          </c:spPr>
          <c:invertIfNegative val="0"/>
          <c:dLbls>
            <c:spPr>
              <a:noFill/>
              <a:ln w="25594">
                <a:noFill/>
              </a:ln>
            </c:spPr>
            <c:txPr>
              <a:bodyPr wrap="square" lIns="38100" tIns="19050" rIns="38100" bIns="19050" anchor="ctr">
                <a:spAutoFit/>
              </a:bodyPr>
              <a:lstStyle/>
              <a:p>
                <a:pPr>
                  <a:defRPr sz="1800" b="1" i="0" u="none" strike="noStrike" baseline="0">
                    <a:solidFill>
                      <a:srgbClr val="333333"/>
                    </a:solidFill>
                    <a:latin typeface="Calibri"/>
                    <a:ea typeface="Calibri"/>
                    <a:cs typeface="Calibri"/>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Πολύ</c:v>
                </c:pt>
                <c:pt idx="1">
                  <c:v>Αρκετά</c:v>
                </c:pt>
                <c:pt idx="2">
                  <c:v>Όχι και τόσο</c:v>
                </c:pt>
                <c:pt idx="3">
                  <c:v>Καθόλου</c:v>
                </c:pt>
                <c:pt idx="4">
                  <c:v>ΔΞ/ΔΑ</c:v>
                </c:pt>
              </c:strCache>
            </c:strRef>
          </c:cat>
          <c:val>
            <c:numRef>
              <c:f>Sheet1!$B$2:$B$6</c:f>
              <c:numCache>
                <c:formatCode>General</c:formatCode>
                <c:ptCount val="5"/>
                <c:pt idx="0">
                  <c:v>15.9</c:v>
                </c:pt>
                <c:pt idx="1">
                  <c:v>37.799999999999997</c:v>
                </c:pt>
                <c:pt idx="2">
                  <c:v>29.6</c:v>
                </c:pt>
                <c:pt idx="3">
                  <c:v>12.2</c:v>
                </c:pt>
                <c:pt idx="4">
                  <c:v>4.5</c:v>
                </c:pt>
              </c:numCache>
            </c:numRef>
          </c:val>
          <c:extLst>
            <c:ext xmlns:c16="http://schemas.microsoft.com/office/drawing/2014/chart" uri="{C3380CC4-5D6E-409C-BE32-E72D297353CC}">
              <c16:uniqueId val="{00000000-C70D-420C-A1D8-98AAB8A18D4A}"/>
            </c:ext>
          </c:extLst>
        </c:ser>
        <c:dLbls>
          <c:showLegendKey val="0"/>
          <c:showVal val="0"/>
          <c:showCatName val="0"/>
          <c:showSerName val="0"/>
          <c:showPercent val="0"/>
          <c:showBubbleSize val="0"/>
        </c:dLbls>
        <c:gapWidth val="40"/>
        <c:overlap val="-51"/>
        <c:axId val="431532352"/>
        <c:axId val="431525688"/>
      </c:barChart>
      <c:catAx>
        <c:axId val="431532352"/>
        <c:scaling>
          <c:orientation val="maxMin"/>
        </c:scaling>
        <c:delete val="0"/>
        <c:axPos val="l"/>
        <c:numFmt formatCode="General" sourceLinked="1"/>
        <c:majorTickMark val="none"/>
        <c:minorTickMark val="none"/>
        <c:tickLblPos val="nextTo"/>
        <c:spPr>
          <a:noFill/>
          <a:ln w="9585" cap="flat" cmpd="sng" algn="ctr">
            <a:solidFill>
              <a:schemeClr val="tx1">
                <a:lumMod val="15000"/>
                <a:lumOff val="85000"/>
              </a:schemeClr>
            </a:solidFill>
            <a:round/>
          </a:ln>
          <a:effectLst/>
        </c:spPr>
        <c:txPr>
          <a:bodyPr rot="0" vert="horz"/>
          <a:lstStyle/>
          <a:p>
            <a:pPr>
              <a:defRPr sz="1400" b="1" i="0" u="none" strike="noStrike" baseline="0">
                <a:solidFill>
                  <a:srgbClr val="333333"/>
                </a:solidFill>
                <a:latin typeface="Calibri"/>
                <a:ea typeface="Calibri"/>
                <a:cs typeface="Calibri"/>
              </a:defRPr>
            </a:pPr>
            <a:endParaRPr lang="el-GR"/>
          </a:p>
        </c:txPr>
        <c:crossAx val="431525688"/>
        <c:crosses val="autoZero"/>
        <c:auto val="1"/>
        <c:lblAlgn val="ctr"/>
        <c:lblOffset val="100"/>
        <c:noMultiLvlLbl val="0"/>
      </c:catAx>
      <c:valAx>
        <c:axId val="431525688"/>
        <c:scaling>
          <c:orientation val="minMax"/>
          <c:max val="100"/>
        </c:scaling>
        <c:delete val="0"/>
        <c:axPos val="t"/>
        <c:majorGridlines>
          <c:spPr>
            <a:ln w="9585" cap="flat" cmpd="sng" algn="ctr">
              <a:solidFill>
                <a:schemeClr val="tx1">
                  <a:lumMod val="15000"/>
                  <a:lumOff val="85000"/>
                </a:schemeClr>
              </a:solidFill>
              <a:round/>
            </a:ln>
            <a:effectLst/>
          </c:spPr>
        </c:majorGridlines>
        <c:numFmt formatCode="General" sourceLinked="1"/>
        <c:majorTickMark val="none"/>
        <c:minorTickMark val="none"/>
        <c:tickLblPos val="nextTo"/>
        <c:spPr>
          <a:ln w="6399">
            <a:noFill/>
          </a:ln>
        </c:spPr>
        <c:txPr>
          <a:bodyPr rot="0" vert="horz"/>
          <a:lstStyle/>
          <a:p>
            <a:pPr>
              <a:defRPr sz="1108" b="0" i="0" u="none" strike="noStrike" baseline="0">
                <a:solidFill>
                  <a:srgbClr val="333333"/>
                </a:solidFill>
                <a:latin typeface="Calibri"/>
                <a:ea typeface="Calibri"/>
                <a:cs typeface="Calibri"/>
              </a:defRPr>
            </a:pPr>
            <a:endParaRPr lang="el-GR"/>
          </a:p>
        </c:txPr>
        <c:crossAx val="431532352"/>
        <c:crosses val="autoZero"/>
        <c:crossBetween val="between"/>
        <c:majorUnit val="20"/>
      </c:valAx>
      <c:spPr>
        <a:noFill/>
        <a:ln w="25594">
          <a:noFill/>
        </a:ln>
      </c:spPr>
    </c:plotArea>
    <c:plotVisOnly val="1"/>
    <c:dispBlanksAs val="gap"/>
    <c:showDLblsOverMax val="0"/>
  </c:chart>
  <c:spPr>
    <a:noFill/>
    <a:ln>
      <a:noFill/>
    </a:ln>
  </c:spPr>
  <c:txPr>
    <a:bodyPr/>
    <a:lstStyle/>
    <a:p>
      <a:pPr>
        <a:defRPr sz="1411" b="1" i="0" u="none" strike="noStrike" baseline="0">
          <a:solidFill>
            <a:srgbClr val="000000"/>
          </a:solidFill>
          <a:latin typeface="Calibri"/>
          <a:ea typeface="Calibri"/>
          <a:cs typeface="Calibri"/>
        </a:defRPr>
      </a:pPr>
      <a:endParaRPr lang="el-G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strCache>
            </c:strRef>
          </c:tx>
          <c:spPr>
            <a:solidFill>
              <a:schemeClr val="accent2"/>
            </a:solidFill>
            <a:ln>
              <a:noFill/>
            </a:ln>
            <a:effectLst/>
          </c:spPr>
          <c:invertIfNegative val="0"/>
          <c:dPt>
            <c:idx val="0"/>
            <c:invertIfNegative val="0"/>
            <c:bubble3D val="0"/>
            <c:spPr>
              <a:solidFill>
                <a:schemeClr val="accent5">
                  <a:lumMod val="75000"/>
                </a:schemeClr>
              </a:solidFill>
              <a:ln>
                <a:noFill/>
              </a:ln>
              <a:effectLst/>
            </c:spPr>
            <c:extLst>
              <c:ext xmlns:c16="http://schemas.microsoft.com/office/drawing/2014/chart" uri="{C3380CC4-5D6E-409C-BE32-E72D297353CC}">
                <c16:uniqueId val="{00000001-0E46-4967-9F7D-5792058B7E64}"/>
              </c:ext>
            </c:extLst>
          </c:dPt>
          <c:dPt>
            <c:idx val="1"/>
            <c:invertIfNegative val="0"/>
            <c:bubble3D val="0"/>
            <c:spPr>
              <a:solidFill>
                <a:srgbClr val="FF0000"/>
              </a:solidFill>
              <a:ln>
                <a:noFill/>
              </a:ln>
              <a:effectLst/>
            </c:spPr>
            <c:extLst>
              <c:ext xmlns:c16="http://schemas.microsoft.com/office/drawing/2014/chart" uri="{C3380CC4-5D6E-409C-BE32-E72D297353CC}">
                <c16:uniqueId val="{00000003-0E46-4967-9F7D-5792058B7E64}"/>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0E46-4967-9F7D-5792058B7E64}"/>
              </c:ext>
            </c:extLst>
          </c:dPt>
          <c:dPt>
            <c:idx val="3"/>
            <c:invertIfNegative val="0"/>
            <c:bubble3D val="0"/>
            <c:extLst>
              <c:ext xmlns:c16="http://schemas.microsoft.com/office/drawing/2014/chart" uri="{C3380CC4-5D6E-409C-BE32-E72D297353CC}">
                <c16:uniqueId val="{00000006-0E46-4967-9F7D-5792058B7E64}"/>
              </c:ext>
            </c:extLst>
          </c:dPt>
          <c:dPt>
            <c:idx val="4"/>
            <c:invertIfNegative val="0"/>
            <c:bubble3D val="0"/>
            <c:extLst>
              <c:ext xmlns:c16="http://schemas.microsoft.com/office/drawing/2014/chart" uri="{C3380CC4-5D6E-409C-BE32-E72D297353CC}">
                <c16:uniqueId val="{00000007-0E46-4967-9F7D-5792058B7E64}"/>
              </c:ext>
            </c:extLst>
          </c:dPt>
          <c:dLbls>
            <c:dLbl>
              <c:idx val="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6="http://schemas.microsoft.com/office/drawing/2014/chart" uri="{C3380CC4-5D6E-409C-BE32-E72D297353CC}">
                  <c16:uniqueId val="{00000001-0E46-4967-9F7D-5792058B7E64}"/>
                </c:ext>
              </c:extLst>
            </c:dLbl>
            <c:dLbl>
              <c:idx val="1"/>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extLst>
                <c:ext xmlns:c16="http://schemas.microsoft.com/office/drawing/2014/chart" uri="{C3380CC4-5D6E-409C-BE32-E72D297353CC}">
                  <c16:uniqueId val="{00000003-0E46-4967-9F7D-5792058B7E64}"/>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l-G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Μάλλον η Ελλάδα</c:v>
                </c:pt>
                <c:pt idx="1">
                  <c:v>Μάλλον η Τουρκία</c:v>
                </c:pt>
                <c:pt idx="2">
                  <c:v>Καμία από τις δύο</c:v>
                </c:pt>
                <c:pt idx="3">
                  <c:v>Και οι δύο</c:v>
                </c:pt>
                <c:pt idx="4">
                  <c:v>ΔΞ/ΔΑ</c:v>
                </c:pt>
              </c:strCache>
            </c:strRef>
          </c:cat>
          <c:val>
            <c:numRef>
              <c:f>Sheet1!$B$2:$B$6</c:f>
              <c:numCache>
                <c:formatCode>General</c:formatCode>
                <c:ptCount val="5"/>
                <c:pt idx="0">
                  <c:v>21.6</c:v>
                </c:pt>
                <c:pt idx="1">
                  <c:v>10.5</c:v>
                </c:pt>
                <c:pt idx="2">
                  <c:v>58.7</c:v>
                </c:pt>
                <c:pt idx="3">
                  <c:v>2.1</c:v>
                </c:pt>
                <c:pt idx="4">
                  <c:v>7.1</c:v>
                </c:pt>
              </c:numCache>
            </c:numRef>
          </c:val>
          <c:extLst>
            <c:ext xmlns:c16="http://schemas.microsoft.com/office/drawing/2014/chart" uri="{C3380CC4-5D6E-409C-BE32-E72D297353CC}">
              <c16:uniqueId val="{00000008-0E46-4967-9F7D-5792058B7E64}"/>
            </c:ext>
          </c:extLst>
        </c:ser>
        <c:dLbls>
          <c:dLblPos val="outEnd"/>
          <c:showLegendKey val="0"/>
          <c:showVal val="1"/>
          <c:showCatName val="0"/>
          <c:showSerName val="0"/>
          <c:showPercent val="0"/>
          <c:showBubbleSize val="0"/>
        </c:dLbls>
        <c:gapWidth val="150"/>
        <c:axId val="1052008720"/>
        <c:axId val="1"/>
      </c:barChart>
      <c:catAx>
        <c:axId val="1052008720"/>
        <c:scaling>
          <c:orientation val="minMax"/>
        </c:scaling>
        <c:delete val="0"/>
        <c:axPos val="b"/>
        <c:numFmt formatCode="General" sourceLinked="1"/>
        <c:majorTickMark val="out"/>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l-GR"/>
          </a:p>
        </c:txPr>
        <c:crossAx val="1"/>
        <c:crosses val="autoZero"/>
        <c:auto val="0"/>
        <c:lblAlgn val="ctr"/>
        <c:lblOffset val="100"/>
        <c:noMultiLvlLbl val="0"/>
      </c:catAx>
      <c:valAx>
        <c:axId val="1"/>
        <c:scaling>
          <c:orientation val="minMax"/>
          <c:max val="100"/>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l-GR"/>
          </a:p>
        </c:txPr>
        <c:crossAx val="1052008720"/>
        <c:crosses val="max"/>
        <c:crossBetween val="between"/>
        <c:majorUnit val="50"/>
        <c:minorUnit val="4"/>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1-EB97-4100-A135-E73E1B287070}"/>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EB97-4100-A135-E73E1B2870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97-4100-A135-E73E1B287070}"/>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EB97-4100-A135-E73E1B287070}"/>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1-EB97-4100-A135-E73E1B287070}"/>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3-EB97-4100-A135-E73E1B287070}"/>
                </c:ext>
              </c:extLst>
            </c:dLbl>
            <c:dLbl>
              <c:idx val="2"/>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5-EB97-4100-A135-E73E1B287070}"/>
                </c:ext>
              </c:extLst>
            </c:dLbl>
            <c:dLbl>
              <c:idx val="3"/>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extLst>
                <c:ext xmlns:c16="http://schemas.microsoft.com/office/drawing/2014/chart" uri="{C3380CC4-5D6E-409C-BE32-E72D297353CC}">
                  <c16:uniqueId val="{00000007-EB97-4100-A135-E73E1B28707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ΝΔ</c:v>
                </c:pt>
                <c:pt idx="1">
                  <c:v>ΠΑΣΟΚ-ΚΙΝΑΛ</c:v>
                </c:pt>
                <c:pt idx="2">
                  <c:v>ΑΛΛΑ ΚΟΜΜΑΤΑ</c:v>
                </c:pt>
                <c:pt idx="3">
                  <c:v>ΑΔΙΕΥΚΡΙΝΙΣΤΗ</c:v>
                </c:pt>
              </c:strCache>
            </c:strRef>
          </c:cat>
          <c:val>
            <c:numRef>
              <c:f>Sheet1!$B$2:$B$5</c:f>
              <c:numCache>
                <c:formatCode>General</c:formatCode>
                <c:ptCount val="4"/>
                <c:pt idx="0">
                  <c:v>5.4</c:v>
                </c:pt>
                <c:pt idx="1">
                  <c:v>4.8</c:v>
                </c:pt>
                <c:pt idx="2">
                  <c:v>4.5</c:v>
                </c:pt>
                <c:pt idx="3">
                  <c:v>16.8</c:v>
                </c:pt>
              </c:numCache>
            </c:numRef>
          </c:val>
          <c:extLst>
            <c:ext xmlns:c16="http://schemas.microsoft.com/office/drawing/2014/chart" uri="{C3380CC4-5D6E-409C-BE32-E72D297353CC}">
              <c16:uniqueId val="{00000008-EB97-4100-A135-E73E1B287070}"/>
            </c:ext>
          </c:extLst>
        </c:ser>
        <c:dLbls>
          <c:showLegendKey val="0"/>
          <c:showVal val="1"/>
          <c:showCatName val="0"/>
          <c:showSerName val="0"/>
          <c:showPercent val="0"/>
          <c:showBubbleSize val="0"/>
          <c:showLeaderLines val="1"/>
        </c:dLbls>
        <c:firstSliceAng val="0"/>
        <c:holeSize val="51"/>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l-GR"/>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958009996816706"/>
          <c:y val="0.11741805136613015"/>
          <c:w val="0.61928118629453721"/>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32FF-4833-9BA9-5FE2F94C6FB1}"/>
              </c:ext>
            </c:extLst>
          </c:dPt>
          <c:dPt>
            <c:idx val="1"/>
            <c:invertIfNegative val="0"/>
            <c:bubble3D val="0"/>
            <c:extLst>
              <c:ext xmlns:c16="http://schemas.microsoft.com/office/drawing/2014/chart" uri="{C3380CC4-5D6E-409C-BE32-E72D297353CC}">
                <c16:uniqueId val="{00000001-32FF-4833-9BA9-5FE2F94C6FB1}"/>
              </c:ext>
            </c:extLst>
          </c:dPt>
          <c:dPt>
            <c:idx val="2"/>
            <c:invertIfNegative val="0"/>
            <c:bubble3D val="0"/>
            <c:extLst>
              <c:ext xmlns:c16="http://schemas.microsoft.com/office/drawing/2014/chart" uri="{C3380CC4-5D6E-409C-BE32-E72D297353CC}">
                <c16:uniqueId val="{00000002-32FF-4833-9BA9-5FE2F94C6FB1}"/>
              </c:ext>
            </c:extLst>
          </c:dPt>
          <c:dPt>
            <c:idx val="3"/>
            <c:invertIfNegative val="0"/>
            <c:bubble3D val="0"/>
            <c:extLst>
              <c:ext xmlns:c16="http://schemas.microsoft.com/office/drawing/2014/chart" uri="{C3380CC4-5D6E-409C-BE32-E72D297353CC}">
                <c16:uniqueId val="{00000003-32FF-4833-9BA9-5FE2F94C6FB1}"/>
              </c:ext>
            </c:extLst>
          </c:dPt>
          <c:dPt>
            <c:idx val="4"/>
            <c:invertIfNegative val="0"/>
            <c:bubble3D val="0"/>
            <c:extLst>
              <c:ext xmlns:c16="http://schemas.microsoft.com/office/drawing/2014/chart" uri="{C3380CC4-5D6E-409C-BE32-E72D297353CC}">
                <c16:uniqueId val="{00000004-32FF-4833-9BA9-5FE2F94C6FB1}"/>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Πολύ Θετικά</c:v>
                </c:pt>
                <c:pt idx="1">
                  <c:v>Αρκετά Θετικά</c:v>
                </c:pt>
                <c:pt idx="2">
                  <c:v>Αρκετά Αρνητικά</c:v>
                </c:pt>
                <c:pt idx="3">
                  <c:v>Πολύ Αρνητικά</c:v>
                </c:pt>
                <c:pt idx="4">
                  <c:v>ΔΞ/ΔΑ</c:v>
                </c:pt>
              </c:strCache>
            </c:strRef>
          </c:cat>
          <c:val>
            <c:numRef>
              <c:f>Sheet1!$B$2:$B$6</c:f>
              <c:numCache>
                <c:formatCode>General</c:formatCode>
                <c:ptCount val="5"/>
                <c:pt idx="0">
                  <c:v>3.6</c:v>
                </c:pt>
                <c:pt idx="1">
                  <c:v>28.5</c:v>
                </c:pt>
                <c:pt idx="2">
                  <c:v>27.1</c:v>
                </c:pt>
                <c:pt idx="3">
                  <c:v>25.2</c:v>
                </c:pt>
                <c:pt idx="4">
                  <c:v>15.7</c:v>
                </c:pt>
              </c:numCache>
            </c:numRef>
          </c:val>
          <c:extLst>
            <c:ext xmlns:c16="http://schemas.microsoft.com/office/drawing/2014/chart" uri="{C3380CC4-5D6E-409C-BE32-E72D297353CC}">
              <c16:uniqueId val="{00000005-32FF-4833-9BA9-5FE2F94C6FB1}"/>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51803955731723"/>
          <c:y val="0.10334143422329328"/>
          <c:w val="0.56263845687391079"/>
          <c:h val="0.87346333661417319"/>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noFill/>
              <a:round/>
            </a:ln>
            <a:effectLst/>
          </c:spPr>
          <c:invertIfNegative val="0"/>
          <c:dPt>
            <c:idx val="0"/>
            <c:invertIfNegative val="0"/>
            <c:bubble3D val="0"/>
            <c:extLst>
              <c:ext xmlns:c16="http://schemas.microsoft.com/office/drawing/2014/chart" uri="{C3380CC4-5D6E-409C-BE32-E72D297353CC}">
                <c16:uniqueId val="{00000000-B132-4600-BA94-1866F1B96260}"/>
              </c:ext>
            </c:extLst>
          </c:dPt>
          <c:dPt>
            <c:idx val="1"/>
            <c:invertIfNegative val="0"/>
            <c:bubble3D val="0"/>
            <c:extLst>
              <c:ext xmlns:c16="http://schemas.microsoft.com/office/drawing/2014/chart" uri="{C3380CC4-5D6E-409C-BE32-E72D297353CC}">
                <c16:uniqueId val="{00000001-B132-4600-BA94-1866F1B96260}"/>
              </c:ext>
            </c:extLst>
          </c:dPt>
          <c:dPt>
            <c:idx val="2"/>
            <c:invertIfNegative val="0"/>
            <c:bubble3D val="0"/>
            <c:extLst>
              <c:ext xmlns:c16="http://schemas.microsoft.com/office/drawing/2014/chart" uri="{C3380CC4-5D6E-409C-BE32-E72D297353CC}">
                <c16:uniqueId val="{00000002-B132-4600-BA94-1866F1B96260}"/>
              </c:ext>
            </c:extLst>
          </c:dPt>
          <c:dPt>
            <c:idx val="3"/>
            <c:invertIfNegative val="0"/>
            <c:bubble3D val="0"/>
            <c:extLst>
              <c:ext xmlns:c16="http://schemas.microsoft.com/office/drawing/2014/chart" uri="{C3380CC4-5D6E-409C-BE32-E72D297353CC}">
                <c16:uniqueId val="{00000003-B132-4600-BA94-1866F1B96260}"/>
              </c:ext>
            </c:extLst>
          </c:dPt>
          <c:dPt>
            <c:idx val="4"/>
            <c:invertIfNegative val="0"/>
            <c:bubble3D val="0"/>
            <c:extLst>
              <c:ext xmlns:c16="http://schemas.microsoft.com/office/drawing/2014/chart" uri="{C3380CC4-5D6E-409C-BE32-E72D297353CC}">
                <c16:uniqueId val="{00000004-B132-4600-BA94-1866F1B96260}"/>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Πολύ Θετικά</c:v>
                </c:pt>
                <c:pt idx="1">
                  <c:v>Αρκετά Θετικά</c:v>
                </c:pt>
                <c:pt idx="2">
                  <c:v>Αρκετά Αρνητικά</c:v>
                </c:pt>
                <c:pt idx="3">
                  <c:v>Πολύ Αρνητικά</c:v>
                </c:pt>
                <c:pt idx="4">
                  <c:v>ΔΞ/ΔΑ</c:v>
                </c:pt>
              </c:strCache>
            </c:strRef>
          </c:cat>
          <c:val>
            <c:numRef>
              <c:f>Sheet1!$B$2:$B$6</c:f>
              <c:numCache>
                <c:formatCode>General</c:formatCode>
                <c:ptCount val="5"/>
                <c:pt idx="0">
                  <c:v>16.899999999999999</c:v>
                </c:pt>
                <c:pt idx="1">
                  <c:v>36.9</c:v>
                </c:pt>
                <c:pt idx="2">
                  <c:v>20.9</c:v>
                </c:pt>
                <c:pt idx="3">
                  <c:v>15.2</c:v>
                </c:pt>
                <c:pt idx="4">
                  <c:v>10.1</c:v>
                </c:pt>
              </c:numCache>
            </c:numRef>
          </c:val>
          <c:extLst>
            <c:ext xmlns:c16="http://schemas.microsoft.com/office/drawing/2014/chart" uri="{C3380CC4-5D6E-409C-BE32-E72D297353CC}">
              <c16:uniqueId val="{00000005-B132-4600-BA94-1866F1B96260}"/>
            </c:ext>
          </c:extLst>
        </c:ser>
        <c:dLbls>
          <c:showLegendKey val="0"/>
          <c:showVal val="0"/>
          <c:showCatName val="0"/>
          <c:showSerName val="0"/>
          <c:showPercent val="0"/>
          <c:showBubbleSize val="0"/>
        </c:dLbls>
        <c:gapWidth val="100"/>
        <c:axId val="-2069219296"/>
        <c:axId val="-2069215488"/>
      </c:barChart>
      <c:catAx>
        <c:axId val="-2069219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50000"/>
                    <a:lumOff val="50000"/>
                  </a:schemeClr>
                </a:solidFill>
                <a:latin typeface="+mn-lt"/>
                <a:ea typeface="+mn-ea"/>
                <a:cs typeface="+mn-cs"/>
              </a:defRPr>
            </a:pPr>
            <a:endParaRPr lang="el-GR"/>
          </a:p>
        </c:txPr>
        <c:crossAx val="-2069215488"/>
        <c:crosses val="autoZero"/>
        <c:auto val="1"/>
        <c:lblAlgn val="ctr"/>
        <c:lblOffset val="100"/>
        <c:noMultiLvlLbl val="0"/>
      </c:catAx>
      <c:valAx>
        <c:axId val="-2069215488"/>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50000"/>
                    <a:lumOff val="50000"/>
                  </a:schemeClr>
                </a:solidFill>
                <a:latin typeface="+mn-lt"/>
                <a:ea typeface="+mn-ea"/>
                <a:cs typeface="+mn-cs"/>
              </a:defRPr>
            </a:pPr>
            <a:endParaRPr lang="el-GR"/>
          </a:p>
        </c:txPr>
        <c:crossAx val="-20692192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4472C4">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FF0000"/>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ysClr val="windowText" lastClr="000000">
                  <a:lumMod val="95000"/>
                  <a:lumOff val="5000"/>
                </a:sys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Μάλλον θα υποστηρίξει  την Ελλάδα</c:v>
                </c:pt>
                <c:pt idx="1">
                  <c:v>Ουδέτερη / Ίσες Αποστάσεις</c:v>
                </c:pt>
                <c:pt idx="2">
                  <c:v>Μάλλον θα υποστηρίξει την Τουρκία</c:v>
                </c:pt>
                <c:pt idx="3">
                  <c:v>ΔΞ/ΔΑ</c:v>
                </c:pt>
              </c:strCache>
            </c:strRef>
          </c:cat>
          <c:val>
            <c:numRef>
              <c:f>Sheet1!$B$2:$B$5</c:f>
              <c:numCache>
                <c:formatCode>General</c:formatCode>
                <c:ptCount val="4"/>
                <c:pt idx="0">
                  <c:v>37.5</c:v>
                </c:pt>
                <c:pt idx="1">
                  <c:v>52.8</c:v>
                </c:pt>
                <c:pt idx="2">
                  <c:v>4.8</c:v>
                </c:pt>
                <c:pt idx="3">
                  <c:v>4.9000000000000004</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4472C4">
                  <a:lumMod val="75000"/>
                </a:srgbClr>
              </a:solidFill>
              <a:ln>
                <a:noFill/>
              </a:ln>
              <a:effectLst/>
            </c:spPr>
            <c:extLst>
              <c:ext xmlns:c16="http://schemas.microsoft.com/office/drawing/2014/chart" uri="{C3380CC4-5D6E-409C-BE32-E72D297353CC}">
                <c16:uniqueId val="{00000001-DFC6-4952-A22B-6DEA8D1D6366}"/>
              </c:ext>
            </c:extLst>
          </c:dPt>
          <c:dPt>
            <c:idx val="1"/>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3-DFC6-4952-A22B-6DEA8D1D6366}"/>
              </c:ext>
            </c:extLst>
          </c:dPt>
          <c:dPt>
            <c:idx val="2"/>
            <c:invertIfNegative val="0"/>
            <c:bubble3D val="0"/>
            <c:spPr>
              <a:solidFill>
                <a:srgbClr val="FF0000"/>
              </a:solidFill>
              <a:ln>
                <a:noFill/>
              </a:ln>
              <a:effectLst/>
            </c:spPr>
            <c:extLst>
              <c:ext xmlns:c16="http://schemas.microsoft.com/office/drawing/2014/chart" uri="{C3380CC4-5D6E-409C-BE32-E72D297353CC}">
                <c16:uniqueId val="{00000005-DFC6-4952-A22B-6DEA8D1D6366}"/>
              </c:ext>
            </c:extLst>
          </c:dPt>
          <c:dPt>
            <c:idx val="3"/>
            <c:invertIfNegative val="0"/>
            <c:bubble3D val="0"/>
            <c:spPr>
              <a:solidFill>
                <a:sysClr val="windowText" lastClr="000000">
                  <a:lumMod val="95000"/>
                  <a:lumOff val="5000"/>
                </a:sysClr>
              </a:solidFill>
              <a:ln>
                <a:noFill/>
              </a:ln>
              <a:effectLst/>
            </c:spPr>
            <c:extLst>
              <c:ext xmlns:c16="http://schemas.microsoft.com/office/drawing/2014/chart" uri="{C3380CC4-5D6E-409C-BE32-E72D297353CC}">
                <c16:uniqueId val="{00000007-DFC6-4952-A22B-6DEA8D1D636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DFC6-4952-A22B-6DEA8D1D636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Μάλλον θα υποστηρίξει  την Ελλάδα</c:v>
                </c:pt>
                <c:pt idx="1">
                  <c:v>Ουδέτερη / Ίσες Αποστάσεις</c:v>
                </c:pt>
                <c:pt idx="2">
                  <c:v>Μάλλον θα υποστηρίξει την Τουρκία</c:v>
                </c:pt>
                <c:pt idx="3">
                  <c:v>ΔΞ/ΔΑ</c:v>
                </c:pt>
              </c:strCache>
            </c:strRef>
          </c:cat>
          <c:val>
            <c:numRef>
              <c:f>Sheet1!$B$2:$B$5</c:f>
              <c:numCache>
                <c:formatCode>General</c:formatCode>
                <c:ptCount val="4"/>
                <c:pt idx="0">
                  <c:v>64.900000000000006</c:v>
                </c:pt>
                <c:pt idx="1">
                  <c:v>27.2</c:v>
                </c:pt>
                <c:pt idx="2">
                  <c:v>2.2999999999999998</c:v>
                </c:pt>
                <c:pt idx="3">
                  <c:v>5.6</c:v>
                </c:pt>
              </c:numCache>
            </c:numRef>
          </c:val>
          <c:extLst>
            <c:ext xmlns:c16="http://schemas.microsoft.com/office/drawing/2014/chart" uri="{C3380CC4-5D6E-409C-BE32-E72D297353CC}">
              <c16:uniqueId val="{0000000A-DFC6-4952-A22B-6DEA8D1D636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4472C4">
                  <a:lumMod val="75000"/>
                </a:srgbClr>
              </a:solidFill>
              <a:ln>
                <a:noFill/>
              </a:ln>
              <a:effectLst/>
            </c:spPr>
            <c:extLst>
              <c:ext xmlns:c16="http://schemas.microsoft.com/office/drawing/2014/chart" uri="{C3380CC4-5D6E-409C-BE32-E72D297353CC}">
                <c16:uniqueId val="{00000001-5994-45A3-8841-9E69DED4D7B5}"/>
              </c:ext>
            </c:extLst>
          </c:dPt>
          <c:dPt>
            <c:idx val="1"/>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3-5994-45A3-8841-9E69DED4D7B5}"/>
              </c:ext>
            </c:extLst>
          </c:dPt>
          <c:dPt>
            <c:idx val="2"/>
            <c:invertIfNegative val="0"/>
            <c:bubble3D val="0"/>
            <c:spPr>
              <a:solidFill>
                <a:srgbClr val="FF0000"/>
              </a:solidFill>
              <a:ln>
                <a:noFill/>
              </a:ln>
              <a:effectLst/>
            </c:spPr>
            <c:extLst>
              <c:ext xmlns:c16="http://schemas.microsoft.com/office/drawing/2014/chart" uri="{C3380CC4-5D6E-409C-BE32-E72D297353CC}">
                <c16:uniqueId val="{00000005-5994-45A3-8841-9E69DED4D7B5}"/>
              </c:ext>
            </c:extLst>
          </c:dPt>
          <c:dPt>
            <c:idx val="3"/>
            <c:invertIfNegative val="0"/>
            <c:bubble3D val="0"/>
            <c:spPr>
              <a:solidFill>
                <a:sysClr val="windowText" lastClr="000000">
                  <a:lumMod val="95000"/>
                  <a:lumOff val="5000"/>
                </a:sysClr>
              </a:solidFill>
              <a:ln>
                <a:noFill/>
              </a:ln>
              <a:effectLst/>
            </c:spPr>
            <c:extLst>
              <c:ext xmlns:c16="http://schemas.microsoft.com/office/drawing/2014/chart" uri="{C3380CC4-5D6E-409C-BE32-E72D297353CC}">
                <c16:uniqueId val="{00000007-5994-45A3-8841-9E69DED4D7B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5994-45A3-8841-9E69DED4D7B5}"/>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Μάλλον θα υποστηρίξει  την Ελλάδα</c:v>
                </c:pt>
                <c:pt idx="1">
                  <c:v>Ουδέτερη / Ίσες Αποστάσεις</c:v>
                </c:pt>
                <c:pt idx="2">
                  <c:v>Μάλλον θα υποστηρίξει την Τουρκία</c:v>
                </c:pt>
                <c:pt idx="3">
                  <c:v>ΔΞ/ΔΑ</c:v>
                </c:pt>
              </c:strCache>
            </c:strRef>
          </c:cat>
          <c:val>
            <c:numRef>
              <c:f>Sheet1!$B$2:$B$5</c:f>
              <c:numCache>
                <c:formatCode>General</c:formatCode>
                <c:ptCount val="4"/>
                <c:pt idx="0">
                  <c:v>22.8</c:v>
                </c:pt>
                <c:pt idx="1">
                  <c:v>60.8</c:v>
                </c:pt>
                <c:pt idx="2">
                  <c:v>9.1999999999999993</c:v>
                </c:pt>
                <c:pt idx="3">
                  <c:v>7.2</c:v>
                </c:pt>
              </c:numCache>
            </c:numRef>
          </c:val>
          <c:extLst>
            <c:ext xmlns:c16="http://schemas.microsoft.com/office/drawing/2014/chart" uri="{C3380CC4-5D6E-409C-BE32-E72D297353CC}">
              <c16:uniqueId val="{0000000C-5994-45A3-8841-9E69DED4D7B5}"/>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439284690456306"/>
          <c:y val="6.6554024172322618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4472C4">
                  <a:lumMod val="75000"/>
                </a:srgbClr>
              </a:solidFill>
              <a:ln>
                <a:noFill/>
              </a:ln>
              <a:effectLst/>
            </c:spPr>
            <c:extLst>
              <c:ext xmlns:c16="http://schemas.microsoft.com/office/drawing/2014/chart" uri="{C3380CC4-5D6E-409C-BE32-E72D297353CC}">
                <c16:uniqueId val="{00000001-DFC6-4952-A22B-6DEA8D1D6366}"/>
              </c:ext>
            </c:extLst>
          </c:dPt>
          <c:dPt>
            <c:idx val="1"/>
            <c:invertIfNegative val="0"/>
            <c:bubble3D val="0"/>
            <c:spPr>
              <a:solidFill>
                <a:sysClr val="window" lastClr="FFFFFF">
                  <a:lumMod val="50000"/>
                </a:sysClr>
              </a:solidFill>
              <a:ln>
                <a:noFill/>
              </a:ln>
              <a:effectLst/>
            </c:spPr>
            <c:extLst>
              <c:ext xmlns:c16="http://schemas.microsoft.com/office/drawing/2014/chart" uri="{C3380CC4-5D6E-409C-BE32-E72D297353CC}">
                <c16:uniqueId val="{00000003-DFC6-4952-A22B-6DEA8D1D6366}"/>
              </c:ext>
            </c:extLst>
          </c:dPt>
          <c:dPt>
            <c:idx val="2"/>
            <c:invertIfNegative val="0"/>
            <c:bubble3D val="0"/>
            <c:spPr>
              <a:solidFill>
                <a:srgbClr val="FF0000"/>
              </a:solidFill>
              <a:ln>
                <a:noFill/>
              </a:ln>
              <a:effectLst/>
            </c:spPr>
            <c:extLst>
              <c:ext xmlns:c16="http://schemas.microsoft.com/office/drawing/2014/chart" uri="{C3380CC4-5D6E-409C-BE32-E72D297353CC}">
                <c16:uniqueId val="{00000005-DFC6-4952-A22B-6DEA8D1D6366}"/>
              </c:ext>
            </c:extLst>
          </c:dPt>
          <c:dPt>
            <c:idx val="3"/>
            <c:invertIfNegative val="0"/>
            <c:bubble3D val="0"/>
            <c:spPr>
              <a:solidFill>
                <a:sysClr val="windowText" lastClr="000000">
                  <a:lumMod val="95000"/>
                  <a:lumOff val="5000"/>
                </a:sysClr>
              </a:solidFill>
              <a:ln>
                <a:noFill/>
              </a:ln>
              <a:effectLst/>
            </c:spPr>
            <c:extLst>
              <c:ext xmlns:c16="http://schemas.microsoft.com/office/drawing/2014/chart" uri="{C3380CC4-5D6E-409C-BE32-E72D297353CC}">
                <c16:uniqueId val="{00000007-DFC6-4952-A22B-6DEA8D1D636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DFC6-4952-A22B-6DEA8D1D636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Μάλλον θα υποστηρίξει  την Ελλάδα</c:v>
                </c:pt>
                <c:pt idx="1">
                  <c:v>Ουδέτερη / Ίσες Αποστάσεις</c:v>
                </c:pt>
                <c:pt idx="2">
                  <c:v>Μάλλον θα υποστηρίξει την Τουρκία</c:v>
                </c:pt>
                <c:pt idx="3">
                  <c:v>ΔΞ/ΔΑ</c:v>
                </c:pt>
              </c:strCache>
            </c:strRef>
          </c:cat>
          <c:val>
            <c:numRef>
              <c:f>Sheet1!$B$2:$B$5</c:f>
              <c:numCache>
                <c:formatCode>General</c:formatCode>
                <c:ptCount val="4"/>
                <c:pt idx="0">
                  <c:v>35</c:v>
                </c:pt>
                <c:pt idx="1">
                  <c:v>48.5</c:v>
                </c:pt>
                <c:pt idx="2">
                  <c:v>10</c:v>
                </c:pt>
                <c:pt idx="3">
                  <c:v>6.5</c:v>
                </c:pt>
              </c:numCache>
            </c:numRef>
          </c:val>
          <c:extLst>
            <c:ext xmlns:c16="http://schemas.microsoft.com/office/drawing/2014/chart" uri="{C3380CC4-5D6E-409C-BE32-E72D297353CC}">
              <c16:uniqueId val="{0000000A-DFC6-4952-A22B-6DEA8D1D636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4">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75941066844729"/>
          <c:y val="6.092337731518787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Πολύ</c:v>
                </c:pt>
                <c:pt idx="1">
                  <c:v>Αρκετά</c:v>
                </c:pt>
                <c:pt idx="2">
                  <c:v>Λίγο</c:v>
                </c:pt>
                <c:pt idx="3">
                  <c:v>Καθόλου</c:v>
                </c:pt>
                <c:pt idx="4">
                  <c:v>ΔΞ/ΔΑ</c:v>
                </c:pt>
              </c:strCache>
            </c:strRef>
          </c:cat>
          <c:val>
            <c:numRef>
              <c:f>Sheet1!$B$2:$B$6</c:f>
              <c:numCache>
                <c:formatCode>General</c:formatCode>
                <c:ptCount val="5"/>
                <c:pt idx="0">
                  <c:v>28.2</c:v>
                </c:pt>
                <c:pt idx="1">
                  <c:v>32.799999999999997</c:v>
                </c:pt>
                <c:pt idx="2">
                  <c:v>17.399999999999999</c:v>
                </c:pt>
                <c:pt idx="3">
                  <c:v>11.2</c:v>
                </c:pt>
                <c:pt idx="4">
                  <c:v>10.3</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44006064471704"/>
          <c:y val="6.655408174721851E-2"/>
          <c:w val="0.6688673009966879"/>
          <c:h val="0.873463336614173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4EC7-43E5-908A-239D4E015B46}"/>
              </c:ext>
            </c:extLst>
          </c:dPt>
          <c:dPt>
            <c:idx val="1"/>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3-4EC7-43E5-908A-239D4E015B46}"/>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4EC7-43E5-908A-239D4E015B46}"/>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4EC7-43E5-908A-239D4E015B46}"/>
              </c:ext>
            </c:extLst>
          </c:dPt>
          <c:dPt>
            <c:idx val="4"/>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9-4EC7-43E5-908A-239D4E015B46}"/>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Πολύ Αποτελεσματική</c:v>
                </c:pt>
                <c:pt idx="1">
                  <c:v>Αρκετά Αποτελεσματική</c:v>
                </c:pt>
                <c:pt idx="2">
                  <c:v>Όχι και τόσο Αποτελεσματική</c:v>
                </c:pt>
                <c:pt idx="3">
                  <c:v>Καθόλου Αποτελεσματική</c:v>
                </c:pt>
                <c:pt idx="4">
                  <c:v>ΔΞ/ΔΑ</c:v>
                </c:pt>
              </c:strCache>
            </c:strRef>
          </c:cat>
          <c:val>
            <c:numRef>
              <c:f>Sheet1!$B$2:$B$6</c:f>
              <c:numCache>
                <c:formatCode>General</c:formatCode>
                <c:ptCount val="5"/>
                <c:pt idx="0">
                  <c:v>22.2</c:v>
                </c:pt>
                <c:pt idx="1">
                  <c:v>39.200000000000003</c:v>
                </c:pt>
                <c:pt idx="2">
                  <c:v>18.399999999999999</c:v>
                </c:pt>
                <c:pt idx="3">
                  <c:v>9.1999999999999993</c:v>
                </c:pt>
                <c:pt idx="4">
                  <c:v>11</c:v>
                </c:pt>
              </c:numCache>
            </c:numRef>
          </c:val>
          <c:extLst>
            <c:ext xmlns:c16="http://schemas.microsoft.com/office/drawing/2014/chart" uri="{C3380CC4-5D6E-409C-BE32-E72D297353CC}">
              <c16:uniqueId val="{0000000A-4EC7-43E5-908A-239D4E015B46}"/>
            </c:ext>
          </c:extLst>
        </c:ser>
        <c:dLbls>
          <c:showLegendKey val="0"/>
          <c:showVal val="0"/>
          <c:showCatName val="0"/>
          <c:showSerName val="0"/>
          <c:showPercent val="0"/>
          <c:showBubbleSize val="0"/>
        </c:dLbls>
        <c:gapWidth val="65"/>
        <c:axId val="711218496"/>
        <c:axId val="711219040"/>
      </c:barChart>
      <c:catAx>
        <c:axId val="711218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Tahoma" panose="020B0604030504040204" pitchFamily="34" charset="0"/>
                <a:cs typeface="Tahoma" panose="020B0604030504040204" pitchFamily="34" charset="0"/>
              </a:defRPr>
            </a:pPr>
            <a:endParaRPr lang="el-GR"/>
          </a:p>
        </c:txPr>
        <c:crossAx val="711219040"/>
        <c:crosses val="autoZero"/>
        <c:auto val="1"/>
        <c:lblAlgn val="ctr"/>
        <c:lblOffset val="100"/>
        <c:noMultiLvlLbl val="0"/>
      </c:catAx>
      <c:valAx>
        <c:axId val="711219040"/>
        <c:scaling>
          <c:orientation val="minMax"/>
          <c:max val="80"/>
        </c:scaling>
        <c:delete val="1"/>
        <c:axPos val="t"/>
        <c:numFmt formatCode="General" sourceLinked="1"/>
        <c:majorTickMark val="none"/>
        <c:minorTickMark val="none"/>
        <c:tickLblPos val="nextTo"/>
        <c:crossAx val="71121849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userShapes r:id="rId4"/>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04982239554663"/>
          <c:y val="7.4775594470647758E-2"/>
          <c:w val="0.43605988223530756"/>
          <c:h val="0.87346333661417408"/>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solidFill>
                <a:schemeClr val="accent1">
                  <a:shade val="95000"/>
                </a:schemeClr>
              </a:solidFill>
              <a:round/>
            </a:ln>
            <a:effectLst/>
          </c:spPr>
          <c:invertIfNegative val="0"/>
          <c:dPt>
            <c:idx val="0"/>
            <c:invertIfNegative val="0"/>
            <c:bubble3D val="0"/>
            <c:extLst>
              <c:ext xmlns:c16="http://schemas.microsoft.com/office/drawing/2014/chart" uri="{C3380CC4-5D6E-409C-BE32-E72D297353CC}">
                <c16:uniqueId val="{00000000-327E-4E4A-BC39-BC9E8683F67A}"/>
              </c:ext>
            </c:extLst>
          </c:dPt>
          <c:dPt>
            <c:idx val="1"/>
            <c:invertIfNegative val="0"/>
            <c:bubble3D val="0"/>
            <c:extLst>
              <c:ext xmlns:c16="http://schemas.microsoft.com/office/drawing/2014/chart" uri="{C3380CC4-5D6E-409C-BE32-E72D297353CC}">
                <c16:uniqueId val="{00000001-327E-4E4A-BC39-BC9E8683F67A}"/>
              </c:ext>
            </c:extLst>
          </c:dPt>
          <c:dPt>
            <c:idx val="2"/>
            <c:invertIfNegative val="0"/>
            <c:bubble3D val="0"/>
            <c:extLst>
              <c:ext xmlns:c16="http://schemas.microsoft.com/office/drawing/2014/chart" uri="{C3380CC4-5D6E-409C-BE32-E72D297353CC}">
                <c16:uniqueId val="{00000002-327E-4E4A-BC39-BC9E8683F67A}"/>
              </c:ext>
            </c:extLst>
          </c:dPt>
          <c:dPt>
            <c:idx val="3"/>
            <c:invertIfNegative val="0"/>
            <c:bubble3D val="0"/>
            <c:extLst>
              <c:ext xmlns:c16="http://schemas.microsoft.com/office/drawing/2014/chart" uri="{C3380CC4-5D6E-409C-BE32-E72D297353CC}">
                <c16:uniqueId val="{00000003-327E-4E4A-BC39-BC9E8683F67A}"/>
              </c:ext>
            </c:extLst>
          </c:dPt>
          <c:dPt>
            <c:idx val="4"/>
            <c:invertIfNegative val="0"/>
            <c:bubble3D val="0"/>
            <c:extLst>
              <c:ext xmlns:c16="http://schemas.microsoft.com/office/drawing/2014/chart" uri="{C3380CC4-5D6E-409C-BE32-E72D297353CC}">
                <c16:uniqueId val="{00000004-327E-4E4A-BC39-BC9E8683F67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Πολύ καλά</c:v>
                </c:pt>
                <c:pt idx="1">
                  <c:v>Αρκετά καλά</c:v>
                </c:pt>
                <c:pt idx="2">
                  <c:v>Ούτε καλά ούτε άσχημα</c:v>
                </c:pt>
                <c:pt idx="3">
                  <c:v>Αρκετά άσχημα</c:v>
                </c:pt>
                <c:pt idx="4">
                  <c:v>Πολύ άσχημα</c:v>
                </c:pt>
                <c:pt idx="5">
                  <c:v>ΔΞ/ΔΑ</c:v>
                </c:pt>
              </c:strCache>
            </c:strRef>
          </c:cat>
          <c:val>
            <c:numRef>
              <c:f>Sheet1!$B$2:$B$7</c:f>
              <c:numCache>
                <c:formatCode>General</c:formatCode>
                <c:ptCount val="6"/>
                <c:pt idx="0">
                  <c:v>2.8</c:v>
                </c:pt>
                <c:pt idx="1">
                  <c:v>13.1</c:v>
                </c:pt>
                <c:pt idx="2">
                  <c:v>23.6</c:v>
                </c:pt>
                <c:pt idx="3">
                  <c:v>29.9</c:v>
                </c:pt>
                <c:pt idx="4">
                  <c:v>30.4</c:v>
                </c:pt>
                <c:pt idx="5">
                  <c:v>0.3</c:v>
                </c:pt>
              </c:numCache>
            </c:numRef>
          </c:val>
          <c:extLst>
            <c:ext xmlns:c16="http://schemas.microsoft.com/office/drawing/2014/chart" uri="{C3380CC4-5D6E-409C-BE32-E72D297353CC}">
              <c16:uniqueId val="{00000005-327E-4E4A-BC39-BC9E8683F67A}"/>
            </c:ext>
          </c:extLst>
        </c:ser>
        <c:dLbls>
          <c:showLegendKey val="0"/>
          <c:showVal val="0"/>
          <c:showCatName val="0"/>
          <c:showSerName val="0"/>
          <c:showPercent val="0"/>
          <c:showBubbleSize val="0"/>
        </c:dLbls>
        <c:gapWidth val="100"/>
        <c:axId val="433950992"/>
        <c:axId val="433957264"/>
      </c:barChart>
      <c:catAx>
        <c:axId val="43395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50000"/>
                    <a:lumOff val="50000"/>
                  </a:schemeClr>
                </a:solidFill>
                <a:latin typeface="+mn-lt"/>
                <a:ea typeface="+mn-ea"/>
                <a:cs typeface="+mn-cs"/>
              </a:defRPr>
            </a:pPr>
            <a:endParaRPr lang="el-GR"/>
          </a:p>
        </c:txPr>
        <c:crossAx val="433957264"/>
        <c:crosses val="autoZero"/>
        <c:auto val="1"/>
        <c:lblAlgn val="ctr"/>
        <c:lblOffset val="100"/>
        <c:noMultiLvlLbl val="0"/>
      </c:catAx>
      <c:valAx>
        <c:axId val="43395726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4339509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11936436492048"/>
          <c:y val="0.13942309087844529"/>
          <c:w val="0.80568720379146919"/>
          <c:h val="0.38701923076923089"/>
        </c:manualLayout>
      </c:layout>
      <c:lineChart>
        <c:grouping val="standard"/>
        <c:varyColors val="0"/>
        <c:ser>
          <c:idx val="4"/>
          <c:order val="0"/>
          <c:tx>
            <c:strRef>
              <c:f>Sheet1!$A$3</c:f>
              <c:strCache>
                <c:ptCount val="1"/>
                <c:pt idx="0">
                  <c:v>ΠΟΛY/ΑΡΚΕΤΑ ΚΑΛΑ</c:v>
                </c:pt>
              </c:strCache>
            </c:strRef>
          </c:tx>
          <c:spPr>
            <a:ln w="79375" cap="rnd">
              <a:solidFill>
                <a:srgbClr val="0070C0"/>
              </a:solidFill>
              <a:round/>
            </a:ln>
            <a:effectLst/>
          </c:spPr>
          <c:marker>
            <c:symbol val="none"/>
          </c:marker>
          <c:cat>
            <c:strRef>
              <c:f>Sheet1!$B$1:$E$2</c:f>
              <c:strCache>
                <c:ptCount val="4"/>
                <c:pt idx="0">
                  <c:v>ΜΑΡΤΙΟΣ 2022</c:v>
                </c:pt>
                <c:pt idx="1">
                  <c:v>ΜΑΙΟΣ 2022</c:v>
                </c:pt>
                <c:pt idx="2">
                  <c:v>ΣΕΠΤ. 2022</c:v>
                </c:pt>
                <c:pt idx="3">
                  <c:v>ΟΚΤΩΒΡΙΟΣ 2022</c:v>
                </c:pt>
              </c:strCache>
            </c:strRef>
          </c:cat>
          <c:val>
            <c:numRef>
              <c:f>Sheet1!$B$3:$E$3</c:f>
              <c:numCache>
                <c:formatCode>General</c:formatCode>
                <c:ptCount val="4"/>
                <c:pt idx="0">
                  <c:v>10.199999999999999</c:v>
                </c:pt>
                <c:pt idx="1">
                  <c:v>13.4</c:v>
                </c:pt>
                <c:pt idx="2">
                  <c:v>13</c:v>
                </c:pt>
                <c:pt idx="3">
                  <c:v>15.9</c:v>
                </c:pt>
              </c:numCache>
            </c:numRef>
          </c:val>
          <c:smooth val="1"/>
          <c:extLst>
            <c:ext xmlns:c16="http://schemas.microsoft.com/office/drawing/2014/chart" uri="{C3380CC4-5D6E-409C-BE32-E72D297353CC}">
              <c16:uniqueId val="{00000000-4147-4D41-8921-D05B8B2AD164}"/>
            </c:ext>
          </c:extLst>
        </c:ser>
        <c:ser>
          <c:idx val="0"/>
          <c:order val="1"/>
          <c:tx>
            <c:strRef>
              <c:f>Sheet1!$A$4</c:f>
              <c:strCache>
                <c:ptCount val="1"/>
                <c:pt idx="0">
                  <c:v>ΟΥΤΕ ΚΑΛΑ ΟΥΤΕ ΑΣΧΗΜΑ</c:v>
                </c:pt>
              </c:strCache>
            </c:strRef>
          </c:tx>
          <c:spPr>
            <a:ln w="73025" cap="rnd">
              <a:solidFill>
                <a:schemeClr val="bg2">
                  <a:lumMod val="50000"/>
                </a:schemeClr>
              </a:solidFill>
              <a:round/>
            </a:ln>
            <a:effectLst/>
          </c:spPr>
          <c:marker>
            <c:symbol val="none"/>
          </c:marker>
          <c:cat>
            <c:strRef>
              <c:f>Sheet1!$B$1:$E$2</c:f>
              <c:strCache>
                <c:ptCount val="4"/>
                <c:pt idx="0">
                  <c:v>ΜΑΡΤΙΟΣ 2022</c:v>
                </c:pt>
                <c:pt idx="1">
                  <c:v>ΜΑΙΟΣ 2022</c:v>
                </c:pt>
                <c:pt idx="2">
                  <c:v>ΣΕΠΤ. 2022</c:v>
                </c:pt>
                <c:pt idx="3">
                  <c:v>ΟΚΤΩΒΡΙΟΣ 2022</c:v>
                </c:pt>
              </c:strCache>
            </c:strRef>
          </c:cat>
          <c:val>
            <c:numRef>
              <c:f>Sheet1!$B$4:$E$4</c:f>
              <c:numCache>
                <c:formatCode>General</c:formatCode>
                <c:ptCount val="4"/>
                <c:pt idx="0">
                  <c:v>24.1</c:v>
                </c:pt>
                <c:pt idx="1">
                  <c:v>29.8</c:v>
                </c:pt>
                <c:pt idx="2">
                  <c:v>27.3</c:v>
                </c:pt>
                <c:pt idx="3">
                  <c:v>23.6</c:v>
                </c:pt>
              </c:numCache>
            </c:numRef>
          </c:val>
          <c:smooth val="1"/>
          <c:extLst>
            <c:ext xmlns:c16="http://schemas.microsoft.com/office/drawing/2014/chart" uri="{C3380CC4-5D6E-409C-BE32-E72D297353CC}">
              <c16:uniqueId val="{00000001-4147-4D41-8921-D05B8B2AD164}"/>
            </c:ext>
          </c:extLst>
        </c:ser>
        <c:ser>
          <c:idx val="1"/>
          <c:order val="2"/>
          <c:tx>
            <c:strRef>
              <c:f>Sheet1!$A$5</c:f>
              <c:strCache>
                <c:ptCount val="1"/>
                <c:pt idx="0">
                  <c:v>ΑΡΚΕΤΑ/ΠΟΛY ΚΑΚΑ</c:v>
                </c:pt>
              </c:strCache>
            </c:strRef>
          </c:tx>
          <c:spPr>
            <a:ln w="85725">
              <a:solidFill>
                <a:srgbClr val="FF0000"/>
              </a:solidFill>
            </a:ln>
          </c:spPr>
          <c:marker>
            <c:symbol val="none"/>
          </c:marker>
          <c:cat>
            <c:strRef>
              <c:f>Sheet1!$B$1:$E$2</c:f>
              <c:strCache>
                <c:ptCount val="4"/>
                <c:pt idx="0">
                  <c:v>ΜΑΡΤΙΟΣ 2022</c:v>
                </c:pt>
                <c:pt idx="1">
                  <c:v>ΜΑΙΟΣ 2022</c:v>
                </c:pt>
                <c:pt idx="2">
                  <c:v>ΣΕΠΤ. 2022</c:v>
                </c:pt>
                <c:pt idx="3">
                  <c:v>ΟΚΤΩΒΡΙΟΣ 2022</c:v>
                </c:pt>
              </c:strCache>
            </c:strRef>
          </c:cat>
          <c:val>
            <c:numRef>
              <c:f>Sheet1!$B$5:$E$5</c:f>
              <c:numCache>
                <c:formatCode>General</c:formatCode>
                <c:ptCount val="4"/>
                <c:pt idx="0">
                  <c:v>65.400000000000006</c:v>
                </c:pt>
                <c:pt idx="1">
                  <c:v>56.6</c:v>
                </c:pt>
                <c:pt idx="2">
                  <c:v>59.7</c:v>
                </c:pt>
                <c:pt idx="3">
                  <c:v>60.3</c:v>
                </c:pt>
              </c:numCache>
            </c:numRef>
          </c:val>
          <c:smooth val="1"/>
          <c:extLst>
            <c:ext xmlns:c16="http://schemas.microsoft.com/office/drawing/2014/chart" uri="{C3380CC4-5D6E-409C-BE32-E72D297353CC}">
              <c16:uniqueId val="{00000002-4147-4D41-8921-D05B8B2AD164}"/>
            </c:ext>
          </c:extLst>
        </c:ser>
        <c:dLbls>
          <c:showLegendKey val="0"/>
          <c:showVal val="0"/>
          <c:showCatName val="0"/>
          <c:showSerName val="0"/>
          <c:showPercent val="0"/>
          <c:showBubbleSize val="0"/>
        </c:dLbls>
        <c:smooth val="0"/>
        <c:axId val="677075624"/>
        <c:axId val="677067392"/>
      </c:lineChart>
      <c:catAx>
        <c:axId val="677075624"/>
        <c:scaling>
          <c:orientation val="minMax"/>
        </c:scaling>
        <c:delete val="1"/>
        <c:axPos val="b"/>
        <c:numFmt formatCode="General" sourceLinked="1"/>
        <c:majorTickMark val="out"/>
        <c:minorTickMark val="none"/>
        <c:tickLblPos val="none"/>
        <c:crossAx val="677067392"/>
        <c:crosses val="autoZero"/>
        <c:auto val="1"/>
        <c:lblAlgn val="ctr"/>
        <c:lblOffset val="100"/>
        <c:noMultiLvlLbl val="1"/>
      </c:catAx>
      <c:valAx>
        <c:axId val="677067392"/>
        <c:scaling>
          <c:orientation val="minMax"/>
          <c:max val="100"/>
          <c:min val="0"/>
        </c:scaling>
        <c:delete val="0"/>
        <c:axPos val="l"/>
        <c:majorGridlines>
          <c:spPr>
            <a:ln w="9513" cap="flat" cmpd="sng" algn="ctr">
              <a:solidFill>
                <a:schemeClr val="tx1">
                  <a:lumMod val="15000"/>
                  <a:lumOff val="85000"/>
                </a:schemeClr>
              </a:solidFill>
              <a:round/>
            </a:ln>
            <a:effectLst/>
          </c:spPr>
        </c:majorGridlines>
        <c:title>
          <c:tx>
            <c:rich>
              <a:bodyPr/>
              <a:lstStyle/>
              <a:p>
                <a:pPr>
                  <a:defRPr/>
                </a:pPr>
                <a:r>
                  <a:rPr lang="el-GR"/>
                  <a:t>%</a:t>
                </a:r>
              </a:p>
            </c:rich>
          </c:tx>
          <c:layout>
            <c:manualLayout>
              <c:xMode val="edge"/>
              <c:yMode val="edge"/>
              <c:x val="4.1850455054543496E-2"/>
              <c:y val="3.9648786770888407E-2"/>
            </c:manualLayout>
          </c:layout>
          <c:overlay val="0"/>
          <c:spPr>
            <a:noFill/>
            <a:ln>
              <a:noFill/>
            </a:ln>
            <a:effectLst/>
          </c:spPr>
        </c:title>
        <c:numFmt formatCode="General" sourceLinked="1"/>
        <c:majorTickMark val="none"/>
        <c:minorTickMark val="none"/>
        <c:tickLblPos val="nextTo"/>
        <c:spPr>
          <a:noFill/>
          <a:ln>
            <a:noFill/>
          </a:ln>
          <a:effectLst/>
        </c:spPr>
        <c:txPr>
          <a:bodyPr rot="0"/>
          <a:lstStyle/>
          <a:p>
            <a:pPr>
              <a:defRPr/>
            </a:pPr>
            <a:endParaRPr lang="el-GR"/>
          </a:p>
        </c:txPr>
        <c:crossAx val="677075624"/>
        <c:crosses val="autoZero"/>
        <c:crossBetween val="between"/>
        <c:majorUnit val="20"/>
      </c:valAx>
      <c:dTable>
        <c:showHorzBorder val="1"/>
        <c:showVertBorder val="1"/>
        <c:showOutline val="1"/>
        <c:showKeys val="0"/>
        <c:spPr>
          <a:noFill/>
          <a:ln w="9513" cap="flat" cmpd="sng" algn="ctr">
            <a:solidFill>
              <a:schemeClr val="tx1">
                <a:lumMod val="15000"/>
                <a:lumOff val="85000"/>
              </a:schemeClr>
            </a:solidFill>
            <a:round/>
          </a:ln>
          <a:effectLst/>
        </c:spPr>
      </c:dTable>
      <c:spPr>
        <a:noFill/>
        <a:ln w="25367">
          <a:noFill/>
        </a:ln>
      </c:spPr>
    </c:plotArea>
    <c:legend>
      <c:legendPos val="b"/>
      <c:layout>
        <c:manualLayout>
          <c:xMode val="edge"/>
          <c:yMode val="edge"/>
          <c:x val="0.26229152091209085"/>
          <c:y val="0.89093429352618725"/>
          <c:w val="0.62684340410931183"/>
          <c:h val="4.327920411564079E-2"/>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400"/>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09567820660085"/>
          <c:y val="6.0250242356653397E-2"/>
          <c:w val="0.73390433198678995"/>
          <c:h val="0.87906582928975019"/>
        </c:manualLayout>
      </c:layout>
      <c:barChart>
        <c:barDir val="bar"/>
        <c:grouping val="stacked"/>
        <c:varyColors val="0"/>
        <c:ser>
          <c:idx val="1"/>
          <c:order val="0"/>
          <c:tx>
            <c:strRef>
              <c:f>Sheet1!$B$1</c:f>
              <c:strCache>
                <c:ptCount val="1"/>
                <c:pt idx="0">
                  <c:v>Column1</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Sheet1!$B$2:$B$7</c:f>
              <c:numCache>
                <c:formatCode>General</c:formatCode>
                <c:ptCount val="6"/>
                <c:pt idx="0">
                  <c:v>12.100000000000001</c:v>
                </c:pt>
                <c:pt idx="1">
                  <c:v>13</c:v>
                </c:pt>
                <c:pt idx="2">
                  <c:v>26</c:v>
                </c:pt>
                <c:pt idx="3">
                  <c:v>16.100000000000001</c:v>
                </c:pt>
                <c:pt idx="4">
                  <c:v>6.2999999999999972</c:v>
                </c:pt>
                <c:pt idx="5">
                  <c:v>9.6000000000000014</c:v>
                </c:pt>
              </c:numCache>
            </c:numRef>
          </c:val>
          <c:extLst>
            <c:ext xmlns:c16="http://schemas.microsoft.com/office/drawing/2014/chart" uri="{C3380CC4-5D6E-409C-BE32-E72D297353CC}">
              <c16:uniqueId val="{00000000-033B-4054-9180-0E46FE32D43F}"/>
            </c:ext>
          </c:extLst>
        </c:ser>
        <c:ser>
          <c:idx val="2"/>
          <c:order val="1"/>
          <c:tx>
            <c:strRef>
              <c:f>Sheet1!$C$1</c:f>
              <c:strCache>
                <c:ptCount val="1"/>
                <c:pt idx="0">
                  <c:v>Όχι ευνοϊκή γνώμη</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Sheet1!$C$2:$C$7</c:f>
              <c:numCache>
                <c:formatCode>General</c:formatCode>
                <c:ptCount val="6"/>
                <c:pt idx="0">
                  <c:v>47.9</c:v>
                </c:pt>
                <c:pt idx="1">
                  <c:v>47</c:v>
                </c:pt>
                <c:pt idx="2">
                  <c:v>34</c:v>
                </c:pt>
                <c:pt idx="3">
                  <c:v>43.9</c:v>
                </c:pt>
                <c:pt idx="4">
                  <c:v>53.7</c:v>
                </c:pt>
                <c:pt idx="5">
                  <c:v>50.4</c:v>
                </c:pt>
              </c:numCache>
            </c:numRef>
          </c:val>
          <c:extLst>
            <c:ext xmlns:c16="http://schemas.microsoft.com/office/drawing/2014/chart" uri="{C3380CC4-5D6E-409C-BE32-E72D297353CC}">
              <c16:uniqueId val="{00000001-033B-4054-9180-0E46FE32D43F}"/>
            </c:ext>
          </c:extLst>
        </c:ser>
        <c:ser>
          <c:idx val="3"/>
          <c:order val="2"/>
          <c:tx>
            <c:strRef>
              <c:f>Sheet1!$D$1</c:f>
              <c:strCache>
                <c:ptCount val="1"/>
                <c:pt idx="0">
                  <c:v>Column2</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Sheet1!$D$2:$D$7</c:f>
              <c:numCache>
                <c:formatCode>General</c:formatCode>
                <c:ptCount val="6"/>
                <c:pt idx="0">
                  <c:v>11.95</c:v>
                </c:pt>
                <c:pt idx="1">
                  <c:v>10.55</c:v>
                </c:pt>
                <c:pt idx="2">
                  <c:v>1.8999999999999986</c:v>
                </c:pt>
                <c:pt idx="3">
                  <c:v>1.1999999999999993</c:v>
                </c:pt>
                <c:pt idx="4">
                  <c:v>5.9499999999999993</c:v>
                </c:pt>
                <c:pt idx="5">
                  <c:v>3.6000000000000014</c:v>
                </c:pt>
              </c:numCache>
            </c:numRef>
          </c:val>
          <c:extLst>
            <c:ext xmlns:c16="http://schemas.microsoft.com/office/drawing/2014/chart" uri="{C3380CC4-5D6E-409C-BE32-E72D297353CC}">
              <c16:uniqueId val="{00000002-033B-4054-9180-0E46FE32D43F}"/>
            </c:ext>
          </c:extLst>
        </c:ser>
        <c:ser>
          <c:idx val="4"/>
          <c:order val="3"/>
          <c:tx>
            <c:strRef>
              <c:f>Sheet1!$E$1</c:f>
              <c:strCache>
                <c:ptCount val="1"/>
                <c:pt idx="0">
                  <c:v>Δεν μπορώ να δώσω βαθμό Μόλις που ξέρω/ΔΞ/ΔΑ</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Sheet1!$E$2:$E$7</c:f>
              <c:numCache>
                <c:formatCode>General</c:formatCode>
                <c:ptCount val="6"/>
                <c:pt idx="0">
                  <c:v>16.100000000000001</c:v>
                </c:pt>
                <c:pt idx="1">
                  <c:v>18.899999999999999</c:v>
                </c:pt>
                <c:pt idx="2">
                  <c:v>36.200000000000003</c:v>
                </c:pt>
                <c:pt idx="3">
                  <c:v>37.6</c:v>
                </c:pt>
                <c:pt idx="4">
                  <c:v>28.1</c:v>
                </c:pt>
                <c:pt idx="5">
                  <c:v>32.799999999999997</c:v>
                </c:pt>
              </c:numCache>
            </c:numRef>
          </c:val>
          <c:extLst>
            <c:ext xmlns:c16="http://schemas.microsoft.com/office/drawing/2014/chart" uri="{C3380CC4-5D6E-409C-BE32-E72D297353CC}">
              <c16:uniqueId val="{00000003-033B-4054-9180-0E46FE32D43F}"/>
            </c:ext>
          </c:extLst>
        </c:ser>
        <c:ser>
          <c:idx val="5"/>
          <c:order val="4"/>
          <c:tx>
            <c:strRef>
              <c:f>Sheet1!$F$1</c:f>
              <c:strCache>
                <c:ptCount val="1"/>
                <c:pt idx="0">
                  <c:v>Column3</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Sheet1!$F$2:$F$7</c:f>
              <c:numCache>
                <c:formatCode>General</c:formatCode>
                <c:ptCount val="6"/>
                <c:pt idx="0">
                  <c:v>11.95</c:v>
                </c:pt>
                <c:pt idx="1">
                  <c:v>10.55</c:v>
                </c:pt>
                <c:pt idx="2">
                  <c:v>1.8999999999999986</c:v>
                </c:pt>
                <c:pt idx="3">
                  <c:v>1.1999999999999993</c:v>
                </c:pt>
                <c:pt idx="4">
                  <c:v>5.9499999999999993</c:v>
                </c:pt>
                <c:pt idx="5">
                  <c:v>3.6000000000000014</c:v>
                </c:pt>
              </c:numCache>
            </c:numRef>
          </c:val>
          <c:extLst>
            <c:ext xmlns:c16="http://schemas.microsoft.com/office/drawing/2014/chart" uri="{C3380CC4-5D6E-409C-BE32-E72D297353CC}">
              <c16:uniqueId val="{00000004-033B-4054-9180-0E46FE32D43F}"/>
            </c:ext>
          </c:extLst>
        </c:ser>
        <c:ser>
          <c:idx val="6"/>
          <c:order val="5"/>
          <c:tx>
            <c:strRef>
              <c:f>Sheet1!$G$1</c:f>
              <c:strCache>
                <c:ptCount val="1"/>
                <c:pt idx="0">
                  <c:v>Ευνοϊκή γνώμη/Είναι ένας από τους καλύτερους</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Sheet1!$G$2:$G$7</c:f>
              <c:numCache>
                <c:formatCode>General</c:formatCode>
                <c:ptCount val="6"/>
                <c:pt idx="0">
                  <c:v>36</c:v>
                </c:pt>
                <c:pt idx="1">
                  <c:v>34.1</c:v>
                </c:pt>
                <c:pt idx="2">
                  <c:v>29.8</c:v>
                </c:pt>
                <c:pt idx="3">
                  <c:v>18.5</c:v>
                </c:pt>
                <c:pt idx="4">
                  <c:v>18.2</c:v>
                </c:pt>
                <c:pt idx="5">
                  <c:v>16.8</c:v>
                </c:pt>
              </c:numCache>
            </c:numRef>
          </c:val>
          <c:extLst>
            <c:ext xmlns:c16="http://schemas.microsoft.com/office/drawing/2014/chart" uri="{C3380CC4-5D6E-409C-BE32-E72D297353CC}">
              <c16:uniqueId val="{00000006-033B-4054-9180-0E46FE32D43F}"/>
            </c:ext>
          </c:extLst>
        </c:ser>
        <c:dLbls>
          <c:showLegendKey val="0"/>
          <c:showVal val="0"/>
          <c:showCatName val="0"/>
          <c:showSerName val="0"/>
          <c:showPercent val="0"/>
          <c:showBubbleSize val="0"/>
        </c:dLbls>
        <c:gapWidth val="80"/>
        <c:overlap val="100"/>
        <c:axId val="-1157615056"/>
        <c:axId val="-1157611248"/>
      </c:barChart>
      <c:catAx>
        <c:axId val="-1157615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157611248"/>
        <c:crosses val="autoZero"/>
        <c:auto val="1"/>
        <c:lblAlgn val="ctr"/>
        <c:lblOffset val="100"/>
        <c:noMultiLvlLbl val="0"/>
      </c:catAx>
      <c:valAx>
        <c:axId val="-1157611248"/>
        <c:scaling>
          <c:orientation val="minMax"/>
          <c:max val="150"/>
          <c:min val="0"/>
        </c:scaling>
        <c:delete val="1"/>
        <c:axPos val="t"/>
        <c:numFmt formatCode="General" sourceLinked="1"/>
        <c:majorTickMark val="out"/>
        <c:minorTickMark val="none"/>
        <c:tickLblPos val="nextTo"/>
        <c:crossAx val="-1157615056"/>
        <c:crosses val="autoZero"/>
        <c:crossBetween val="between"/>
      </c:valAx>
      <c:spPr>
        <a:noFill/>
        <a:ln w="25400">
          <a:noFill/>
        </a:ln>
        <a:effectLst/>
      </c:spPr>
    </c:plotArea>
    <c:legend>
      <c:legendPos val="b"/>
      <c:legendEntry>
        <c:idx val="0"/>
        <c:delete val="1"/>
      </c:legendEntry>
      <c:legendEntry>
        <c:idx val="2"/>
        <c:delete val="1"/>
      </c:legendEntry>
      <c:legendEntry>
        <c:idx val="4"/>
        <c:delete val="1"/>
      </c:legendEntry>
      <c:layout>
        <c:manualLayout>
          <c:xMode val="edge"/>
          <c:yMode val="edge"/>
          <c:x val="0.30522259446100103"/>
          <c:y val="2.5253627875638049E-2"/>
          <c:w val="0.68598474752148852"/>
          <c:h val="4.8055176669834075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sz="1400" b="1">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661806457119664"/>
          <c:y val="7.4775594470647813E-2"/>
          <c:w val="0.43605988223530756"/>
          <c:h val="0.87346333661417408"/>
        </c:manualLayout>
      </c:layout>
      <c:barChart>
        <c:barDir val="bar"/>
        <c:grouping val="clustered"/>
        <c:varyColors val="0"/>
        <c:ser>
          <c:idx val="0"/>
          <c:order val="0"/>
          <c:tx>
            <c:strRef>
              <c:f>Sheet1!$B$1</c:f>
              <c:strCache>
                <c:ptCount val="1"/>
                <c:pt idx="0">
                  <c:v>Series 1</c:v>
                </c:pt>
              </c:strCache>
            </c:strRef>
          </c:tx>
          <c:spPr>
            <a:solidFill>
              <a:schemeClr val="bg1">
                <a:lumMod val="50000"/>
              </a:schemeClr>
            </a:solidFill>
            <a:ln w="9525" cap="flat" cmpd="sng" algn="ctr">
              <a:solidFill>
                <a:schemeClr val="accent1">
                  <a:shade val="95000"/>
                </a:schemeClr>
              </a:solidFill>
              <a:round/>
            </a:ln>
            <a:effectLst/>
          </c:spPr>
          <c:invertIfNegative val="0"/>
          <c:dPt>
            <c:idx val="0"/>
            <c:invertIfNegative val="0"/>
            <c:bubble3D val="0"/>
            <c:extLst>
              <c:ext xmlns:c16="http://schemas.microsoft.com/office/drawing/2014/chart" uri="{C3380CC4-5D6E-409C-BE32-E72D297353CC}">
                <c16:uniqueId val="{00000000-5499-42C1-B61B-E7BAEC05E70E}"/>
              </c:ext>
            </c:extLst>
          </c:dPt>
          <c:dPt>
            <c:idx val="1"/>
            <c:invertIfNegative val="0"/>
            <c:bubble3D val="0"/>
            <c:extLst>
              <c:ext xmlns:c16="http://schemas.microsoft.com/office/drawing/2014/chart" uri="{C3380CC4-5D6E-409C-BE32-E72D297353CC}">
                <c16:uniqueId val="{00000001-5499-42C1-B61B-E7BAEC05E70E}"/>
              </c:ext>
            </c:extLst>
          </c:dPt>
          <c:dPt>
            <c:idx val="2"/>
            <c:invertIfNegative val="0"/>
            <c:bubble3D val="0"/>
            <c:extLst>
              <c:ext xmlns:c16="http://schemas.microsoft.com/office/drawing/2014/chart" uri="{C3380CC4-5D6E-409C-BE32-E72D297353CC}">
                <c16:uniqueId val="{00000002-5499-42C1-B61B-E7BAEC05E70E}"/>
              </c:ext>
            </c:extLst>
          </c:dPt>
          <c:dPt>
            <c:idx val="3"/>
            <c:invertIfNegative val="0"/>
            <c:bubble3D val="0"/>
            <c:extLst>
              <c:ext xmlns:c16="http://schemas.microsoft.com/office/drawing/2014/chart" uri="{C3380CC4-5D6E-409C-BE32-E72D297353CC}">
                <c16:uniqueId val="{00000003-5499-42C1-B61B-E7BAEC05E70E}"/>
              </c:ext>
            </c:extLst>
          </c:dPt>
          <c:dPt>
            <c:idx val="4"/>
            <c:invertIfNegative val="0"/>
            <c:bubble3D val="0"/>
            <c:extLst>
              <c:ext xmlns:c16="http://schemas.microsoft.com/office/drawing/2014/chart" uri="{C3380CC4-5D6E-409C-BE32-E72D297353CC}">
                <c16:uniqueId val="{00000004-5499-42C1-B61B-E7BAEC05E70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50000"/>
                        <a:lumOff val="50000"/>
                      </a:schemeClr>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Sheet1!$A$2:$A$7</c:f>
              <c:strCache>
                <c:ptCount val="6"/>
                <c:pt idx="0">
                  <c:v>Θα βελτιωθεί σημαντικά</c:v>
                </c:pt>
                <c:pt idx="1">
                  <c:v>Θα βελτιωθεί ελαφρά</c:v>
                </c:pt>
                <c:pt idx="2">
                  <c:v>Θα μείνει στάσιμη</c:v>
                </c:pt>
                <c:pt idx="3">
                  <c:v>Θα χειροτερεύσει ελαφρά</c:v>
                </c:pt>
                <c:pt idx="4">
                  <c:v>Θα χειροτερεύσει σημαντικά</c:v>
                </c:pt>
                <c:pt idx="5">
                  <c:v>ΔΞ/ΔΑ</c:v>
                </c:pt>
              </c:strCache>
            </c:strRef>
          </c:cat>
          <c:val>
            <c:numRef>
              <c:f>Sheet1!$B$2:$B$7</c:f>
              <c:numCache>
                <c:formatCode>General</c:formatCode>
                <c:ptCount val="6"/>
                <c:pt idx="0">
                  <c:v>2.6</c:v>
                </c:pt>
                <c:pt idx="1">
                  <c:v>11.3</c:v>
                </c:pt>
                <c:pt idx="2">
                  <c:v>29.8</c:v>
                </c:pt>
                <c:pt idx="3">
                  <c:v>28.1</c:v>
                </c:pt>
                <c:pt idx="4">
                  <c:v>25.4</c:v>
                </c:pt>
                <c:pt idx="5">
                  <c:v>2.7</c:v>
                </c:pt>
              </c:numCache>
            </c:numRef>
          </c:val>
          <c:extLst>
            <c:ext xmlns:c16="http://schemas.microsoft.com/office/drawing/2014/chart" uri="{C3380CC4-5D6E-409C-BE32-E72D297353CC}">
              <c16:uniqueId val="{00000005-5499-42C1-B61B-E7BAEC05E70E}"/>
            </c:ext>
          </c:extLst>
        </c:ser>
        <c:dLbls>
          <c:showLegendKey val="0"/>
          <c:showVal val="0"/>
          <c:showCatName val="0"/>
          <c:showSerName val="0"/>
          <c:showPercent val="0"/>
          <c:showBubbleSize val="0"/>
        </c:dLbls>
        <c:gapWidth val="100"/>
        <c:axId val="433950992"/>
        <c:axId val="433957264"/>
      </c:barChart>
      <c:catAx>
        <c:axId val="433950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50000"/>
                    <a:lumOff val="50000"/>
                  </a:schemeClr>
                </a:solidFill>
                <a:latin typeface="+mn-lt"/>
                <a:ea typeface="+mn-ea"/>
                <a:cs typeface="+mn-cs"/>
              </a:defRPr>
            </a:pPr>
            <a:endParaRPr lang="el-GR"/>
          </a:p>
        </c:txPr>
        <c:crossAx val="433957264"/>
        <c:crosses val="autoZero"/>
        <c:auto val="1"/>
        <c:lblAlgn val="ctr"/>
        <c:lblOffset val="100"/>
        <c:noMultiLvlLbl val="0"/>
      </c:catAx>
      <c:valAx>
        <c:axId val="433957264"/>
        <c:scaling>
          <c:orientation val="minMax"/>
          <c:max val="100"/>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l-GR"/>
          </a:p>
        </c:txPr>
        <c:crossAx val="4339509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11936436492048"/>
          <c:y val="0.13942309087844529"/>
          <c:w val="0.80568720379146919"/>
          <c:h val="0.38701923076923089"/>
        </c:manualLayout>
      </c:layout>
      <c:lineChart>
        <c:grouping val="standard"/>
        <c:varyColors val="0"/>
        <c:ser>
          <c:idx val="4"/>
          <c:order val="0"/>
          <c:tx>
            <c:strRef>
              <c:f>Sheet1!$A$3</c:f>
              <c:strCache>
                <c:ptCount val="1"/>
                <c:pt idx="0">
                  <c:v>ΘΑ ΒΕΛΤΙΩΘΕΙ ΣΗΜΑΝΤΙΚΑ &amp; ΕΛΑΦΡΑ</c:v>
                </c:pt>
              </c:strCache>
            </c:strRef>
          </c:tx>
          <c:spPr>
            <a:ln w="79375" cap="rnd">
              <a:solidFill>
                <a:srgbClr val="0070C0"/>
              </a:solidFill>
              <a:round/>
            </a:ln>
            <a:effectLst/>
          </c:spPr>
          <c:marker>
            <c:symbol val="none"/>
          </c:marker>
          <c:cat>
            <c:strRef>
              <c:f>Sheet1!$B$1:$E$2</c:f>
              <c:strCache>
                <c:ptCount val="4"/>
                <c:pt idx="0">
                  <c:v>ΜΑΡΤΙΟΣ 2022</c:v>
                </c:pt>
                <c:pt idx="1">
                  <c:v>ΜΑΙΟΣ 2022</c:v>
                </c:pt>
                <c:pt idx="2">
                  <c:v>ΣΕΠΤ. 2022</c:v>
                </c:pt>
                <c:pt idx="3">
                  <c:v>ΟΚΤΩΒΡΙΟΣ 2022</c:v>
                </c:pt>
              </c:strCache>
            </c:strRef>
          </c:cat>
          <c:val>
            <c:numRef>
              <c:f>Sheet1!$B$3:$E$3</c:f>
              <c:numCache>
                <c:formatCode>General</c:formatCode>
                <c:ptCount val="4"/>
                <c:pt idx="0">
                  <c:v>17.2</c:v>
                </c:pt>
                <c:pt idx="1">
                  <c:v>15.7</c:v>
                </c:pt>
                <c:pt idx="2">
                  <c:v>14.1</c:v>
                </c:pt>
                <c:pt idx="3">
                  <c:v>13.9</c:v>
                </c:pt>
              </c:numCache>
            </c:numRef>
          </c:val>
          <c:smooth val="1"/>
          <c:extLst>
            <c:ext xmlns:c16="http://schemas.microsoft.com/office/drawing/2014/chart" uri="{C3380CC4-5D6E-409C-BE32-E72D297353CC}">
              <c16:uniqueId val="{00000000-4147-4D41-8921-D05B8B2AD164}"/>
            </c:ext>
          </c:extLst>
        </c:ser>
        <c:ser>
          <c:idx val="0"/>
          <c:order val="1"/>
          <c:tx>
            <c:strRef>
              <c:f>Sheet1!$A$4</c:f>
              <c:strCache>
                <c:ptCount val="1"/>
                <c:pt idx="0">
                  <c:v>ΘΑ ΜΕΙΝΕΙ ΣΤΑΣΙΜΗ</c:v>
                </c:pt>
              </c:strCache>
            </c:strRef>
          </c:tx>
          <c:spPr>
            <a:ln w="73025" cap="rnd">
              <a:solidFill>
                <a:schemeClr val="bg2">
                  <a:lumMod val="50000"/>
                </a:schemeClr>
              </a:solidFill>
              <a:round/>
            </a:ln>
            <a:effectLst/>
          </c:spPr>
          <c:marker>
            <c:symbol val="none"/>
          </c:marker>
          <c:cat>
            <c:strRef>
              <c:f>Sheet1!$B$1:$E$2</c:f>
              <c:strCache>
                <c:ptCount val="4"/>
                <c:pt idx="0">
                  <c:v>ΜΑΡΤΙΟΣ 2022</c:v>
                </c:pt>
                <c:pt idx="1">
                  <c:v>ΜΑΙΟΣ 2022</c:v>
                </c:pt>
                <c:pt idx="2">
                  <c:v>ΣΕΠΤ. 2022</c:v>
                </c:pt>
                <c:pt idx="3">
                  <c:v>ΟΚΤΩΒΡΙΟΣ 2022</c:v>
                </c:pt>
              </c:strCache>
            </c:strRef>
          </c:cat>
          <c:val>
            <c:numRef>
              <c:f>Sheet1!$B$4:$E$4</c:f>
              <c:numCache>
                <c:formatCode>General</c:formatCode>
                <c:ptCount val="4"/>
                <c:pt idx="0">
                  <c:v>30.2</c:v>
                </c:pt>
                <c:pt idx="1">
                  <c:v>33.4</c:v>
                </c:pt>
                <c:pt idx="2">
                  <c:v>28.7</c:v>
                </c:pt>
                <c:pt idx="3">
                  <c:v>29.8</c:v>
                </c:pt>
              </c:numCache>
            </c:numRef>
          </c:val>
          <c:smooth val="1"/>
          <c:extLst>
            <c:ext xmlns:c16="http://schemas.microsoft.com/office/drawing/2014/chart" uri="{C3380CC4-5D6E-409C-BE32-E72D297353CC}">
              <c16:uniqueId val="{00000001-4147-4D41-8921-D05B8B2AD164}"/>
            </c:ext>
          </c:extLst>
        </c:ser>
        <c:ser>
          <c:idx val="1"/>
          <c:order val="2"/>
          <c:tx>
            <c:strRef>
              <c:f>Sheet1!$A$5</c:f>
              <c:strCache>
                <c:ptCount val="1"/>
                <c:pt idx="0">
                  <c:v>ΘΑ ΧΕΙΡΟΤΕΡΕΥΣΕΙ ΣΗΜΑΝΤΙΚΑ &amp; ΕΛΑΦΡΑ</c:v>
                </c:pt>
              </c:strCache>
            </c:strRef>
          </c:tx>
          <c:spPr>
            <a:ln w="85725">
              <a:solidFill>
                <a:srgbClr val="FF0000"/>
              </a:solidFill>
            </a:ln>
          </c:spPr>
          <c:marker>
            <c:symbol val="none"/>
          </c:marker>
          <c:cat>
            <c:strRef>
              <c:f>Sheet1!$B$1:$E$2</c:f>
              <c:strCache>
                <c:ptCount val="4"/>
                <c:pt idx="0">
                  <c:v>ΜΑΡΤΙΟΣ 2022</c:v>
                </c:pt>
                <c:pt idx="1">
                  <c:v>ΜΑΙΟΣ 2022</c:v>
                </c:pt>
                <c:pt idx="2">
                  <c:v>ΣΕΠΤ. 2022</c:v>
                </c:pt>
                <c:pt idx="3">
                  <c:v>ΟΚΤΩΒΡΙΟΣ 2022</c:v>
                </c:pt>
              </c:strCache>
            </c:strRef>
          </c:cat>
          <c:val>
            <c:numRef>
              <c:f>Sheet1!$B$5:$E$5</c:f>
              <c:numCache>
                <c:formatCode>General</c:formatCode>
                <c:ptCount val="4"/>
                <c:pt idx="0">
                  <c:v>47.5</c:v>
                </c:pt>
                <c:pt idx="1">
                  <c:v>48.4</c:v>
                </c:pt>
                <c:pt idx="2">
                  <c:v>53.5</c:v>
                </c:pt>
                <c:pt idx="3">
                  <c:v>53.5</c:v>
                </c:pt>
              </c:numCache>
            </c:numRef>
          </c:val>
          <c:smooth val="1"/>
          <c:extLst>
            <c:ext xmlns:c16="http://schemas.microsoft.com/office/drawing/2014/chart" uri="{C3380CC4-5D6E-409C-BE32-E72D297353CC}">
              <c16:uniqueId val="{00000002-4147-4D41-8921-D05B8B2AD164}"/>
            </c:ext>
          </c:extLst>
        </c:ser>
        <c:dLbls>
          <c:showLegendKey val="0"/>
          <c:showVal val="0"/>
          <c:showCatName val="0"/>
          <c:showSerName val="0"/>
          <c:showPercent val="0"/>
          <c:showBubbleSize val="0"/>
        </c:dLbls>
        <c:smooth val="0"/>
        <c:axId val="677075624"/>
        <c:axId val="677067392"/>
      </c:lineChart>
      <c:catAx>
        <c:axId val="677075624"/>
        <c:scaling>
          <c:orientation val="minMax"/>
        </c:scaling>
        <c:delete val="1"/>
        <c:axPos val="b"/>
        <c:numFmt formatCode="General" sourceLinked="1"/>
        <c:majorTickMark val="out"/>
        <c:minorTickMark val="none"/>
        <c:tickLblPos val="none"/>
        <c:crossAx val="677067392"/>
        <c:crosses val="autoZero"/>
        <c:auto val="1"/>
        <c:lblAlgn val="ctr"/>
        <c:lblOffset val="100"/>
        <c:noMultiLvlLbl val="1"/>
      </c:catAx>
      <c:valAx>
        <c:axId val="677067392"/>
        <c:scaling>
          <c:orientation val="minMax"/>
          <c:max val="100"/>
          <c:min val="0"/>
        </c:scaling>
        <c:delete val="0"/>
        <c:axPos val="l"/>
        <c:majorGridlines>
          <c:spPr>
            <a:ln w="9513" cap="flat" cmpd="sng" algn="ctr">
              <a:solidFill>
                <a:schemeClr val="tx1">
                  <a:lumMod val="15000"/>
                  <a:lumOff val="85000"/>
                </a:schemeClr>
              </a:solidFill>
              <a:round/>
            </a:ln>
            <a:effectLst/>
          </c:spPr>
        </c:majorGridlines>
        <c:title>
          <c:tx>
            <c:rich>
              <a:bodyPr/>
              <a:lstStyle/>
              <a:p>
                <a:pPr>
                  <a:defRPr/>
                </a:pPr>
                <a:r>
                  <a:rPr lang="el-GR"/>
                  <a:t>%</a:t>
                </a:r>
              </a:p>
            </c:rich>
          </c:tx>
          <c:layout>
            <c:manualLayout>
              <c:xMode val="edge"/>
              <c:yMode val="edge"/>
              <c:x val="4.1850455054543496E-2"/>
              <c:y val="3.9648786770888407E-2"/>
            </c:manualLayout>
          </c:layout>
          <c:overlay val="0"/>
          <c:spPr>
            <a:noFill/>
            <a:ln>
              <a:noFill/>
            </a:ln>
            <a:effectLst/>
          </c:spPr>
        </c:title>
        <c:numFmt formatCode="General" sourceLinked="1"/>
        <c:majorTickMark val="none"/>
        <c:minorTickMark val="none"/>
        <c:tickLblPos val="nextTo"/>
        <c:spPr>
          <a:noFill/>
          <a:ln>
            <a:noFill/>
          </a:ln>
          <a:effectLst/>
        </c:spPr>
        <c:txPr>
          <a:bodyPr rot="0"/>
          <a:lstStyle/>
          <a:p>
            <a:pPr>
              <a:defRPr/>
            </a:pPr>
            <a:endParaRPr lang="el-GR"/>
          </a:p>
        </c:txPr>
        <c:crossAx val="677075624"/>
        <c:crosses val="autoZero"/>
        <c:crossBetween val="between"/>
        <c:majorUnit val="20"/>
      </c:valAx>
      <c:dTable>
        <c:showHorzBorder val="1"/>
        <c:showVertBorder val="1"/>
        <c:showOutline val="1"/>
        <c:showKeys val="0"/>
        <c:spPr>
          <a:noFill/>
          <a:ln w="9513" cap="flat" cmpd="sng" algn="ctr">
            <a:solidFill>
              <a:schemeClr val="tx1">
                <a:lumMod val="15000"/>
                <a:lumOff val="85000"/>
              </a:schemeClr>
            </a:solidFill>
            <a:round/>
          </a:ln>
          <a:effectLst/>
        </c:spPr>
      </c:dTable>
      <c:spPr>
        <a:noFill/>
        <a:ln w="25367">
          <a:noFill/>
        </a:ln>
      </c:spPr>
    </c:plotArea>
    <c:legend>
      <c:legendPos val="b"/>
      <c:layout>
        <c:manualLayout>
          <c:xMode val="edge"/>
          <c:yMode val="edge"/>
          <c:x val="9.7839072685617492E-2"/>
          <c:y val="0.93271406132046897"/>
          <c:w val="0.82466296912955617"/>
          <c:h val="4.327920411564079E-2"/>
        </c:manualLayout>
      </c:layout>
      <c:overlay val="0"/>
      <c:spPr>
        <a:noFill/>
        <a:ln>
          <a:noFill/>
        </a:ln>
        <a:effectLst/>
      </c:spPr>
      <c:txPr>
        <a:bodyPr rot="0" vert="horz"/>
        <a:lstStyle/>
        <a:p>
          <a:pPr>
            <a:defRPr/>
          </a:pPr>
          <a:endParaRPr lang="el-GR"/>
        </a:p>
      </c:txPr>
    </c:legend>
    <c:plotVisOnly val="1"/>
    <c:dispBlanksAs val="gap"/>
    <c:showDLblsOverMax val="0"/>
  </c:chart>
  <c:spPr>
    <a:noFill/>
    <a:ln>
      <a:noFill/>
    </a:ln>
    <a:effectLst/>
  </c:spPr>
  <c:txPr>
    <a:bodyPr/>
    <a:lstStyle/>
    <a:p>
      <a:pPr>
        <a:defRPr sz="1400"/>
      </a:pPr>
      <a:endParaRPr lang="el-GR"/>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6115702479338859E-2"/>
          <c:y val="1.8670948300814654E-2"/>
          <c:w val="0.93491735537190057"/>
          <c:h val="0.74590057820787736"/>
        </c:manualLayout>
      </c:layout>
      <c:lineChart>
        <c:grouping val="standard"/>
        <c:varyColors val="0"/>
        <c:ser>
          <c:idx val="2"/>
          <c:order val="0"/>
          <c:tx>
            <c:strRef>
              <c:f>Sheet1!$B$1</c:f>
              <c:strCache>
                <c:ptCount val="1"/>
                <c:pt idx="0">
                  <c:v>ΘΑ ΧΕΙΡΟΤΕΡΕΥΣΕΙ ΣΗΜΑΝΤΙΚΑ &amp; ΕΛΑΦΡΑ
</c:v>
                </c:pt>
              </c:strCache>
            </c:strRef>
          </c:tx>
          <c:spPr>
            <a:ln w="92075" cap="rnd">
              <a:solidFill>
                <a:srgbClr val="FF5B7A"/>
              </a:solidFill>
              <a:round/>
              <a:tailEnd type="triangle"/>
            </a:ln>
            <a:effectLst/>
          </c:spPr>
          <c:marker>
            <c:symbol val="none"/>
          </c:marker>
          <c:dLbls>
            <c:dLbl>
              <c:idx val="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extLst>
                <c:ext xmlns:c16="http://schemas.microsoft.com/office/drawing/2014/chart" uri="{C3380CC4-5D6E-409C-BE32-E72D297353CC}">
                  <c16:uniqueId val="{00000000-165C-4039-A488-4155D0EB1079}"/>
                </c:ext>
              </c:extLst>
            </c:dLbl>
            <c:dLbl>
              <c:idx val="2"/>
              <c:spPr>
                <a:noFill/>
                <a:ln>
                  <a:noFill/>
                </a:ln>
                <a:effectLst/>
              </c:spPr>
              <c:txPr>
                <a:bodyPr rot="0" spcFirstLastPara="1" vertOverflow="ellipsis" vert="horz" wrap="square" anchor="ctr" anchorCtr="1"/>
                <a:lstStyle/>
                <a:p>
                  <a:pPr>
                    <a:defRPr sz="2800" b="1"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extLst>
                <c:ext xmlns:c16="http://schemas.microsoft.com/office/drawing/2014/chart" uri="{C3380CC4-5D6E-409C-BE32-E72D297353CC}">
                  <c16:uniqueId val="{00000001-165C-4039-A488-4155D0EB1079}"/>
                </c:ext>
              </c:extLst>
            </c:dLbl>
            <c:dLbl>
              <c:idx val="3"/>
              <c:layout>
                <c:manualLayout>
                  <c:x val="-3.985100075967174E-2"/>
                  <c:y val="-0.13512242151521103"/>
                </c:manualLayout>
              </c:layout>
              <c:spPr>
                <a:noFill/>
                <a:ln>
                  <a:noFill/>
                </a:ln>
                <a:effectLst/>
              </c:spPr>
              <c:txPr>
                <a:bodyPr rot="0" spcFirstLastPara="1" vertOverflow="ellipsis" vert="horz" wrap="square" anchor="ctr" anchorCtr="1"/>
                <a:lstStyle/>
                <a:p>
                  <a:pPr>
                    <a:defRPr sz="3200" b="1"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65C-4039-A488-4155D0EB1079}"/>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Arial Narrow" panose="020B0606020202030204" pitchFamily="34" charset="0"/>
                    <a:ea typeface="+mn-ea"/>
                    <a:cs typeface="+mn-cs"/>
                  </a:defRPr>
                </a:pPr>
                <a:endParaRPr lang="el-G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ΜΑΡΤΙΟΣ 2022</c:v>
                </c:pt>
                <c:pt idx="1">
                  <c:v>ΜΑΙΟΣ 2022</c:v>
                </c:pt>
                <c:pt idx="2">
                  <c:v>ΣΕΠΤΕΜΒΡΙΟΣ 2022</c:v>
                </c:pt>
                <c:pt idx="3">
                  <c:v>ΟΚΤΩΒΡΙΟΣ 2022</c:v>
                </c:pt>
              </c:strCache>
            </c:strRef>
          </c:cat>
          <c:val>
            <c:numRef>
              <c:f>Sheet1!$B$2:$B$5</c:f>
              <c:numCache>
                <c:formatCode>General</c:formatCode>
                <c:ptCount val="4"/>
                <c:pt idx="0">
                  <c:v>47.2</c:v>
                </c:pt>
                <c:pt idx="1">
                  <c:v>48.4</c:v>
                </c:pt>
                <c:pt idx="2">
                  <c:v>53.5</c:v>
                </c:pt>
                <c:pt idx="3">
                  <c:v>53.5</c:v>
                </c:pt>
              </c:numCache>
            </c:numRef>
          </c:val>
          <c:smooth val="1"/>
          <c:extLst>
            <c:ext xmlns:c16="http://schemas.microsoft.com/office/drawing/2014/chart" uri="{C3380CC4-5D6E-409C-BE32-E72D297353CC}">
              <c16:uniqueId val="{00000000-B18B-4D71-9085-9701365C8CE5}"/>
            </c:ext>
          </c:extLst>
        </c:ser>
        <c:dLbls>
          <c:showLegendKey val="0"/>
          <c:showVal val="0"/>
          <c:showCatName val="0"/>
          <c:showSerName val="0"/>
          <c:showPercent val="0"/>
          <c:showBubbleSize val="0"/>
        </c:dLbls>
        <c:smooth val="0"/>
        <c:axId val="626061680"/>
        <c:axId val="626067664"/>
      </c:lineChart>
      <c:catAx>
        <c:axId val="626061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crossAx val="626067664"/>
        <c:crosses val="autoZero"/>
        <c:auto val="0"/>
        <c:lblAlgn val="ctr"/>
        <c:lblOffset val="100"/>
        <c:tickLblSkip val="1"/>
        <c:tickMarkSkip val="1"/>
        <c:noMultiLvlLbl val="0"/>
      </c:catAx>
      <c:valAx>
        <c:axId val="626067664"/>
        <c:scaling>
          <c:orientation val="minMax"/>
          <c:max val="60"/>
          <c:min val="40"/>
        </c:scaling>
        <c:delete val="1"/>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crossAx val="626061680"/>
        <c:crosses val="autoZero"/>
        <c:crossBetween val="between"/>
        <c:majorUnit val="20"/>
        <c:min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Arial Narrow" panose="020B0606020202030204" pitchFamily="34" charset="0"/>
                <a:ea typeface="+mn-ea"/>
                <a:cs typeface="+mn-cs"/>
              </a:defRPr>
            </a:pPr>
            <a:endParaRPr lang="el-GR"/>
          </a:p>
        </c:txPr>
      </c:dTable>
      <c:spPr>
        <a:noFill/>
        <a:ln>
          <a:noFill/>
        </a:ln>
        <a:effectLst/>
      </c:spPr>
    </c:plotArea>
    <c:plotVisOnly val="1"/>
    <c:dispBlanksAs val="gap"/>
    <c:showDLblsOverMax val="0"/>
  </c:chart>
  <c:spPr>
    <a:noFill/>
    <a:ln>
      <a:noFill/>
    </a:ln>
    <a:effectLst/>
  </c:spPr>
  <c:txPr>
    <a:bodyPr/>
    <a:lstStyle/>
    <a:p>
      <a:pPr>
        <a:defRPr>
          <a:latin typeface="Arial Narrow" panose="020B0606020202030204" pitchFamily="34" charset="0"/>
        </a:defRPr>
      </a:pPr>
      <a:endParaRPr lang="el-G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609567820660085"/>
          <c:y val="6.0250242356653397E-2"/>
          <c:w val="0.72171506154904563"/>
          <c:h val="0.87906582928975019"/>
        </c:manualLayout>
      </c:layout>
      <c:barChart>
        <c:barDir val="bar"/>
        <c:grouping val="stacked"/>
        <c:varyColors val="0"/>
        <c:ser>
          <c:idx val="1"/>
          <c:order val="0"/>
          <c:tx>
            <c:strRef>
              <c:f>Sheet1!$B$1</c:f>
              <c:strCache>
                <c:ptCount val="1"/>
                <c:pt idx="0">
                  <c:v>Column1</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Sheet1!$B$2:$B$7</c:f>
              <c:numCache>
                <c:formatCode>General</c:formatCode>
                <c:ptCount val="6"/>
                <c:pt idx="0">
                  <c:v>14.799999999999997</c:v>
                </c:pt>
                <c:pt idx="1">
                  <c:v>10.700000000000003</c:v>
                </c:pt>
                <c:pt idx="2">
                  <c:v>26.799999999999997</c:v>
                </c:pt>
                <c:pt idx="3">
                  <c:v>16.299999999999997</c:v>
                </c:pt>
                <c:pt idx="4">
                  <c:v>3.2000000000000028</c:v>
                </c:pt>
                <c:pt idx="5">
                  <c:v>9.2999999999999972</c:v>
                </c:pt>
              </c:numCache>
            </c:numRef>
          </c:val>
          <c:extLst>
            <c:ext xmlns:c16="http://schemas.microsoft.com/office/drawing/2014/chart" uri="{C3380CC4-5D6E-409C-BE32-E72D297353CC}">
              <c16:uniqueId val="{00000000-033B-4054-9180-0E46FE32D43F}"/>
            </c:ext>
          </c:extLst>
        </c:ser>
        <c:ser>
          <c:idx val="2"/>
          <c:order val="1"/>
          <c:tx>
            <c:strRef>
              <c:f>Sheet1!$C$1</c:f>
              <c:strCache>
                <c:ptCount val="1"/>
                <c:pt idx="0">
                  <c:v>Όχι ευνοϊκή γνώμη</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Sheet1!$C$2:$C$7</c:f>
              <c:numCache>
                <c:formatCode>General</c:formatCode>
                <c:ptCount val="6"/>
                <c:pt idx="0">
                  <c:v>45.2</c:v>
                </c:pt>
                <c:pt idx="1">
                  <c:v>49.3</c:v>
                </c:pt>
                <c:pt idx="2">
                  <c:v>33.200000000000003</c:v>
                </c:pt>
                <c:pt idx="3">
                  <c:v>43.7</c:v>
                </c:pt>
                <c:pt idx="4">
                  <c:v>56.8</c:v>
                </c:pt>
                <c:pt idx="5">
                  <c:v>50.7</c:v>
                </c:pt>
              </c:numCache>
            </c:numRef>
          </c:val>
          <c:extLst>
            <c:ext xmlns:c16="http://schemas.microsoft.com/office/drawing/2014/chart" uri="{C3380CC4-5D6E-409C-BE32-E72D297353CC}">
              <c16:uniqueId val="{00000001-033B-4054-9180-0E46FE32D43F}"/>
            </c:ext>
          </c:extLst>
        </c:ser>
        <c:ser>
          <c:idx val="3"/>
          <c:order val="2"/>
          <c:tx>
            <c:strRef>
              <c:f>Sheet1!$D$1</c:f>
              <c:strCache>
                <c:ptCount val="1"/>
                <c:pt idx="0">
                  <c:v>Column2</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Sheet1!$D$2:$D$7</c:f>
              <c:numCache>
                <c:formatCode>General</c:formatCode>
                <c:ptCount val="6"/>
                <c:pt idx="0">
                  <c:v>15.7</c:v>
                </c:pt>
                <c:pt idx="1">
                  <c:v>16.8</c:v>
                </c:pt>
                <c:pt idx="2">
                  <c:v>6.8000000000000007</c:v>
                </c:pt>
                <c:pt idx="3">
                  <c:v>5.8000000000000007</c:v>
                </c:pt>
                <c:pt idx="4">
                  <c:v>12.2</c:v>
                </c:pt>
                <c:pt idx="5">
                  <c:v>8.3500000000000014</c:v>
                </c:pt>
              </c:numCache>
            </c:numRef>
          </c:val>
          <c:extLst>
            <c:ext xmlns:c16="http://schemas.microsoft.com/office/drawing/2014/chart" uri="{C3380CC4-5D6E-409C-BE32-E72D297353CC}">
              <c16:uniqueId val="{00000002-033B-4054-9180-0E46FE32D43F}"/>
            </c:ext>
          </c:extLst>
        </c:ser>
        <c:ser>
          <c:idx val="4"/>
          <c:order val="3"/>
          <c:tx>
            <c:strRef>
              <c:f>Sheet1!$E$1</c:f>
              <c:strCache>
                <c:ptCount val="1"/>
                <c:pt idx="0">
                  <c:v>Δεν μπορώ να δώσω βαθμό / Μόλις που ξέρω/ΔΞ/ΔΑ</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Sheet1!$E$2:$E$7</c:f>
              <c:numCache>
                <c:formatCode>General</c:formatCode>
                <c:ptCount val="6"/>
                <c:pt idx="0">
                  <c:v>18.600000000000001</c:v>
                </c:pt>
                <c:pt idx="1">
                  <c:v>16.399999999999999</c:v>
                </c:pt>
                <c:pt idx="2">
                  <c:v>36.4</c:v>
                </c:pt>
                <c:pt idx="3">
                  <c:v>38.4</c:v>
                </c:pt>
                <c:pt idx="4">
                  <c:v>25.6</c:v>
                </c:pt>
                <c:pt idx="5">
                  <c:v>33.299999999999997</c:v>
                </c:pt>
              </c:numCache>
            </c:numRef>
          </c:val>
          <c:extLst>
            <c:ext xmlns:c16="http://schemas.microsoft.com/office/drawing/2014/chart" uri="{C3380CC4-5D6E-409C-BE32-E72D297353CC}">
              <c16:uniqueId val="{00000003-033B-4054-9180-0E46FE32D43F}"/>
            </c:ext>
          </c:extLst>
        </c:ser>
        <c:ser>
          <c:idx val="5"/>
          <c:order val="4"/>
          <c:tx>
            <c:strRef>
              <c:f>Sheet1!$F$1</c:f>
              <c:strCache>
                <c:ptCount val="1"/>
                <c:pt idx="0">
                  <c:v>Column3</c:v>
                </c:pt>
              </c:strCache>
            </c:strRef>
          </c:tx>
          <c:spPr>
            <a:noFill/>
            <a:ln>
              <a:noFill/>
            </a:ln>
            <a:effectLst/>
          </c:spPr>
          <c:invertIfNegative val="0"/>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Sheet1!$F$2:$F$7</c:f>
              <c:numCache>
                <c:formatCode>General</c:formatCode>
                <c:ptCount val="6"/>
                <c:pt idx="0">
                  <c:v>15.7</c:v>
                </c:pt>
                <c:pt idx="1">
                  <c:v>16.8</c:v>
                </c:pt>
                <c:pt idx="2">
                  <c:v>6.8000000000000007</c:v>
                </c:pt>
                <c:pt idx="3">
                  <c:v>5.8000000000000007</c:v>
                </c:pt>
                <c:pt idx="4">
                  <c:v>12.2</c:v>
                </c:pt>
                <c:pt idx="5">
                  <c:v>8.3500000000000014</c:v>
                </c:pt>
              </c:numCache>
            </c:numRef>
          </c:val>
          <c:extLst>
            <c:ext xmlns:c16="http://schemas.microsoft.com/office/drawing/2014/chart" uri="{C3380CC4-5D6E-409C-BE32-E72D297353CC}">
              <c16:uniqueId val="{00000004-033B-4054-9180-0E46FE32D43F}"/>
            </c:ext>
          </c:extLst>
        </c:ser>
        <c:ser>
          <c:idx val="6"/>
          <c:order val="5"/>
          <c:tx>
            <c:strRef>
              <c:f>Sheet1!$G$1</c:f>
              <c:strCache>
                <c:ptCount val="1"/>
                <c:pt idx="0">
                  <c:v>Ευνοϊκή γνώμη/Είναι ένας από τους καλύτερους</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ΚΥΡΙΑΚΟΣ ΜΗΤΣΟΤΑΚΗΣ</c:v>
                </c:pt>
                <c:pt idx="1">
                  <c:v>ΑΛΕΞΗΣ ΤΣΙΠΡΑΣ</c:v>
                </c:pt>
                <c:pt idx="2">
                  <c:v>ΝΙΚΟΣ ΑΝΔΡΟΥΛΑΚΗΣ</c:v>
                </c:pt>
                <c:pt idx="3">
                  <c:v>ΔΗΜΗΤΡΗΣ ΚΟΥΤΣΟΥΜΠΑΣ</c:v>
                </c:pt>
                <c:pt idx="4">
                  <c:v>ΓΙΑΝΝΗΣ ΒΑΡΟΥΦΑΚΗΣ</c:v>
                </c:pt>
                <c:pt idx="5">
                  <c:v>KYΡΙΑΚΟΣ ΒΕΛΟΠΟΥΛΟΣ</c:v>
                </c:pt>
              </c:strCache>
            </c:strRef>
          </c:cat>
          <c:val>
            <c:numRef>
              <c:f>Sheet1!$G$2:$G$7</c:f>
              <c:numCache>
                <c:formatCode>General</c:formatCode>
                <c:ptCount val="6"/>
                <c:pt idx="0">
                  <c:v>36.200000000000003</c:v>
                </c:pt>
                <c:pt idx="1">
                  <c:v>34.299999999999997</c:v>
                </c:pt>
                <c:pt idx="2">
                  <c:v>30.4</c:v>
                </c:pt>
                <c:pt idx="3">
                  <c:v>17.899999999999999</c:v>
                </c:pt>
                <c:pt idx="4">
                  <c:v>17.600000000000001</c:v>
                </c:pt>
                <c:pt idx="5">
                  <c:v>16</c:v>
                </c:pt>
              </c:numCache>
            </c:numRef>
          </c:val>
          <c:extLst>
            <c:ext xmlns:c16="http://schemas.microsoft.com/office/drawing/2014/chart" uri="{C3380CC4-5D6E-409C-BE32-E72D297353CC}">
              <c16:uniqueId val="{00000006-033B-4054-9180-0E46FE32D43F}"/>
            </c:ext>
          </c:extLst>
        </c:ser>
        <c:dLbls>
          <c:showLegendKey val="0"/>
          <c:showVal val="0"/>
          <c:showCatName val="0"/>
          <c:showSerName val="0"/>
          <c:showPercent val="0"/>
          <c:showBubbleSize val="0"/>
        </c:dLbls>
        <c:gapWidth val="80"/>
        <c:overlap val="100"/>
        <c:axId val="-1157615056"/>
        <c:axId val="-1157611248"/>
      </c:barChart>
      <c:catAx>
        <c:axId val="-1157615056"/>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crossAx val="-1157611248"/>
        <c:crosses val="autoZero"/>
        <c:auto val="1"/>
        <c:lblAlgn val="ctr"/>
        <c:lblOffset val="100"/>
        <c:noMultiLvlLbl val="0"/>
      </c:catAx>
      <c:valAx>
        <c:axId val="-1157611248"/>
        <c:scaling>
          <c:orientation val="minMax"/>
          <c:max val="200"/>
          <c:min val="0"/>
        </c:scaling>
        <c:delete val="1"/>
        <c:axPos val="t"/>
        <c:numFmt formatCode="General" sourceLinked="1"/>
        <c:majorTickMark val="out"/>
        <c:minorTickMark val="none"/>
        <c:tickLblPos val="none"/>
        <c:crossAx val="-1157615056"/>
        <c:crosses val="autoZero"/>
        <c:crossBetween val="between"/>
      </c:valAx>
      <c:spPr>
        <a:noFill/>
        <a:ln w="25400">
          <a:noFill/>
        </a:ln>
        <a:effectLst/>
      </c:spPr>
    </c:plotArea>
    <c:legend>
      <c:legendPos val="b"/>
      <c:legendEntry>
        <c:idx val="0"/>
        <c:delete val="1"/>
      </c:legendEntry>
      <c:legendEntry>
        <c:idx val="2"/>
        <c:delete val="1"/>
      </c:legendEntry>
      <c:legendEntry>
        <c:idx val="4"/>
        <c:delete val="1"/>
      </c:legendEntry>
      <c:layout>
        <c:manualLayout>
          <c:xMode val="edge"/>
          <c:yMode val="edge"/>
          <c:x val="4.0631919626319978E-2"/>
          <c:y val="1.353487859652568E-2"/>
          <c:w val="0.90904773796507599"/>
          <c:h val="4.805517666983407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l-GR"/>
        </a:p>
      </c:txPr>
    </c:legend>
    <c:plotVisOnly val="1"/>
    <c:dispBlanksAs val="gap"/>
    <c:showDLblsOverMax val="0"/>
  </c:chart>
  <c:spPr>
    <a:noFill/>
    <a:ln>
      <a:noFill/>
    </a:ln>
    <a:effectLst/>
  </c:spPr>
  <c:txPr>
    <a:bodyPr/>
    <a:lstStyle/>
    <a:p>
      <a:pPr>
        <a:defRPr sz="1400" b="1">
          <a:latin typeface="Calibri" panose="020F0502020204030204" pitchFamily="34" charset="0"/>
          <a:cs typeface="Calibri" panose="020F0502020204030204" pitchFamily="34" charset="0"/>
        </a:defRPr>
      </a:pPr>
      <a:endParaRPr lang="el-G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hPercent val="61"/>
      <c:rotY val="0"/>
      <c:depthPercent val="130"/>
      <c:rAngAx val="1"/>
    </c:view3D>
    <c:floor>
      <c:thickness val="0"/>
      <c:spPr>
        <a:solidFill>
          <a:srgbClr val="C0C0C0"/>
        </a:solidFill>
        <a:ln w="3175">
          <a:solidFill>
            <a:schemeClr val="tx1"/>
          </a:solidFill>
          <a:prstDash val="solid"/>
        </a:ln>
      </c:spPr>
    </c:floor>
    <c:sideWall>
      <c:thickness val="0"/>
      <c:spPr>
        <a:noFill/>
        <a:ln w="25400">
          <a:noFill/>
        </a:ln>
      </c:spPr>
    </c:sideWall>
    <c:backWall>
      <c:thickness val="0"/>
      <c:spPr>
        <a:noFill/>
        <a:ln w="25400">
          <a:noFill/>
        </a:ln>
      </c:spPr>
    </c:backWall>
    <c:plotArea>
      <c:layout>
        <c:manualLayout>
          <c:layoutTarget val="inner"/>
          <c:xMode val="edge"/>
          <c:yMode val="edge"/>
          <c:x val="0"/>
          <c:y val="2.750537112759029E-2"/>
          <c:w val="1"/>
          <c:h val="0.84855389083852595"/>
        </c:manualLayout>
      </c:layout>
      <c:bar3DChart>
        <c:barDir val="col"/>
        <c:grouping val="clustered"/>
        <c:varyColors val="0"/>
        <c:ser>
          <c:idx val="2"/>
          <c:order val="0"/>
          <c:tx>
            <c:strRef>
              <c:f>Sheet1!$B$1</c:f>
              <c:strCache>
                <c:ptCount val="1"/>
                <c:pt idx="0">
                  <c:v>2η μέτρηση</c:v>
                </c:pt>
              </c:strCache>
            </c:strRef>
          </c:tx>
          <c:spPr>
            <a:solidFill>
              <a:srgbClr val="000080"/>
            </a:solidFill>
            <a:ln w="19295">
              <a:noFill/>
            </a:ln>
          </c:spPr>
          <c:invertIfNegative val="0"/>
          <c:dPt>
            <c:idx val="1"/>
            <c:invertIfNegative val="0"/>
            <c:bubble3D val="0"/>
            <c:spPr>
              <a:solidFill>
                <a:srgbClr val="FF0000"/>
              </a:solidFill>
              <a:ln w="19295">
                <a:noFill/>
              </a:ln>
            </c:spPr>
            <c:extLst>
              <c:ext xmlns:c16="http://schemas.microsoft.com/office/drawing/2014/chart" uri="{C3380CC4-5D6E-409C-BE32-E72D297353CC}">
                <c16:uniqueId val="{00000003-8B83-46C9-AF6B-FCEEC343387A}"/>
              </c:ext>
            </c:extLst>
          </c:dPt>
          <c:dPt>
            <c:idx val="2"/>
            <c:invertIfNegative val="0"/>
            <c:bubble3D val="0"/>
            <c:spPr>
              <a:solidFill>
                <a:schemeClr val="bg1">
                  <a:lumMod val="50000"/>
                </a:schemeClr>
              </a:solidFill>
              <a:ln w="19295">
                <a:noFill/>
              </a:ln>
            </c:spPr>
            <c:extLst>
              <c:ext xmlns:c16="http://schemas.microsoft.com/office/drawing/2014/chart" uri="{C3380CC4-5D6E-409C-BE32-E72D297353CC}">
                <c16:uniqueId val="{00000005-8B83-46C9-AF6B-FCEEC343387A}"/>
              </c:ext>
            </c:extLst>
          </c:dPt>
          <c:dPt>
            <c:idx val="3"/>
            <c:invertIfNegative val="0"/>
            <c:bubble3D val="0"/>
            <c:spPr>
              <a:solidFill>
                <a:schemeClr val="tx1"/>
              </a:solidFill>
              <a:ln w="19295">
                <a:noFill/>
              </a:ln>
            </c:spPr>
            <c:extLst>
              <c:ext xmlns:c16="http://schemas.microsoft.com/office/drawing/2014/chart" uri="{C3380CC4-5D6E-409C-BE32-E72D297353CC}">
                <c16:uniqueId val="{00000007-8B83-46C9-AF6B-FCEEC343387A}"/>
              </c:ext>
            </c:extLst>
          </c:dPt>
          <c:dPt>
            <c:idx val="4"/>
            <c:invertIfNegative val="0"/>
            <c:bubble3D val="0"/>
            <c:spPr>
              <a:solidFill>
                <a:srgbClr val="C87A1C"/>
              </a:solidFill>
              <a:ln w="19295">
                <a:noFill/>
              </a:ln>
            </c:spPr>
            <c:extLst>
              <c:ext xmlns:c16="http://schemas.microsoft.com/office/drawing/2014/chart" uri="{C3380CC4-5D6E-409C-BE32-E72D297353CC}">
                <c16:uniqueId val="{00000009-8B83-46C9-AF6B-FCEEC343387A}"/>
              </c:ext>
            </c:extLst>
          </c:dPt>
          <c:dPt>
            <c:idx val="5"/>
            <c:invertIfNegative val="0"/>
            <c:bubble3D val="0"/>
            <c:spPr>
              <a:solidFill>
                <a:srgbClr val="FF0000"/>
              </a:solidFill>
              <a:ln w="19295">
                <a:noFill/>
              </a:ln>
            </c:spPr>
            <c:extLst>
              <c:ext xmlns:c16="http://schemas.microsoft.com/office/drawing/2014/chart" uri="{C3380CC4-5D6E-409C-BE32-E72D297353CC}">
                <c16:uniqueId val="{0000000B-8B83-46C9-AF6B-FCEEC343387A}"/>
              </c:ext>
            </c:extLst>
          </c:dPt>
          <c:dPt>
            <c:idx val="6"/>
            <c:invertIfNegative val="0"/>
            <c:bubble3D val="0"/>
            <c:spPr>
              <a:solidFill>
                <a:srgbClr val="424242"/>
              </a:solidFill>
              <a:ln w="19295">
                <a:noFill/>
              </a:ln>
            </c:spPr>
            <c:extLst>
              <c:ext xmlns:c16="http://schemas.microsoft.com/office/drawing/2014/chart" uri="{C3380CC4-5D6E-409C-BE32-E72D297353CC}">
                <c16:uniqueId val="{0000000D-8B83-46C9-AF6B-FCEEC343387A}"/>
              </c:ext>
            </c:extLst>
          </c:dPt>
          <c:dPt>
            <c:idx val="7"/>
            <c:invertIfNegative val="0"/>
            <c:bubble3D val="0"/>
            <c:spPr>
              <a:solidFill>
                <a:srgbClr val="808080"/>
              </a:solidFill>
              <a:ln w="19295">
                <a:noFill/>
              </a:ln>
            </c:spPr>
            <c:extLst>
              <c:ext xmlns:c16="http://schemas.microsoft.com/office/drawing/2014/chart" uri="{C3380CC4-5D6E-409C-BE32-E72D297353CC}">
                <c16:uniqueId val="{0000000F-8B83-46C9-AF6B-FCEEC343387A}"/>
              </c:ext>
            </c:extLst>
          </c:dPt>
          <c:dPt>
            <c:idx val="8"/>
            <c:invertIfNegative val="0"/>
            <c:bubble3D val="0"/>
            <c:spPr>
              <a:solidFill>
                <a:srgbClr val="B38FEE"/>
              </a:solidFill>
              <a:ln w="19295">
                <a:noFill/>
              </a:ln>
            </c:spPr>
            <c:extLst>
              <c:ext xmlns:c16="http://schemas.microsoft.com/office/drawing/2014/chart" uri="{C3380CC4-5D6E-409C-BE32-E72D297353CC}">
                <c16:uniqueId val="{00000011-8B83-46C9-AF6B-FCEEC343387A}"/>
              </c:ext>
            </c:extLst>
          </c:dPt>
          <c:dPt>
            <c:idx val="9"/>
            <c:invertIfNegative val="0"/>
            <c:bubble3D val="0"/>
            <c:spPr>
              <a:solidFill>
                <a:srgbClr val="424242"/>
              </a:solidFill>
              <a:ln w="19295">
                <a:noFill/>
              </a:ln>
            </c:spPr>
            <c:extLst>
              <c:ext xmlns:c16="http://schemas.microsoft.com/office/drawing/2014/chart" uri="{C3380CC4-5D6E-409C-BE32-E72D297353CC}">
                <c16:uniqueId val="{00000013-8B83-46C9-AF6B-FCEEC343387A}"/>
              </c:ext>
            </c:extLst>
          </c:dPt>
          <c:dLbls>
            <c:spPr>
              <a:noFill/>
              <a:ln>
                <a:noFill/>
              </a:ln>
              <a:effectLst/>
            </c:spPr>
            <c:txPr>
              <a:bodyPr wrap="square" lIns="38100" tIns="19050" rIns="38100" bIns="19050" anchor="ctr">
                <a:spAutoFit/>
              </a:bodyPr>
              <a:lstStyle/>
              <a:p>
                <a:pPr>
                  <a:defRPr sz="2400">
                    <a:latin typeface="Calibri" panose="020F0502020204030204" pitchFamily="34" charset="0"/>
                    <a:cs typeface="Calibri" panose="020F0502020204030204" pitchFamily="34" charset="0"/>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Sheet1!$A$2:$A$5</c:f>
              <c:strCache>
                <c:ptCount val="4"/>
                <c:pt idx="0">
                  <c:v>ΚΥΡΙΑΚΟΣ ΜΗΤΣΟΤΑΚΗΣ</c:v>
                </c:pt>
                <c:pt idx="1">
                  <c:v>ΑΛΕΞΗΣ ΤΣΙΠΡΑΣ</c:v>
                </c:pt>
                <c:pt idx="2">
                  <c:v>ΚΑΝΕΝΑΣ ΑΠΟ ΤΟΥΣ ΔΥΟ</c:v>
                </c:pt>
                <c:pt idx="3">
                  <c:v>ΆΛΛΟΣ/ ΔΞ/ΔΑ</c:v>
                </c:pt>
              </c:strCache>
            </c:strRef>
          </c:cat>
          <c:val>
            <c:numRef>
              <c:f>Sheet1!$B$2:$B$5</c:f>
              <c:numCache>
                <c:formatCode>General</c:formatCode>
                <c:ptCount val="4"/>
                <c:pt idx="0">
                  <c:v>38.5</c:v>
                </c:pt>
                <c:pt idx="1">
                  <c:v>28.8</c:v>
                </c:pt>
                <c:pt idx="2">
                  <c:v>22.8</c:v>
                </c:pt>
                <c:pt idx="3">
                  <c:v>10</c:v>
                </c:pt>
              </c:numCache>
            </c:numRef>
          </c:val>
          <c:extLst>
            <c:ext xmlns:c16="http://schemas.microsoft.com/office/drawing/2014/chart" uri="{C3380CC4-5D6E-409C-BE32-E72D297353CC}">
              <c16:uniqueId val="{00000018-8B83-46C9-AF6B-FCEEC343387A}"/>
            </c:ext>
          </c:extLst>
        </c:ser>
        <c:dLbls>
          <c:showLegendKey val="0"/>
          <c:showVal val="0"/>
          <c:showCatName val="0"/>
          <c:showSerName val="0"/>
          <c:showPercent val="0"/>
          <c:showBubbleSize val="0"/>
        </c:dLbls>
        <c:gapWidth val="150"/>
        <c:shape val="box"/>
        <c:axId val="255553456"/>
        <c:axId val="255553848"/>
        <c:axId val="0"/>
      </c:bar3DChart>
      <c:catAx>
        <c:axId val="255553456"/>
        <c:scaling>
          <c:orientation val="minMax"/>
        </c:scaling>
        <c:delete val="0"/>
        <c:axPos val="b"/>
        <c:numFmt formatCode="General" sourceLinked="1"/>
        <c:majorTickMark val="none"/>
        <c:minorTickMark val="none"/>
        <c:tickLblPos val="low"/>
        <c:spPr>
          <a:ln w="241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Tahoma"/>
                <a:cs typeface="Calibri" panose="020F0502020204030204" pitchFamily="34" charset="0"/>
              </a:defRPr>
            </a:pPr>
            <a:endParaRPr lang="el-GR"/>
          </a:p>
        </c:txPr>
        <c:crossAx val="255553848"/>
        <c:crosses val="autoZero"/>
        <c:auto val="0"/>
        <c:lblAlgn val="ctr"/>
        <c:lblOffset val="100"/>
        <c:tickLblSkip val="1"/>
        <c:tickMarkSkip val="1"/>
        <c:noMultiLvlLbl val="0"/>
      </c:catAx>
      <c:valAx>
        <c:axId val="255553848"/>
        <c:scaling>
          <c:orientation val="minMax"/>
          <c:max val="80"/>
        </c:scaling>
        <c:delete val="1"/>
        <c:axPos val="l"/>
        <c:numFmt formatCode="General" sourceLinked="1"/>
        <c:majorTickMark val="none"/>
        <c:minorTickMark val="none"/>
        <c:tickLblPos val="none"/>
        <c:crossAx val="255553456"/>
        <c:crosses val="autoZero"/>
        <c:crossBetween val="between"/>
        <c:majorUnit val="20"/>
        <c:minorUnit val="4"/>
      </c:valAx>
      <c:spPr>
        <a:noFill/>
        <a:ln w="25400">
          <a:noFill/>
        </a:ln>
      </c:spPr>
    </c:plotArea>
    <c:plotVisOnly val="1"/>
    <c:dispBlanksAs val="gap"/>
    <c:showDLblsOverMax val="0"/>
  </c:chart>
  <c:spPr>
    <a:noFill/>
    <a:ln>
      <a:noFill/>
    </a:ln>
  </c:spPr>
  <c:txPr>
    <a:bodyPr/>
    <a:lstStyle/>
    <a:p>
      <a:pPr>
        <a:defRPr sz="1082" b="1" i="0" u="none" strike="noStrike" baseline="0">
          <a:solidFill>
            <a:schemeClr val="tx1"/>
          </a:solidFill>
          <a:latin typeface="Times New Roman"/>
          <a:ea typeface="Times New Roman"/>
          <a:cs typeface="Times New Roman"/>
        </a:defRPr>
      </a:pPr>
      <a:endParaRPr lang="el-G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8.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5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drawings/drawing1.xml><?xml version="1.0" encoding="utf-8"?>
<c:userShapes xmlns:c="http://schemas.openxmlformats.org/drawingml/2006/chart">
  <cdr:relSizeAnchor xmlns:cdr="http://schemas.openxmlformats.org/drawingml/2006/chartDrawing">
    <cdr:from>
      <cdr:x>0.1871</cdr:x>
      <cdr:y>0.88565</cdr:y>
    </cdr:from>
    <cdr:to>
      <cdr:x>0.33031</cdr:x>
      <cdr:y>1</cdr:y>
    </cdr:to>
    <cdr:sp macro="" textlink="">
      <cdr:nvSpPr>
        <cdr:cNvPr id="2" name="TextBox 2">
          <a:extLst xmlns:a="http://schemas.openxmlformats.org/drawingml/2006/main">
            <a:ext uri="{FF2B5EF4-FFF2-40B4-BE49-F238E27FC236}">
              <a16:creationId xmlns:a16="http://schemas.microsoft.com/office/drawing/2014/main" id="{60B9707E-C9DC-A9F6-F108-47AE0412BF42}"/>
            </a:ext>
          </a:extLst>
        </cdr:cNvPr>
        <cdr:cNvSpPr txBox="1"/>
      </cdr:nvSpPr>
      <cdr:spPr>
        <a:xfrm xmlns:a="http://schemas.openxmlformats.org/drawingml/2006/main">
          <a:off x="1803818" y="4767661"/>
          <a:ext cx="1380634" cy="61555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xmlns:a="http://schemas.openxmlformats.org/drawingml/2006/main">
          <a:pPr marR="0" indent="0" algn="ctr" fontAlgn="auto">
            <a:lnSpc>
              <a:spcPct val="100000"/>
            </a:lnSpc>
            <a:spcBef>
              <a:spcPts val="0"/>
            </a:spcBef>
            <a:spcAft>
              <a:spcPts val="0"/>
            </a:spcAft>
            <a:buClrTx/>
            <a:buSzTx/>
            <a:buFontTx/>
            <a:buNone/>
            <a:tabLst/>
            <a:defRPr/>
          </a:pPr>
          <a:r>
            <a:rPr lang="el-GR" sz="1400" i="1" dirty="0">
              <a:solidFill>
                <a:prstClr val="black"/>
              </a:solidFill>
            </a:rPr>
            <a:t>16-18 Μαΐου</a:t>
          </a:r>
        </a:p>
      </cdr:txBody>
    </cdr:sp>
  </cdr:relSizeAnchor>
  <cdr:relSizeAnchor xmlns:cdr="http://schemas.openxmlformats.org/drawingml/2006/chartDrawing">
    <cdr:from>
      <cdr:x>0.43792</cdr:x>
      <cdr:y>0.89709</cdr:y>
    </cdr:from>
    <cdr:to>
      <cdr:x>0.65721</cdr:x>
      <cdr:y>1</cdr:y>
    </cdr:to>
    <cdr:sp macro="" textlink="">
      <cdr:nvSpPr>
        <cdr:cNvPr id="3" name="TextBox 3">
          <a:extLst xmlns:a="http://schemas.openxmlformats.org/drawingml/2006/main">
            <a:ext uri="{FF2B5EF4-FFF2-40B4-BE49-F238E27FC236}">
              <a16:creationId xmlns:a16="http://schemas.microsoft.com/office/drawing/2014/main" id="{BE52300D-52D0-5008-C848-BFF05B2FBABD}"/>
            </a:ext>
          </a:extLst>
        </cdr:cNvPr>
        <cdr:cNvSpPr txBox="1"/>
      </cdr:nvSpPr>
      <cdr:spPr>
        <a:xfrm xmlns:a="http://schemas.openxmlformats.org/drawingml/2006/main">
          <a:off x="4221852" y="4829216"/>
          <a:ext cx="2114170" cy="55399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xmlns:a="http://schemas.openxmlformats.org/drawingml/2006/main">
          <a:pPr lvl="0" algn="ctr">
            <a:defRPr/>
          </a:pPr>
          <a:r>
            <a:rPr lang="el-GR" sz="1200" i="1" dirty="0">
              <a:solidFill>
                <a:prstClr val="black"/>
              </a:solidFill>
            </a:rPr>
            <a:t>31 Αυγούστου– 5 Σεπτεμβρίου</a:t>
          </a:r>
        </a:p>
      </cdr:txBody>
    </cdr:sp>
  </cdr:relSizeAnchor>
  <cdr:relSizeAnchor xmlns:cdr="http://schemas.openxmlformats.org/drawingml/2006/chartDrawing">
    <cdr:from>
      <cdr:x>0.7384</cdr:x>
      <cdr:y>0.89709</cdr:y>
    </cdr:from>
    <cdr:to>
      <cdr:x>0.88192</cdr:x>
      <cdr:y>1</cdr:y>
    </cdr:to>
    <cdr:sp macro="" textlink="">
      <cdr:nvSpPr>
        <cdr:cNvPr id="4" name="TextBox 4">
          <a:extLst xmlns:a="http://schemas.openxmlformats.org/drawingml/2006/main">
            <a:ext uri="{FF2B5EF4-FFF2-40B4-BE49-F238E27FC236}">
              <a16:creationId xmlns:a16="http://schemas.microsoft.com/office/drawing/2014/main" id="{9B5BF342-057F-67A5-98C0-9BC73BCA804E}"/>
            </a:ext>
          </a:extLst>
        </cdr:cNvPr>
        <cdr:cNvSpPr txBox="1"/>
      </cdr:nvSpPr>
      <cdr:spPr>
        <a:xfrm xmlns:a="http://schemas.openxmlformats.org/drawingml/2006/main">
          <a:off x="7118700" y="4829216"/>
          <a:ext cx="1383712" cy="553998"/>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lang="el-GR" b="1" dirty="0">
              <a:solidFill>
                <a:prstClr val="black"/>
              </a:solidFill>
              <a:latin typeface="Calibri" panose="020F0502020204030204"/>
            </a:rPr>
            <a:t>4</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xmlns:a="http://schemas.openxmlformats.org/drawingml/2006/main">
          <a:pPr lvl="0" algn="ctr">
            <a:defRPr/>
          </a:pPr>
          <a:r>
            <a:rPr lang="el-GR" sz="1200" i="1" dirty="0">
              <a:solidFill>
                <a:prstClr val="black"/>
              </a:solidFill>
            </a:rPr>
            <a:t>10 – 12 Οκτωβρίου</a:t>
          </a:r>
        </a:p>
      </cdr:txBody>
    </cdr:sp>
  </cdr:relSizeAnchor>
</c:userShapes>
</file>

<file path=ppt/drawings/drawing10.xml><?xml version="1.0" encoding="utf-8"?>
<c:userShapes xmlns:c="http://schemas.openxmlformats.org/drawingml/2006/chart">
  <cdr:relSizeAnchor xmlns:cdr="http://schemas.openxmlformats.org/drawingml/2006/chartDrawing">
    <cdr:from>
      <cdr:x>0.59224</cdr:x>
      <cdr:y>0.18228</cdr:y>
    </cdr:from>
    <cdr:to>
      <cdr:x>0.62641</cdr:x>
      <cdr:y>0.40075</cdr:y>
    </cdr:to>
    <cdr:sp macro="" textlink="">
      <cdr:nvSpPr>
        <cdr:cNvPr id="4" name="Right Brace 3"/>
        <cdr:cNvSpPr/>
      </cdr:nvSpPr>
      <cdr:spPr bwMode="auto">
        <a:xfrm xmlns:a="http://schemas.openxmlformats.org/drawingml/2006/main">
          <a:off x="3798757" y="822260"/>
          <a:ext cx="219175"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0.62984</cdr:x>
      <cdr:y>0.16503</cdr:y>
    </cdr:from>
    <cdr:to>
      <cdr:x>0.66355</cdr:x>
      <cdr:y>0.3835</cdr:y>
    </cdr:to>
    <cdr:sp macro="" textlink="">
      <cdr:nvSpPr>
        <cdr:cNvPr id="4" name="Right Brace 3"/>
        <cdr:cNvSpPr/>
      </cdr:nvSpPr>
      <cdr:spPr bwMode="auto">
        <a:xfrm xmlns:a="http://schemas.openxmlformats.org/drawingml/2006/main">
          <a:off x="3720507" y="744459"/>
          <a:ext cx="199127"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0.6541</cdr:x>
      <cdr:y>0.07054</cdr:y>
    </cdr:from>
    <cdr:to>
      <cdr:x>0.68981</cdr:x>
      <cdr:y>0.3419</cdr:y>
    </cdr:to>
    <cdr:sp macro="" textlink="">
      <cdr:nvSpPr>
        <cdr:cNvPr id="5" name="Right Brace 4"/>
        <cdr:cNvSpPr/>
      </cdr:nvSpPr>
      <cdr:spPr bwMode="auto">
        <a:xfrm xmlns:a="http://schemas.openxmlformats.org/drawingml/2006/main">
          <a:off x="4847862" y="318221"/>
          <a:ext cx="264666" cy="1224113"/>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dr:relSizeAnchor xmlns:cdr="http://schemas.openxmlformats.org/drawingml/2006/chartDrawing">
    <cdr:from>
      <cdr:x>0.55154</cdr:x>
      <cdr:y>0.47985</cdr:y>
    </cdr:from>
    <cdr:to>
      <cdr:x>0.58725</cdr:x>
      <cdr:y>0.75121</cdr:y>
    </cdr:to>
    <cdr:sp macro="" textlink="">
      <cdr:nvSpPr>
        <cdr:cNvPr id="6" name="Right Brace 5"/>
        <cdr:cNvSpPr/>
      </cdr:nvSpPr>
      <cdr:spPr bwMode="auto">
        <a:xfrm xmlns:a="http://schemas.openxmlformats.org/drawingml/2006/main">
          <a:off x="4087761" y="2164628"/>
          <a:ext cx="264666" cy="1224112"/>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0.6596</cdr:x>
      <cdr:y>0.11324</cdr:y>
    </cdr:from>
    <cdr:to>
      <cdr:x>0.69531</cdr:x>
      <cdr:y>0.3846</cdr:y>
    </cdr:to>
    <cdr:sp macro="" textlink="">
      <cdr:nvSpPr>
        <cdr:cNvPr id="3" name="Right Brace 2"/>
        <cdr:cNvSpPr/>
      </cdr:nvSpPr>
      <cdr:spPr bwMode="auto">
        <a:xfrm xmlns:a="http://schemas.openxmlformats.org/drawingml/2006/main">
          <a:off x="5914196" y="510840"/>
          <a:ext cx="320187" cy="1224112"/>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GB"/>
          </a:defPPr>
          <a:lvl1pPr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5pPr>
          <a:lvl6pPr marL="2286000" algn="l" defTabSz="914400" rtl="0" eaLnBrk="1" latinLnBrk="0" hangingPunct="1">
            <a:defRPr sz="2400" b="1" kern="1200">
              <a:solidFill>
                <a:schemeClr val="tx1"/>
              </a:solidFill>
              <a:latin typeface="Calibri" panose="020F0502020204030204" pitchFamily="34" charset="0"/>
              <a:ea typeface="+mn-ea"/>
              <a:cs typeface="+mn-cs"/>
            </a:defRPr>
          </a:lvl6pPr>
          <a:lvl7pPr marL="2743200" algn="l" defTabSz="914400" rtl="0" eaLnBrk="1" latinLnBrk="0" hangingPunct="1">
            <a:defRPr sz="2400" b="1" kern="1200">
              <a:solidFill>
                <a:schemeClr val="tx1"/>
              </a:solidFill>
              <a:latin typeface="Calibri" panose="020F0502020204030204" pitchFamily="34" charset="0"/>
              <a:ea typeface="+mn-ea"/>
              <a:cs typeface="+mn-cs"/>
            </a:defRPr>
          </a:lvl7pPr>
          <a:lvl8pPr marL="3200400" algn="l" defTabSz="914400" rtl="0" eaLnBrk="1" latinLnBrk="0" hangingPunct="1">
            <a:defRPr sz="2400" b="1" kern="1200">
              <a:solidFill>
                <a:schemeClr val="tx1"/>
              </a:solidFill>
              <a:latin typeface="Calibri" panose="020F0502020204030204" pitchFamily="34" charset="0"/>
              <a:ea typeface="+mn-ea"/>
              <a:cs typeface="+mn-cs"/>
            </a:defRPr>
          </a:lvl8pPr>
          <a:lvl9pPr marL="3657600" algn="l" defTabSz="914400" rtl="0" eaLnBrk="1" latinLnBrk="0" hangingPunct="1">
            <a:defRPr sz="2400" b="1" kern="1200">
              <a:solidFill>
                <a:schemeClr val="tx1"/>
              </a:solidFill>
              <a:latin typeface="Calibri" panose="020F0502020204030204"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dr:relSizeAnchor xmlns:cdr="http://schemas.openxmlformats.org/drawingml/2006/chartDrawing">
    <cdr:from>
      <cdr:x>0.5</cdr:x>
      <cdr:y>0.45415</cdr:y>
    </cdr:from>
    <cdr:to>
      <cdr:x>0.53571</cdr:x>
      <cdr:y>0.72551</cdr:y>
    </cdr:to>
    <cdr:sp macro="" textlink="">
      <cdr:nvSpPr>
        <cdr:cNvPr id="4" name="Right Brace 3"/>
        <cdr:cNvSpPr/>
      </cdr:nvSpPr>
      <cdr:spPr bwMode="auto">
        <a:xfrm xmlns:a="http://schemas.openxmlformats.org/drawingml/2006/main">
          <a:off x="4483160" y="2337996"/>
          <a:ext cx="320187" cy="1396993"/>
        </a:xfrm>
        <a:prstGeom xmlns:a="http://schemas.openxmlformats.org/drawingml/2006/main" prst="rightBrace">
          <a:avLst/>
        </a:prstGeom>
        <a:noFill xmlns:a="http://schemas.openxmlformats.org/drawingml/2006/main"/>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0.54595</cdr:x>
      <cdr:y>0.17043</cdr:y>
    </cdr:from>
    <cdr:to>
      <cdr:x>0.57966</cdr:x>
      <cdr:y>0.3889</cdr:y>
    </cdr:to>
    <cdr:sp macro="" textlink="">
      <cdr:nvSpPr>
        <cdr:cNvPr id="3" name="Right Brace 2"/>
        <cdr:cNvSpPr/>
      </cdr:nvSpPr>
      <cdr:spPr bwMode="auto">
        <a:xfrm xmlns:a="http://schemas.openxmlformats.org/drawingml/2006/main">
          <a:off x="1899501" y="768823"/>
          <a:ext cx="117286" cy="985525"/>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0.56912</cdr:x>
      <cdr:y>0.14585</cdr:y>
    </cdr:from>
    <cdr:to>
      <cdr:x>0.60283</cdr:x>
      <cdr:y>0.36432</cdr:y>
    </cdr:to>
    <cdr:sp macro="" textlink="">
      <cdr:nvSpPr>
        <cdr:cNvPr id="4" name="Right Brace 3"/>
        <cdr:cNvSpPr/>
      </cdr:nvSpPr>
      <cdr:spPr bwMode="auto">
        <a:xfrm xmlns:a="http://schemas.openxmlformats.org/drawingml/2006/main">
          <a:off x="2057000" y="657921"/>
          <a:ext cx="121840" cy="985525"/>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0.59766</cdr:x>
      <cdr:y>0.16928</cdr:y>
    </cdr:from>
    <cdr:to>
      <cdr:x>0.63137</cdr:x>
      <cdr:y>0.38775</cdr:y>
    </cdr:to>
    <cdr:sp macro="" textlink="">
      <cdr:nvSpPr>
        <cdr:cNvPr id="3" name="Right Brace 2"/>
        <cdr:cNvSpPr/>
      </cdr:nvSpPr>
      <cdr:spPr bwMode="auto">
        <a:xfrm xmlns:a="http://schemas.openxmlformats.org/drawingml/2006/main">
          <a:off x="1890283" y="763649"/>
          <a:ext cx="106617" cy="98552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0.52925</cdr:x>
      <cdr:y>0.13869</cdr:y>
    </cdr:from>
    <cdr:to>
      <cdr:x>0.56342</cdr:x>
      <cdr:y>0.35716</cdr:y>
    </cdr:to>
    <cdr:sp macro="" textlink="">
      <cdr:nvSpPr>
        <cdr:cNvPr id="4" name="Right Brace 3"/>
        <cdr:cNvSpPr/>
      </cdr:nvSpPr>
      <cdr:spPr bwMode="auto">
        <a:xfrm xmlns:a="http://schemas.openxmlformats.org/drawingml/2006/main">
          <a:off x="3044869" y="706255"/>
          <a:ext cx="196587" cy="1112561"/>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0.52925</cdr:x>
      <cdr:y>0.13869</cdr:y>
    </cdr:from>
    <cdr:to>
      <cdr:x>0.56342</cdr:x>
      <cdr:y>0.35716</cdr:y>
    </cdr:to>
    <cdr:sp macro="" textlink="">
      <cdr:nvSpPr>
        <cdr:cNvPr id="4" name="Right Brace 3"/>
        <cdr:cNvSpPr/>
      </cdr:nvSpPr>
      <cdr:spPr bwMode="auto">
        <a:xfrm xmlns:a="http://schemas.openxmlformats.org/drawingml/2006/main">
          <a:off x="3044869" y="706255"/>
          <a:ext cx="196587" cy="1112561"/>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0.53218</cdr:x>
      <cdr:y>0.18192</cdr:y>
    </cdr:from>
    <cdr:to>
      <cdr:x>0.56635</cdr:x>
      <cdr:y>0.40039</cdr:y>
    </cdr:to>
    <cdr:sp macro="" textlink="">
      <cdr:nvSpPr>
        <cdr:cNvPr id="4" name="Right Brace 3"/>
        <cdr:cNvSpPr/>
      </cdr:nvSpPr>
      <cdr:spPr bwMode="auto">
        <a:xfrm xmlns:a="http://schemas.openxmlformats.org/drawingml/2006/main">
          <a:off x="3413544" y="820630"/>
          <a:ext cx="219175" cy="985525"/>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cdr:x>
      <cdr:y>0.14988</cdr:y>
    </cdr:from>
    <cdr:to>
      <cdr:x>0.53371</cdr:x>
      <cdr:y>0.36835</cdr:y>
    </cdr:to>
    <cdr:sp macro="" textlink="">
      <cdr:nvSpPr>
        <cdr:cNvPr id="4" name="Right Brace 3"/>
        <cdr:cNvSpPr/>
      </cdr:nvSpPr>
      <cdr:spPr bwMode="auto">
        <a:xfrm xmlns:a="http://schemas.openxmlformats.org/drawingml/2006/main">
          <a:off x="2953537" y="676133"/>
          <a:ext cx="199128" cy="985525"/>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0.63248</cdr:x>
      <cdr:y>0.15539</cdr:y>
    </cdr:from>
    <cdr:to>
      <cdr:x>0.66665</cdr:x>
      <cdr:y>0.37386</cdr:y>
    </cdr:to>
    <cdr:sp macro="" textlink="">
      <cdr:nvSpPr>
        <cdr:cNvPr id="3" name="Right Brace 2"/>
        <cdr:cNvSpPr/>
      </cdr:nvSpPr>
      <cdr:spPr bwMode="auto">
        <a:xfrm xmlns:a="http://schemas.openxmlformats.org/drawingml/2006/main">
          <a:off x="5469850" y="557287"/>
          <a:ext cx="295510" cy="783504"/>
        </a:xfrm>
        <a:prstGeom xmlns:a="http://schemas.openxmlformats.org/drawingml/2006/main" prst="rightBrace">
          <a:avLst/>
        </a:prstGeom>
        <a:solidFill xmlns:a="http://schemas.openxmlformats.org/drawingml/2006/main">
          <a:schemeClr val="bg1"/>
        </a:solidFill>
        <a:ln xmlns:a="http://schemas.openxmlformats.org/drawingml/2006/main" w="9525" cap="flat" cmpd="sng" algn="ctr">
          <a:solidFill>
            <a:schemeClr val="tx1">
              <a:lumMod val="65000"/>
              <a:lumOff val="35000"/>
            </a:schemeClr>
          </a:solidFill>
          <a:prstDash val="solid"/>
          <a:round/>
          <a:headEnd type="none" w="med" len="med"/>
          <a:tailEnd type="none" w="med" len="med"/>
        </a:ln>
        <a:effectLst xmlns:a="http://schemas.openxmlformats.org/drawingml/2006/main"/>
      </cdr:spPr>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defPPr>
            <a:defRPr lang="en-GB"/>
          </a:defPPr>
          <a:lvl1pPr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Calibri" panose="020F0502020204030204" pitchFamily="34" charset="0"/>
              <a:ea typeface="+mn-ea"/>
              <a:cs typeface="+mn-cs"/>
            </a:defRPr>
          </a:lvl5pPr>
          <a:lvl6pPr marL="2286000" algn="l" defTabSz="914400" rtl="0" eaLnBrk="1" latinLnBrk="0" hangingPunct="1">
            <a:defRPr sz="2400" b="1" kern="1200">
              <a:solidFill>
                <a:schemeClr val="tx1"/>
              </a:solidFill>
              <a:latin typeface="Calibri" panose="020F0502020204030204" pitchFamily="34" charset="0"/>
              <a:ea typeface="+mn-ea"/>
              <a:cs typeface="+mn-cs"/>
            </a:defRPr>
          </a:lvl6pPr>
          <a:lvl7pPr marL="2743200" algn="l" defTabSz="914400" rtl="0" eaLnBrk="1" latinLnBrk="0" hangingPunct="1">
            <a:defRPr sz="2400" b="1" kern="1200">
              <a:solidFill>
                <a:schemeClr val="tx1"/>
              </a:solidFill>
              <a:latin typeface="Calibri" panose="020F0502020204030204" pitchFamily="34" charset="0"/>
              <a:ea typeface="+mn-ea"/>
              <a:cs typeface="+mn-cs"/>
            </a:defRPr>
          </a:lvl7pPr>
          <a:lvl8pPr marL="3200400" algn="l" defTabSz="914400" rtl="0" eaLnBrk="1" latinLnBrk="0" hangingPunct="1">
            <a:defRPr sz="2400" b="1" kern="1200">
              <a:solidFill>
                <a:schemeClr val="tx1"/>
              </a:solidFill>
              <a:latin typeface="Calibri" panose="020F0502020204030204" pitchFamily="34" charset="0"/>
              <a:ea typeface="+mn-ea"/>
              <a:cs typeface="+mn-cs"/>
            </a:defRPr>
          </a:lvl8pPr>
          <a:lvl9pPr marL="3657600" algn="l" defTabSz="914400" rtl="0" eaLnBrk="1" latinLnBrk="0" hangingPunct="1">
            <a:defRPr sz="2400" b="1" kern="1200">
              <a:solidFill>
                <a:schemeClr val="tx1"/>
              </a:solidFill>
              <a:latin typeface="Calibri" panose="020F0502020204030204" pitchFamily="34" charset="0"/>
              <a:ea typeface="+mn-ea"/>
              <a:cs typeface="+mn-cs"/>
            </a:defRPr>
          </a:lvl9pPr>
        </a:lstStyle>
        <a:p xmlns:a="http://schemas.openxmlformats.org/drawingml/2006/main">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3657" cy="498142"/>
          </a:xfrm>
          <a:prstGeom prst="rect">
            <a:avLst/>
          </a:prstGeom>
        </p:spPr>
        <p:txBody>
          <a:bodyPr vert="horz" lIns="90334" tIns="45167" rIns="90334" bIns="45167" rtlCol="0"/>
          <a:lstStyle>
            <a:lvl1pPr algn="l">
              <a:defRPr sz="1200"/>
            </a:lvl1pPr>
          </a:lstStyle>
          <a:p>
            <a:endParaRPr lang="en-US"/>
          </a:p>
        </p:txBody>
      </p:sp>
      <p:sp>
        <p:nvSpPr>
          <p:cNvPr id="3" name="Date Placeholder 2"/>
          <p:cNvSpPr>
            <a:spLocks noGrp="1"/>
          </p:cNvSpPr>
          <p:nvPr>
            <p:ph type="dt" sz="quarter" idx="1"/>
          </p:nvPr>
        </p:nvSpPr>
        <p:spPr>
          <a:xfrm>
            <a:off x="3849281" y="0"/>
            <a:ext cx="2943657" cy="498142"/>
          </a:xfrm>
          <a:prstGeom prst="rect">
            <a:avLst/>
          </a:prstGeom>
        </p:spPr>
        <p:txBody>
          <a:bodyPr vert="horz" lIns="90334" tIns="45167" rIns="90334" bIns="45167" rtlCol="0"/>
          <a:lstStyle>
            <a:lvl1pPr algn="r">
              <a:defRPr sz="1200"/>
            </a:lvl1pPr>
          </a:lstStyle>
          <a:p>
            <a:fld id="{27750694-4813-4162-8BB8-FFF3EBF88ABA}" type="datetimeFigureOut">
              <a:rPr lang="en-US" smtClean="0"/>
              <a:t>10/13/2022</a:t>
            </a:fld>
            <a:endParaRPr lang="en-US"/>
          </a:p>
        </p:txBody>
      </p:sp>
      <p:sp>
        <p:nvSpPr>
          <p:cNvPr id="4" name="Footer Placeholder 3"/>
          <p:cNvSpPr>
            <a:spLocks noGrp="1"/>
          </p:cNvSpPr>
          <p:nvPr>
            <p:ph type="ftr" sz="quarter" idx="2"/>
          </p:nvPr>
        </p:nvSpPr>
        <p:spPr>
          <a:xfrm>
            <a:off x="3" y="9433259"/>
            <a:ext cx="2943657" cy="498141"/>
          </a:xfrm>
          <a:prstGeom prst="rect">
            <a:avLst/>
          </a:prstGeom>
        </p:spPr>
        <p:txBody>
          <a:bodyPr vert="horz" lIns="90334" tIns="45167" rIns="90334" bIns="45167" rtlCol="0" anchor="b"/>
          <a:lstStyle>
            <a:lvl1pPr algn="l">
              <a:defRPr sz="1200"/>
            </a:lvl1pPr>
          </a:lstStyle>
          <a:p>
            <a:endParaRPr lang="en-US"/>
          </a:p>
        </p:txBody>
      </p:sp>
      <p:sp>
        <p:nvSpPr>
          <p:cNvPr id="5" name="Slide Number Placeholder 4"/>
          <p:cNvSpPr>
            <a:spLocks noGrp="1"/>
          </p:cNvSpPr>
          <p:nvPr>
            <p:ph type="sldNum" sz="quarter" idx="3"/>
          </p:nvPr>
        </p:nvSpPr>
        <p:spPr>
          <a:xfrm>
            <a:off x="3849281" y="9433259"/>
            <a:ext cx="2943657" cy="498141"/>
          </a:xfrm>
          <a:prstGeom prst="rect">
            <a:avLst/>
          </a:prstGeom>
        </p:spPr>
        <p:txBody>
          <a:bodyPr vert="horz" lIns="90334" tIns="45167" rIns="90334" bIns="45167" rtlCol="0" anchor="b"/>
          <a:lstStyle>
            <a:lvl1pPr algn="r">
              <a:defRPr sz="1200"/>
            </a:lvl1pPr>
          </a:lstStyle>
          <a:p>
            <a:fld id="{43A0764C-69E4-4BFD-9A72-1C23F8B742D1}" type="slidenum">
              <a:rPr lang="en-US" smtClean="0"/>
              <a:t>‹#›</a:t>
            </a:fld>
            <a:endParaRPr lang="en-US"/>
          </a:p>
        </p:txBody>
      </p:sp>
    </p:spTree>
    <p:extLst>
      <p:ext uri="{BB962C8B-B14F-4D97-AF65-F5344CB8AC3E}">
        <p14:creationId xmlns:p14="http://schemas.microsoft.com/office/powerpoint/2010/main" val="391440945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2-11T05:26:51.2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1,'0'0'1,"0"0"1,0 0-2,0 0 1,0 0-1,0 0 0,0 0-1,0 0 1,0 0 0,0 0 0,0 0 0,0 0 1,0 0-1,0 0 0,0 0 0,0 0 0,0 0 0,0 0 0,0 0 1,0 0-1,0 0 1,0 0-1,0 0 1,0 0-1,0 0 0,0 0 0,0 0-1,0 0 0,0 0 0,0 0-2</inkml:trace>
</inkml:ink>
</file>

<file path=ppt/ink/ink2.xml><?xml version="1.0" encoding="utf-8"?>
<inkml:ink xmlns:inkml="http://www.w3.org/2003/InkML">
  <inkml:definitions>
    <inkml:context xml:id="ctx0">
      <inkml:inkSource xml:id="inkSrc0">
        <inkml:traceFormat>
          <inkml:channel name="X" type="integer" max="26112" units="in"/>
          <inkml:channel name="Y" type="integer" max="16320" units="in"/>
          <inkml:channel name="F" type="integer" max="255" units="dev"/>
        </inkml:traceFormat>
        <inkml:channelProperties>
          <inkml:channelProperty channel="X" name="resolution" value="2540.07764" units="1/in"/>
          <inkml:channelProperty channel="Y" name="resolution" value="2540.07764" units="1/in"/>
          <inkml:channelProperty channel="F" name="resolution" value="1.58169E-7" units="1/dev"/>
        </inkml:channelProperties>
      </inkml:inkSource>
      <inkml:timestamp xml:id="ts0" timeString="2012-12-11T05:26:51.24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1,'0'0'1,"0"0"1,0 0-2,0 0 1,0 0-1,0 0 0,0 0-1,0 0 1,0 0 0,0 0 0,0 0 0,0 0 1,0 0-1,0 0 0,0 0 0,0 0 0,0 0 0,0 0 0,0 0 1,0 0-1,0 0 1,0 0-1,0 0 1,0 0-1,0 0 0,0 0 0,0 0-1,0 0 0,0 0 0,0 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4283" cy="498294"/>
          </a:xfrm>
          <a:prstGeom prst="rect">
            <a:avLst/>
          </a:prstGeom>
        </p:spPr>
        <p:txBody>
          <a:bodyPr vert="horz" lIns="95564" tIns="47782" rIns="95564" bIns="47782" rtlCol="0"/>
          <a:lstStyle>
            <a:lvl1pPr algn="l">
              <a:defRPr sz="1300"/>
            </a:lvl1pPr>
          </a:lstStyle>
          <a:p>
            <a:endParaRPr lang="en-US"/>
          </a:p>
        </p:txBody>
      </p:sp>
      <p:sp>
        <p:nvSpPr>
          <p:cNvPr id="3" name="Date Placeholder 2"/>
          <p:cNvSpPr>
            <a:spLocks noGrp="1"/>
          </p:cNvSpPr>
          <p:nvPr>
            <p:ph type="dt" idx="1"/>
          </p:nvPr>
        </p:nvSpPr>
        <p:spPr>
          <a:xfrm>
            <a:off x="3848646" y="0"/>
            <a:ext cx="2944283" cy="498294"/>
          </a:xfrm>
          <a:prstGeom prst="rect">
            <a:avLst/>
          </a:prstGeom>
        </p:spPr>
        <p:txBody>
          <a:bodyPr vert="horz" lIns="95564" tIns="47782" rIns="95564" bIns="47782" rtlCol="0"/>
          <a:lstStyle>
            <a:lvl1pPr algn="r">
              <a:defRPr sz="1300"/>
            </a:lvl1pPr>
          </a:lstStyle>
          <a:p>
            <a:fld id="{435749CE-8A84-4F53-BAC5-392ABDCC3309}" type="datetimeFigureOut">
              <a:rPr lang="en-US" smtClean="0"/>
              <a:t>10/13/2022</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5564" tIns="47782" rIns="95564" bIns="47782" rtlCol="0" anchor="ctr"/>
          <a:lstStyle/>
          <a:p>
            <a:endParaRPr lang="en-US"/>
          </a:p>
        </p:txBody>
      </p:sp>
      <p:sp>
        <p:nvSpPr>
          <p:cNvPr id="5" name="Notes Placeholder 4"/>
          <p:cNvSpPr>
            <a:spLocks noGrp="1"/>
          </p:cNvSpPr>
          <p:nvPr>
            <p:ph type="body" sz="quarter" idx="3"/>
          </p:nvPr>
        </p:nvSpPr>
        <p:spPr>
          <a:xfrm>
            <a:off x="679450" y="4779487"/>
            <a:ext cx="5435600" cy="3910489"/>
          </a:xfrm>
          <a:prstGeom prst="rect">
            <a:avLst/>
          </a:prstGeom>
        </p:spPr>
        <p:txBody>
          <a:bodyPr vert="horz" lIns="95564" tIns="47782" rIns="95564" bIns="477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33107"/>
            <a:ext cx="2944283" cy="498293"/>
          </a:xfrm>
          <a:prstGeom prst="rect">
            <a:avLst/>
          </a:prstGeom>
        </p:spPr>
        <p:txBody>
          <a:bodyPr vert="horz" lIns="95564" tIns="47782" rIns="95564" bIns="47782" rtlCol="0" anchor="b"/>
          <a:lstStyle>
            <a:lvl1pPr algn="l">
              <a:defRPr sz="1300"/>
            </a:lvl1pPr>
          </a:lstStyle>
          <a:p>
            <a:endParaRPr lang="en-US"/>
          </a:p>
        </p:txBody>
      </p:sp>
      <p:sp>
        <p:nvSpPr>
          <p:cNvPr id="7" name="Slide Number Placeholder 6"/>
          <p:cNvSpPr>
            <a:spLocks noGrp="1"/>
          </p:cNvSpPr>
          <p:nvPr>
            <p:ph type="sldNum" sz="quarter" idx="5"/>
          </p:nvPr>
        </p:nvSpPr>
        <p:spPr>
          <a:xfrm>
            <a:off x="3848646" y="9433107"/>
            <a:ext cx="2944283" cy="498293"/>
          </a:xfrm>
          <a:prstGeom prst="rect">
            <a:avLst/>
          </a:prstGeom>
        </p:spPr>
        <p:txBody>
          <a:bodyPr vert="horz" lIns="95564" tIns="47782" rIns="95564" bIns="47782" rtlCol="0" anchor="b"/>
          <a:lstStyle>
            <a:lvl1pPr algn="r">
              <a:defRPr sz="1300"/>
            </a:lvl1pPr>
          </a:lstStyle>
          <a:p>
            <a:fld id="{BAEC85C7-3F69-4DC1-8D26-245EB8706D53}" type="slidenum">
              <a:rPr lang="en-US" smtClean="0"/>
              <a:t>‹#›</a:t>
            </a:fld>
            <a:endParaRPr lang="en-US"/>
          </a:p>
        </p:txBody>
      </p:sp>
    </p:spTree>
    <p:extLst>
      <p:ext uri="{BB962C8B-B14F-4D97-AF65-F5344CB8AC3E}">
        <p14:creationId xmlns:p14="http://schemas.microsoft.com/office/powerpoint/2010/main" val="114329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1</a:t>
            </a:fld>
            <a:endParaRPr lang="en-US"/>
          </a:p>
        </p:txBody>
      </p:sp>
    </p:spTree>
    <p:extLst>
      <p:ext uri="{BB962C8B-B14F-4D97-AF65-F5344CB8AC3E}">
        <p14:creationId xmlns:p14="http://schemas.microsoft.com/office/powerpoint/2010/main" val="3878965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647276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61608" y="9628019"/>
            <a:ext cx="3029832" cy="5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0" tIns="46750" rIns="93500" bIns="46750"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D94986C-1FDC-49F2-9B83-8DCF82438F2B}" type="slidenum">
              <a:rPr lang="en-GB" altLang="el-GR"/>
              <a:pPr algn="r" eaLnBrk="1" hangingPunct="1">
                <a:spcBef>
                  <a:spcPct val="0"/>
                </a:spcBef>
              </a:pPr>
              <a:t>11</a:t>
            </a:fld>
            <a:endParaRPr lang="en-GB" altLang="el-GR"/>
          </a:p>
        </p:txBody>
      </p:sp>
      <p:sp>
        <p:nvSpPr>
          <p:cNvPr id="152579" name="Rectangle 7"/>
          <p:cNvSpPr txBox="1">
            <a:spLocks noGrp="1" noChangeArrowheads="1"/>
          </p:cNvSpPr>
          <p:nvPr/>
        </p:nvSpPr>
        <p:spPr bwMode="auto">
          <a:xfrm>
            <a:off x="3960044" y="9626446"/>
            <a:ext cx="3029832" cy="5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DA36C51-BDCF-4CA5-B85B-D7B27B754B8B}" type="slidenum">
              <a:rPr lang="el-GR" altLang="el-GR"/>
              <a:pPr algn="r" eaLnBrk="1" hangingPunct="1">
                <a:spcBef>
                  <a:spcPct val="0"/>
                </a:spcBef>
              </a:pPr>
              <a:t>11</a:t>
            </a:fld>
            <a:endParaRPr lang="el-GR" altLang="el-GR"/>
          </a:p>
        </p:txBody>
      </p:sp>
      <p:sp>
        <p:nvSpPr>
          <p:cNvPr id="152580" name="Rectangle 2"/>
          <p:cNvSpPr>
            <a:spLocks noGrp="1" noRot="1" noChangeAspect="1" noChangeArrowheads="1" noTextEdit="1"/>
          </p:cNvSpPr>
          <p:nvPr>
            <p:ph type="sldImg"/>
          </p:nvPr>
        </p:nvSpPr>
        <p:spPr>
          <a:xfrm>
            <a:off x="104775" y="776288"/>
            <a:ext cx="6770688" cy="3810000"/>
          </a:xfrm>
          <a:ln/>
        </p:spPr>
      </p:sp>
      <p:sp>
        <p:nvSpPr>
          <p:cNvPr id="152581" name="Rectangle 3"/>
          <p:cNvSpPr>
            <a:spLocks noGrp="1" noChangeArrowheads="1"/>
          </p:cNvSpPr>
          <p:nvPr>
            <p:ph type="body" idx="1"/>
          </p:nvPr>
        </p:nvSpPr>
        <p:spPr>
          <a:xfrm>
            <a:off x="941156" y="4821872"/>
            <a:ext cx="5096622" cy="45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lstStyle/>
          <a:p>
            <a:pPr eaLnBrk="1" hangingPunct="1"/>
            <a:endParaRPr lang="en-US" altLang="el-GR"/>
          </a:p>
        </p:txBody>
      </p:sp>
    </p:spTree>
    <p:extLst>
      <p:ext uri="{BB962C8B-B14F-4D97-AF65-F5344CB8AC3E}">
        <p14:creationId xmlns:p14="http://schemas.microsoft.com/office/powerpoint/2010/main" val="100475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61608" y="9628019"/>
            <a:ext cx="3029832" cy="50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0" tIns="46750" rIns="93500" bIns="46750"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06463" rtl="0" eaLnBrk="1" fontAlgn="auto" latinLnBrk="0" hangingPunct="1">
              <a:lnSpc>
                <a:spcPct val="100000"/>
              </a:lnSpc>
              <a:spcBef>
                <a:spcPct val="0"/>
              </a:spcBef>
              <a:spcAft>
                <a:spcPts val="0"/>
              </a:spcAft>
              <a:buClrTx/>
              <a:buSzTx/>
              <a:buFontTx/>
              <a:buNone/>
              <a:tabLst/>
              <a:defRPr/>
            </a:pPr>
            <a:fld id="{5D94986C-1FDC-49F2-9B83-8DCF82438F2B}" type="slidenum">
              <a:rPr kumimoji="0" lang="en-GB"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06463" rtl="0" eaLnBrk="1" fontAlgn="auto" latinLnBrk="0" hangingPunct="1">
                <a:lnSpc>
                  <a:spcPct val="100000"/>
                </a:lnSpc>
                <a:spcBef>
                  <a:spcPct val="0"/>
                </a:spcBef>
                <a:spcAft>
                  <a:spcPts val="0"/>
                </a:spcAft>
                <a:buClrTx/>
                <a:buSzTx/>
                <a:buFontTx/>
                <a:buNone/>
                <a:tabLst/>
                <a:defRPr/>
              </a:pPr>
              <a:t>12</a:t>
            </a:fld>
            <a:endParaRPr kumimoji="0" lang="en-GB"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52579" name="Rectangle 7"/>
          <p:cNvSpPr txBox="1">
            <a:spLocks noGrp="1" noChangeArrowheads="1"/>
          </p:cNvSpPr>
          <p:nvPr/>
        </p:nvSpPr>
        <p:spPr bwMode="auto">
          <a:xfrm>
            <a:off x="3960044" y="9626446"/>
            <a:ext cx="3029832" cy="50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06463" rtl="0" eaLnBrk="1" fontAlgn="auto" latinLnBrk="0" hangingPunct="1">
              <a:lnSpc>
                <a:spcPct val="100000"/>
              </a:lnSpc>
              <a:spcBef>
                <a:spcPct val="0"/>
              </a:spcBef>
              <a:spcAft>
                <a:spcPts val="0"/>
              </a:spcAft>
              <a:buClrTx/>
              <a:buSzTx/>
              <a:buFontTx/>
              <a:buNone/>
              <a:tabLst/>
              <a:defRPr/>
            </a:pPr>
            <a:fld id="{DDA36C51-BDCF-4CA5-B85B-D7B27B754B8B}" type="slidenum">
              <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06463" rtl="0" eaLnBrk="1" fontAlgn="auto" latinLnBrk="0" hangingPunct="1">
                <a:lnSpc>
                  <a:spcPct val="100000"/>
                </a:lnSpc>
                <a:spcBef>
                  <a:spcPct val="0"/>
                </a:spcBef>
                <a:spcAft>
                  <a:spcPts val="0"/>
                </a:spcAft>
                <a:buClrTx/>
                <a:buSzTx/>
                <a:buFontTx/>
                <a:buNone/>
                <a:tabLst/>
                <a:defRPr/>
              </a:pPr>
              <a:t>12</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52580" name="Rectangle 2"/>
          <p:cNvSpPr>
            <a:spLocks noGrp="1" noRot="1" noChangeAspect="1" noChangeArrowheads="1" noTextEdit="1"/>
          </p:cNvSpPr>
          <p:nvPr>
            <p:ph type="sldImg"/>
          </p:nvPr>
        </p:nvSpPr>
        <p:spPr>
          <a:xfrm>
            <a:off x="104775" y="776288"/>
            <a:ext cx="6770688" cy="3810000"/>
          </a:xfrm>
          <a:ln/>
        </p:spPr>
      </p:sp>
      <p:sp>
        <p:nvSpPr>
          <p:cNvPr id="152581" name="Rectangle 3"/>
          <p:cNvSpPr>
            <a:spLocks noGrp="1" noChangeArrowheads="1"/>
          </p:cNvSpPr>
          <p:nvPr>
            <p:ph type="body" idx="1"/>
          </p:nvPr>
        </p:nvSpPr>
        <p:spPr>
          <a:xfrm>
            <a:off x="941156" y="4821872"/>
            <a:ext cx="5096622" cy="458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8" rIns="93554" bIns="46778"/>
          <a:lstStyle/>
          <a:p>
            <a:pPr eaLnBrk="1" hangingPunct="1"/>
            <a:endParaRPr lang="en-US" altLang="el-GR"/>
          </a:p>
        </p:txBody>
      </p:sp>
    </p:spTree>
    <p:extLst>
      <p:ext uri="{BB962C8B-B14F-4D97-AF65-F5344CB8AC3E}">
        <p14:creationId xmlns:p14="http://schemas.microsoft.com/office/powerpoint/2010/main" val="3701409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775077" y="8515354"/>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8" tIns="42697" rIns="85398" bIns="42697" anchor="b"/>
          <a:lstStyle>
            <a:lvl1pPr defTabSz="874713">
              <a:defRPr sz="2400">
                <a:solidFill>
                  <a:schemeClr val="tx1"/>
                </a:solidFill>
                <a:latin typeface="Calibri" panose="020F0502020204030204" pitchFamily="34" charset="0"/>
              </a:defRPr>
            </a:lvl1pPr>
            <a:lvl2pPr marL="742950" indent="-285750" defTabSz="874713">
              <a:defRPr sz="2400">
                <a:solidFill>
                  <a:schemeClr val="tx1"/>
                </a:solidFill>
                <a:latin typeface="Calibri" panose="020F0502020204030204" pitchFamily="34" charset="0"/>
              </a:defRPr>
            </a:lvl2pPr>
            <a:lvl3pPr marL="1143000" indent="-228600" defTabSz="874713">
              <a:defRPr sz="2400">
                <a:solidFill>
                  <a:schemeClr val="tx1"/>
                </a:solidFill>
                <a:latin typeface="Calibri" panose="020F0502020204030204" pitchFamily="34" charset="0"/>
              </a:defRPr>
            </a:lvl3pPr>
            <a:lvl4pPr marL="1600200" indent="-228600" defTabSz="874713">
              <a:defRPr sz="2400">
                <a:solidFill>
                  <a:schemeClr val="tx1"/>
                </a:solidFill>
                <a:latin typeface="Calibri" panose="020F0502020204030204" pitchFamily="34" charset="0"/>
              </a:defRPr>
            </a:lvl4pPr>
            <a:lvl5pPr marL="2057400" indent="-228600" defTabSz="874713">
              <a:defRPr sz="2400">
                <a:solidFill>
                  <a:schemeClr val="tx1"/>
                </a:solidFill>
                <a:latin typeface="Calibri" panose="020F0502020204030204" pitchFamily="34" charset="0"/>
              </a:defRPr>
            </a:lvl5pPr>
            <a:lvl6pPr marL="2514600" indent="-228600" defTabSz="874713"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874713"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874713"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874713" eaLnBrk="0" fontAlgn="base" hangingPunct="0">
              <a:spcBef>
                <a:spcPct val="0"/>
              </a:spcBef>
              <a:spcAft>
                <a:spcPct val="0"/>
              </a:spcAft>
              <a:defRPr sz="2400">
                <a:solidFill>
                  <a:schemeClr val="tx1"/>
                </a:solidFill>
                <a:latin typeface="Calibri" panose="020F0502020204030204" pitchFamily="34" charset="0"/>
              </a:defRPr>
            </a:lvl9pPr>
          </a:lstStyle>
          <a:p>
            <a:pPr algn="r"/>
            <a:fld id="{6B77B4C5-EA7F-4648-997D-EF15EBC09809}" type="slidenum">
              <a:rPr lang="en-GB" altLang="el-GR" sz="1200">
                <a:solidFill>
                  <a:srgbClr val="000000"/>
                </a:solidFill>
              </a:rPr>
              <a:pPr algn="r"/>
              <a:t>15</a:t>
            </a:fld>
            <a:endParaRPr lang="en-GB" altLang="el-GR" sz="1200">
              <a:solidFill>
                <a:srgbClr val="000000"/>
              </a:solidFill>
            </a:endParaRPr>
          </a:p>
        </p:txBody>
      </p:sp>
      <p:sp>
        <p:nvSpPr>
          <p:cNvPr id="41987" name="Rectangle 2"/>
          <p:cNvSpPr>
            <a:spLocks noGrp="1" noRot="1" noChangeAspect="1" noChangeArrowheads="1" noTextEdit="1"/>
          </p:cNvSpPr>
          <p:nvPr>
            <p:ph type="sldImg"/>
          </p:nvPr>
        </p:nvSpPr>
        <p:spPr>
          <a:xfrm>
            <a:off x="341313" y="673100"/>
            <a:ext cx="5978525" cy="3362325"/>
          </a:xfrm>
          <a:ln/>
        </p:spPr>
      </p:sp>
      <p:sp>
        <p:nvSpPr>
          <p:cNvPr id="41988" name="Rectangle 3"/>
          <p:cNvSpPr>
            <a:spLocks noGrp="1" noChangeArrowheads="1"/>
          </p:cNvSpPr>
          <p:nvPr>
            <p:ph type="body" idx="1"/>
          </p:nvPr>
        </p:nvSpPr>
        <p:spPr>
          <a:xfrm>
            <a:off x="889002" y="4259265"/>
            <a:ext cx="4884738" cy="4032250"/>
          </a:xfrm>
          <a:noFill/>
        </p:spPr>
        <p:txBody>
          <a:bodyPr lIns="92511" tIns="42697" rIns="92511" bIns="42697"/>
          <a:lstStyle/>
          <a:p>
            <a:pPr eaLnBrk="1" hangingPunct="1"/>
            <a:endParaRPr lang="el-GR" altLang="el-GR" dirty="0"/>
          </a:p>
        </p:txBody>
      </p:sp>
    </p:spTree>
    <p:extLst>
      <p:ext uri="{BB962C8B-B14F-4D97-AF65-F5344CB8AC3E}">
        <p14:creationId xmlns:p14="http://schemas.microsoft.com/office/powerpoint/2010/main" val="2138021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05250" y="9528177"/>
            <a:ext cx="2989264"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1" tIns="46256" rIns="92511" bIns="46256"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EEBB9F9E-71FD-4543-A1C3-FD385F84F99A}" type="slidenum">
              <a:rPr lang="el-GR" altLang="en-US" sz="1300"/>
              <a:pPr algn="r" eaLnBrk="1" hangingPunct="1"/>
              <a:t>16</a:t>
            </a:fld>
            <a:endParaRPr lang="el-GR" altLang="en-US" sz="1300"/>
          </a:p>
        </p:txBody>
      </p:sp>
      <p:sp>
        <p:nvSpPr>
          <p:cNvPr id="49155"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8" tIns="42698" rIns="85398" bIns="42698" anchor="b"/>
          <a:lstStyle>
            <a:lvl1pPr defTabSz="874713">
              <a:defRPr sz="2400">
                <a:solidFill>
                  <a:schemeClr val="tx1"/>
                </a:solidFill>
                <a:latin typeface="Calibri" panose="020F0502020204030204" pitchFamily="34" charset="0"/>
              </a:defRPr>
            </a:lvl1pPr>
            <a:lvl2pPr marL="685800" indent="-263525" defTabSz="874713">
              <a:defRPr sz="2400">
                <a:solidFill>
                  <a:schemeClr val="tx1"/>
                </a:solidFill>
                <a:latin typeface="Calibri" panose="020F0502020204030204" pitchFamily="34" charset="0"/>
              </a:defRPr>
            </a:lvl2pPr>
            <a:lvl3pPr marL="1055688" indent="-211138" defTabSz="874713">
              <a:defRPr sz="2400">
                <a:solidFill>
                  <a:schemeClr val="tx1"/>
                </a:solidFill>
                <a:latin typeface="Calibri" panose="020F0502020204030204" pitchFamily="34" charset="0"/>
              </a:defRPr>
            </a:lvl3pPr>
            <a:lvl4pPr marL="1476375" indent="-209550" defTabSz="874713">
              <a:defRPr sz="2400">
                <a:solidFill>
                  <a:schemeClr val="tx1"/>
                </a:solidFill>
                <a:latin typeface="Calibri" panose="020F0502020204030204" pitchFamily="34" charset="0"/>
              </a:defRPr>
            </a:lvl4pPr>
            <a:lvl5pPr marL="1898650" indent="-211138" defTabSz="874713">
              <a:defRPr sz="2400">
                <a:solidFill>
                  <a:schemeClr val="tx1"/>
                </a:solidFill>
                <a:latin typeface="Calibri" panose="020F0502020204030204" pitchFamily="34" charset="0"/>
              </a:defRPr>
            </a:lvl5pPr>
            <a:lvl6pPr marL="2355850" indent="-211138" defTabSz="8747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747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747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74713" eaLnBrk="0" fontAlgn="base" hangingPunct="0">
              <a:spcBef>
                <a:spcPct val="0"/>
              </a:spcBef>
              <a:spcAft>
                <a:spcPct val="0"/>
              </a:spcAft>
              <a:defRPr sz="2400">
                <a:solidFill>
                  <a:schemeClr val="tx1"/>
                </a:solidFill>
                <a:latin typeface="Calibri" panose="020F0502020204030204" pitchFamily="34" charset="0"/>
              </a:defRPr>
            </a:lvl9pPr>
          </a:lstStyle>
          <a:p>
            <a:pPr algn="r"/>
            <a:fld id="{026014EA-F6E3-4862-9354-A96B951652D5}" type="slidenum">
              <a:rPr lang="el-GR" altLang="en-US" sz="1200"/>
              <a:pPr algn="r"/>
              <a:t>16</a:t>
            </a:fld>
            <a:endParaRPr lang="el-GR" altLang="en-US" sz="1200"/>
          </a:p>
        </p:txBody>
      </p:sp>
      <p:sp>
        <p:nvSpPr>
          <p:cNvPr id="49156"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60" tIns="42679" rIns="85360" bIns="42679" anchor="b"/>
          <a:lstStyle>
            <a:lvl1pPr defTabSz="836613">
              <a:defRPr sz="2400">
                <a:solidFill>
                  <a:schemeClr val="tx1"/>
                </a:solidFill>
                <a:latin typeface="Calibri" panose="020F0502020204030204" pitchFamily="34" charset="0"/>
              </a:defRPr>
            </a:lvl1pPr>
            <a:lvl2pPr marL="685800" indent="-263525" defTabSz="836613">
              <a:defRPr sz="2400">
                <a:solidFill>
                  <a:schemeClr val="tx1"/>
                </a:solidFill>
                <a:latin typeface="Calibri" panose="020F0502020204030204" pitchFamily="34" charset="0"/>
              </a:defRPr>
            </a:lvl2pPr>
            <a:lvl3pPr marL="1055688" indent="-211138" defTabSz="836613">
              <a:defRPr sz="2400">
                <a:solidFill>
                  <a:schemeClr val="tx1"/>
                </a:solidFill>
                <a:latin typeface="Calibri" panose="020F0502020204030204" pitchFamily="34" charset="0"/>
              </a:defRPr>
            </a:lvl3pPr>
            <a:lvl4pPr marL="1476375" indent="-209550" defTabSz="836613">
              <a:defRPr sz="2400">
                <a:solidFill>
                  <a:schemeClr val="tx1"/>
                </a:solidFill>
                <a:latin typeface="Calibri" panose="020F0502020204030204" pitchFamily="34" charset="0"/>
              </a:defRPr>
            </a:lvl4pPr>
            <a:lvl5pPr marL="1898650" indent="-211138" defTabSz="836613">
              <a:defRPr sz="2400">
                <a:solidFill>
                  <a:schemeClr val="tx1"/>
                </a:solidFill>
                <a:latin typeface="Calibri" panose="020F0502020204030204" pitchFamily="34" charset="0"/>
              </a:defRPr>
            </a:lvl5pPr>
            <a:lvl6pPr marL="2355850" indent="-211138" defTabSz="8366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366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366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36613" eaLnBrk="0" fontAlgn="base" hangingPunct="0">
              <a:spcBef>
                <a:spcPct val="0"/>
              </a:spcBef>
              <a:spcAft>
                <a:spcPct val="0"/>
              </a:spcAft>
              <a:defRPr sz="2400">
                <a:solidFill>
                  <a:schemeClr val="tx1"/>
                </a:solidFill>
                <a:latin typeface="Calibri" panose="020F0502020204030204" pitchFamily="34" charset="0"/>
              </a:defRPr>
            </a:lvl9pPr>
          </a:lstStyle>
          <a:p>
            <a:pPr algn="r"/>
            <a:fld id="{68E1EC04-AB96-483F-9C8D-346F8E1033B0}" type="slidenum">
              <a:rPr lang="el-GR" altLang="el-GR" sz="1100"/>
              <a:pPr algn="r"/>
              <a:t>16</a:t>
            </a:fld>
            <a:endParaRPr lang="el-GR" altLang="el-GR" sz="1100"/>
          </a:p>
        </p:txBody>
      </p:sp>
      <p:sp>
        <p:nvSpPr>
          <p:cNvPr id="49157" name="Rectangle 2"/>
          <p:cNvSpPr>
            <a:spLocks noGrp="1" noRot="1" noChangeAspect="1" noChangeArrowheads="1" noTextEdit="1"/>
          </p:cNvSpPr>
          <p:nvPr>
            <p:ph type="sldImg"/>
          </p:nvPr>
        </p:nvSpPr>
        <p:spPr>
          <a:xfrm>
            <a:off x="327025" y="684213"/>
            <a:ext cx="5995988" cy="3373437"/>
          </a:xfrm>
          <a:ln/>
        </p:spPr>
      </p:sp>
      <p:sp>
        <p:nvSpPr>
          <p:cNvPr id="49158" name="Rectangle 3"/>
          <p:cNvSpPr>
            <a:spLocks noGrp="1" noChangeArrowheads="1"/>
          </p:cNvSpPr>
          <p:nvPr>
            <p:ph type="body" idx="1"/>
          </p:nvPr>
        </p:nvSpPr>
        <p:spPr>
          <a:xfrm>
            <a:off x="896937" y="4264024"/>
            <a:ext cx="4856162" cy="4059238"/>
          </a:xfrm>
          <a:noFill/>
        </p:spPr>
        <p:txBody>
          <a:bodyPr lIns="85360" tIns="42679" rIns="85360" bIns="42679"/>
          <a:lstStyle/>
          <a:p>
            <a:endParaRPr lang="en-US" altLang="el-GR"/>
          </a:p>
        </p:txBody>
      </p:sp>
    </p:spTree>
    <p:extLst>
      <p:ext uri="{BB962C8B-B14F-4D97-AF65-F5344CB8AC3E}">
        <p14:creationId xmlns:p14="http://schemas.microsoft.com/office/powerpoint/2010/main" val="1389669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25F4E7-1D8F-4884-9265-08826D33A71C}" type="slidenum">
              <a:rPr lang="en-GB" altLang="en-US" smtClean="0"/>
              <a:pPr>
                <a:defRPr/>
              </a:pPr>
              <a:t>17</a:t>
            </a:fld>
            <a:endParaRPr lang="en-GB" altLang="en-US"/>
          </a:p>
        </p:txBody>
      </p:sp>
    </p:spTree>
    <p:extLst>
      <p:ext uri="{BB962C8B-B14F-4D97-AF65-F5344CB8AC3E}">
        <p14:creationId xmlns:p14="http://schemas.microsoft.com/office/powerpoint/2010/main" val="170219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905250" y="9528177"/>
            <a:ext cx="2989264"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11" tIns="46256" rIns="92511" bIns="46256"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algn="r" fontAlgn="base">
              <a:spcBef>
                <a:spcPct val="0"/>
              </a:spcBef>
              <a:spcAft>
                <a:spcPct val="0"/>
              </a:spcAft>
            </a:pPr>
            <a:fld id="{EEBB9F9E-71FD-4543-A1C3-FD385F84F99A}" type="slidenum">
              <a:rPr lang="el-GR" altLang="en-US" sz="1300">
                <a:solidFill>
                  <a:srgbClr val="000000"/>
                </a:solidFill>
              </a:rPr>
              <a:pPr algn="r" fontAlgn="base">
                <a:spcBef>
                  <a:spcPct val="0"/>
                </a:spcBef>
                <a:spcAft>
                  <a:spcPct val="0"/>
                </a:spcAft>
              </a:pPr>
              <a:t>18</a:t>
            </a:fld>
            <a:endParaRPr lang="el-GR" altLang="en-US" sz="1300">
              <a:solidFill>
                <a:srgbClr val="000000"/>
              </a:solidFill>
            </a:endParaRPr>
          </a:p>
        </p:txBody>
      </p:sp>
      <p:sp>
        <p:nvSpPr>
          <p:cNvPr id="49155"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98" tIns="42698" rIns="85398" bIns="42698" anchor="b"/>
          <a:lstStyle>
            <a:lvl1pPr defTabSz="874713">
              <a:defRPr sz="2400">
                <a:solidFill>
                  <a:schemeClr val="tx1"/>
                </a:solidFill>
                <a:latin typeface="Calibri" panose="020F0502020204030204" pitchFamily="34" charset="0"/>
              </a:defRPr>
            </a:lvl1pPr>
            <a:lvl2pPr marL="685800" indent="-263525" defTabSz="874713">
              <a:defRPr sz="2400">
                <a:solidFill>
                  <a:schemeClr val="tx1"/>
                </a:solidFill>
                <a:latin typeface="Calibri" panose="020F0502020204030204" pitchFamily="34" charset="0"/>
              </a:defRPr>
            </a:lvl2pPr>
            <a:lvl3pPr marL="1055688" indent="-211138" defTabSz="874713">
              <a:defRPr sz="2400">
                <a:solidFill>
                  <a:schemeClr val="tx1"/>
                </a:solidFill>
                <a:latin typeface="Calibri" panose="020F0502020204030204" pitchFamily="34" charset="0"/>
              </a:defRPr>
            </a:lvl3pPr>
            <a:lvl4pPr marL="1476375" indent="-209550" defTabSz="874713">
              <a:defRPr sz="2400">
                <a:solidFill>
                  <a:schemeClr val="tx1"/>
                </a:solidFill>
                <a:latin typeface="Calibri" panose="020F0502020204030204" pitchFamily="34" charset="0"/>
              </a:defRPr>
            </a:lvl4pPr>
            <a:lvl5pPr marL="1898650" indent="-211138" defTabSz="874713">
              <a:defRPr sz="2400">
                <a:solidFill>
                  <a:schemeClr val="tx1"/>
                </a:solidFill>
                <a:latin typeface="Calibri" panose="020F0502020204030204" pitchFamily="34" charset="0"/>
              </a:defRPr>
            </a:lvl5pPr>
            <a:lvl6pPr marL="2355850" indent="-211138" defTabSz="8747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747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747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74713" eaLnBrk="0" fontAlgn="base" hangingPunct="0">
              <a:spcBef>
                <a:spcPct val="0"/>
              </a:spcBef>
              <a:spcAft>
                <a:spcPct val="0"/>
              </a:spcAft>
              <a:defRPr sz="2400">
                <a:solidFill>
                  <a:schemeClr val="tx1"/>
                </a:solidFill>
                <a:latin typeface="Calibri" panose="020F0502020204030204" pitchFamily="34" charset="0"/>
              </a:defRPr>
            </a:lvl9pPr>
          </a:lstStyle>
          <a:p>
            <a:pPr algn="r" eaLnBrk="0" fontAlgn="base" hangingPunct="0">
              <a:spcBef>
                <a:spcPct val="0"/>
              </a:spcBef>
              <a:spcAft>
                <a:spcPct val="0"/>
              </a:spcAft>
            </a:pPr>
            <a:fld id="{026014EA-F6E3-4862-9354-A96B951652D5}" type="slidenum">
              <a:rPr lang="el-GR" altLang="en-US" sz="1200">
                <a:solidFill>
                  <a:srgbClr val="000000"/>
                </a:solidFill>
              </a:rPr>
              <a:pPr algn="r" eaLnBrk="0" fontAlgn="base" hangingPunct="0">
                <a:spcBef>
                  <a:spcPct val="0"/>
                </a:spcBef>
                <a:spcAft>
                  <a:spcPct val="0"/>
                </a:spcAft>
              </a:pPr>
              <a:t>18</a:t>
            </a:fld>
            <a:endParaRPr lang="el-GR" altLang="en-US" sz="1200">
              <a:solidFill>
                <a:srgbClr val="000000"/>
              </a:solidFill>
            </a:endParaRPr>
          </a:p>
        </p:txBody>
      </p:sp>
      <p:sp>
        <p:nvSpPr>
          <p:cNvPr id="49156" name="Rectangle 7"/>
          <p:cNvSpPr txBox="1">
            <a:spLocks noGrp="1" noChangeArrowheads="1"/>
          </p:cNvSpPr>
          <p:nvPr/>
        </p:nvSpPr>
        <p:spPr bwMode="auto">
          <a:xfrm>
            <a:off x="3773489" y="8513765"/>
            <a:ext cx="2886074"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360" tIns="42679" rIns="85360" bIns="42679" anchor="b"/>
          <a:lstStyle>
            <a:lvl1pPr defTabSz="836613">
              <a:defRPr sz="2400">
                <a:solidFill>
                  <a:schemeClr val="tx1"/>
                </a:solidFill>
                <a:latin typeface="Calibri" panose="020F0502020204030204" pitchFamily="34" charset="0"/>
              </a:defRPr>
            </a:lvl1pPr>
            <a:lvl2pPr marL="685800" indent="-263525" defTabSz="836613">
              <a:defRPr sz="2400">
                <a:solidFill>
                  <a:schemeClr val="tx1"/>
                </a:solidFill>
                <a:latin typeface="Calibri" panose="020F0502020204030204" pitchFamily="34" charset="0"/>
              </a:defRPr>
            </a:lvl2pPr>
            <a:lvl3pPr marL="1055688" indent="-211138" defTabSz="836613">
              <a:defRPr sz="2400">
                <a:solidFill>
                  <a:schemeClr val="tx1"/>
                </a:solidFill>
                <a:latin typeface="Calibri" panose="020F0502020204030204" pitchFamily="34" charset="0"/>
              </a:defRPr>
            </a:lvl3pPr>
            <a:lvl4pPr marL="1476375" indent="-209550" defTabSz="836613">
              <a:defRPr sz="2400">
                <a:solidFill>
                  <a:schemeClr val="tx1"/>
                </a:solidFill>
                <a:latin typeface="Calibri" panose="020F0502020204030204" pitchFamily="34" charset="0"/>
              </a:defRPr>
            </a:lvl4pPr>
            <a:lvl5pPr marL="1898650" indent="-211138" defTabSz="836613">
              <a:defRPr sz="2400">
                <a:solidFill>
                  <a:schemeClr val="tx1"/>
                </a:solidFill>
                <a:latin typeface="Calibri" panose="020F0502020204030204" pitchFamily="34" charset="0"/>
              </a:defRPr>
            </a:lvl5pPr>
            <a:lvl6pPr marL="2355850" indent="-211138" defTabSz="836613" eaLnBrk="0" fontAlgn="base" hangingPunct="0">
              <a:spcBef>
                <a:spcPct val="0"/>
              </a:spcBef>
              <a:spcAft>
                <a:spcPct val="0"/>
              </a:spcAft>
              <a:defRPr sz="2400">
                <a:solidFill>
                  <a:schemeClr val="tx1"/>
                </a:solidFill>
                <a:latin typeface="Calibri" panose="020F0502020204030204" pitchFamily="34" charset="0"/>
              </a:defRPr>
            </a:lvl6pPr>
            <a:lvl7pPr marL="2813050" indent="-211138" defTabSz="836613" eaLnBrk="0" fontAlgn="base" hangingPunct="0">
              <a:spcBef>
                <a:spcPct val="0"/>
              </a:spcBef>
              <a:spcAft>
                <a:spcPct val="0"/>
              </a:spcAft>
              <a:defRPr sz="2400">
                <a:solidFill>
                  <a:schemeClr val="tx1"/>
                </a:solidFill>
                <a:latin typeface="Calibri" panose="020F0502020204030204" pitchFamily="34" charset="0"/>
              </a:defRPr>
            </a:lvl7pPr>
            <a:lvl8pPr marL="3270250" indent="-211138" defTabSz="836613" eaLnBrk="0" fontAlgn="base" hangingPunct="0">
              <a:spcBef>
                <a:spcPct val="0"/>
              </a:spcBef>
              <a:spcAft>
                <a:spcPct val="0"/>
              </a:spcAft>
              <a:defRPr sz="2400">
                <a:solidFill>
                  <a:schemeClr val="tx1"/>
                </a:solidFill>
                <a:latin typeface="Calibri" panose="020F0502020204030204" pitchFamily="34" charset="0"/>
              </a:defRPr>
            </a:lvl8pPr>
            <a:lvl9pPr marL="3727450" indent="-211138" defTabSz="836613" eaLnBrk="0" fontAlgn="base" hangingPunct="0">
              <a:spcBef>
                <a:spcPct val="0"/>
              </a:spcBef>
              <a:spcAft>
                <a:spcPct val="0"/>
              </a:spcAft>
              <a:defRPr sz="2400">
                <a:solidFill>
                  <a:schemeClr val="tx1"/>
                </a:solidFill>
                <a:latin typeface="Calibri" panose="020F0502020204030204" pitchFamily="34" charset="0"/>
              </a:defRPr>
            </a:lvl9pPr>
          </a:lstStyle>
          <a:p>
            <a:pPr algn="r" eaLnBrk="0" fontAlgn="base" hangingPunct="0">
              <a:spcBef>
                <a:spcPct val="0"/>
              </a:spcBef>
              <a:spcAft>
                <a:spcPct val="0"/>
              </a:spcAft>
            </a:pPr>
            <a:fld id="{68E1EC04-AB96-483F-9C8D-346F8E1033B0}" type="slidenum">
              <a:rPr lang="el-GR" altLang="el-GR" sz="1100">
                <a:solidFill>
                  <a:srgbClr val="000000"/>
                </a:solidFill>
              </a:rPr>
              <a:pPr algn="r" eaLnBrk="0" fontAlgn="base" hangingPunct="0">
                <a:spcBef>
                  <a:spcPct val="0"/>
                </a:spcBef>
                <a:spcAft>
                  <a:spcPct val="0"/>
                </a:spcAft>
              </a:pPr>
              <a:t>18</a:t>
            </a:fld>
            <a:endParaRPr lang="el-GR" altLang="el-GR" sz="1100">
              <a:solidFill>
                <a:srgbClr val="000000"/>
              </a:solidFill>
            </a:endParaRPr>
          </a:p>
        </p:txBody>
      </p:sp>
      <p:sp>
        <p:nvSpPr>
          <p:cNvPr id="49157" name="Rectangle 2"/>
          <p:cNvSpPr>
            <a:spLocks noGrp="1" noRot="1" noChangeAspect="1" noChangeArrowheads="1" noTextEdit="1"/>
          </p:cNvSpPr>
          <p:nvPr>
            <p:ph type="sldImg"/>
          </p:nvPr>
        </p:nvSpPr>
        <p:spPr>
          <a:xfrm>
            <a:off x="327025" y="684213"/>
            <a:ext cx="5995988" cy="3373437"/>
          </a:xfrm>
          <a:ln/>
        </p:spPr>
      </p:sp>
      <p:sp>
        <p:nvSpPr>
          <p:cNvPr id="49158" name="Rectangle 3"/>
          <p:cNvSpPr>
            <a:spLocks noGrp="1" noChangeArrowheads="1"/>
          </p:cNvSpPr>
          <p:nvPr>
            <p:ph type="body" idx="1"/>
          </p:nvPr>
        </p:nvSpPr>
        <p:spPr>
          <a:xfrm>
            <a:off x="896937" y="4264024"/>
            <a:ext cx="4856162" cy="4059238"/>
          </a:xfrm>
          <a:noFill/>
        </p:spPr>
        <p:txBody>
          <a:bodyPr lIns="85360" tIns="42679" rIns="85360" bIns="42679"/>
          <a:lstStyle/>
          <a:p>
            <a:endParaRPr lang="en-US" altLang="el-GR"/>
          </a:p>
        </p:txBody>
      </p:sp>
    </p:spTree>
    <p:extLst>
      <p:ext uri="{BB962C8B-B14F-4D97-AF65-F5344CB8AC3E}">
        <p14:creationId xmlns:p14="http://schemas.microsoft.com/office/powerpoint/2010/main" val="1216340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E25F4E7-1D8F-4884-9265-08826D33A71C}" type="slidenum">
              <a:rPr lang="en-GB" altLang="en-US" smtClean="0"/>
              <a:pPr>
                <a:defRPr/>
              </a:pPr>
              <a:t>19</a:t>
            </a:fld>
            <a:endParaRPr lang="en-GB" altLang="en-US"/>
          </a:p>
        </p:txBody>
      </p:sp>
    </p:spTree>
    <p:extLst>
      <p:ext uri="{BB962C8B-B14F-4D97-AF65-F5344CB8AC3E}">
        <p14:creationId xmlns:p14="http://schemas.microsoft.com/office/powerpoint/2010/main" val="3459334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22</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a:p>
        </p:txBody>
      </p:sp>
    </p:spTree>
    <p:extLst>
      <p:ext uri="{BB962C8B-B14F-4D97-AF65-F5344CB8AC3E}">
        <p14:creationId xmlns:p14="http://schemas.microsoft.com/office/powerpoint/2010/main" val="330112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23</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a:p>
        </p:txBody>
      </p:sp>
    </p:spTree>
    <p:extLst>
      <p:ext uri="{BB962C8B-B14F-4D97-AF65-F5344CB8AC3E}">
        <p14:creationId xmlns:p14="http://schemas.microsoft.com/office/powerpoint/2010/main" val="36286116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3961895" y="9621832"/>
            <a:ext cx="3031248" cy="5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8" tIns="46785" rIns="93568" bIns="46785" anchor="b"/>
          <a:lstStyle>
            <a:lvl1pPr defTabSz="906463">
              <a:spcBef>
                <a:spcPct val="30000"/>
              </a:spcBef>
              <a:defRPr sz="1200">
                <a:solidFill>
                  <a:schemeClr val="tx1"/>
                </a:solidFill>
                <a:latin typeface="Calibri" panose="020F0502020204030204" pitchFamily="34" charset="0"/>
              </a:defRPr>
            </a:lvl1pPr>
            <a:lvl2pPr marL="742950" indent="-285750" defTabSz="906463">
              <a:spcBef>
                <a:spcPct val="30000"/>
              </a:spcBef>
              <a:defRPr sz="1200">
                <a:solidFill>
                  <a:schemeClr val="tx1"/>
                </a:solidFill>
                <a:latin typeface="Calibri" panose="020F0502020204030204" pitchFamily="34" charset="0"/>
              </a:defRPr>
            </a:lvl2pPr>
            <a:lvl3pPr marL="1143000" indent="-228600" defTabSz="906463">
              <a:spcBef>
                <a:spcPct val="30000"/>
              </a:spcBef>
              <a:defRPr sz="1200">
                <a:solidFill>
                  <a:schemeClr val="tx1"/>
                </a:solidFill>
                <a:latin typeface="Calibri" panose="020F0502020204030204" pitchFamily="34" charset="0"/>
              </a:defRPr>
            </a:lvl3pPr>
            <a:lvl4pPr marL="1600200" indent="-228600" defTabSz="906463">
              <a:spcBef>
                <a:spcPct val="30000"/>
              </a:spcBef>
              <a:defRPr sz="1200">
                <a:solidFill>
                  <a:schemeClr val="tx1"/>
                </a:solidFill>
                <a:latin typeface="Calibri" panose="020F0502020204030204" pitchFamily="34" charset="0"/>
              </a:defRPr>
            </a:lvl4pPr>
            <a:lvl5pPr marL="2057400" indent="-228600" defTabSz="906463">
              <a:spcBef>
                <a:spcPct val="30000"/>
              </a:spcBef>
              <a:defRPr sz="1200">
                <a:solidFill>
                  <a:schemeClr val="tx1"/>
                </a:solidFill>
                <a:latin typeface="Calibri" panose="020F0502020204030204" pitchFamily="34" charset="0"/>
              </a:defRPr>
            </a:lvl5pPr>
            <a:lvl6pPr marL="2514600" indent="-228600" defTabSz="906463"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6463"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6463"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6463"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776FC71-8B4C-4234-9954-7DDD85810200}" type="slidenum">
              <a:rPr lang="el-GR" altLang="el-GR"/>
              <a:pPr algn="r" eaLnBrk="1" hangingPunct="1">
                <a:spcBef>
                  <a:spcPct val="0"/>
                </a:spcBef>
              </a:pPr>
              <a:t>2</a:t>
            </a:fld>
            <a:endParaRPr lang="el-GR" altLang="el-GR"/>
          </a:p>
        </p:txBody>
      </p:sp>
      <p:sp>
        <p:nvSpPr>
          <p:cNvPr id="7171" name="Rectangle 2"/>
          <p:cNvSpPr>
            <a:spLocks noGrp="1" noRot="1" noChangeAspect="1" noChangeArrowheads="1" noTextEdit="1"/>
          </p:cNvSpPr>
          <p:nvPr>
            <p:ph type="sldImg"/>
          </p:nvPr>
        </p:nvSpPr>
        <p:spPr>
          <a:xfrm>
            <a:off x="419100" y="1241425"/>
            <a:ext cx="5956300" cy="3351213"/>
          </a:xfrm>
          <a:ln/>
        </p:spPr>
      </p:sp>
      <p:sp>
        <p:nvSpPr>
          <p:cNvPr id="7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68" tIns="46785" rIns="93568" bIns="46785"/>
          <a:lstStyle/>
          <a:p>
            <a:pPr eaLnBrk="1" hangingPunct="1"/>
            <a:endParaRPr lang="en-US" altLang="el-GR"/>
          </a:p>
        </p:txBody>
      </p:sp>
    </p:spTree>
    <p:extLst>
      <p:ext uri="{BB962C8B-B14F-4D97-AF65-F5344CB8AC3E}">
        <p14:creationId xmlns:p14="http://schemas.microsoft.com/office/powerpoint/2010/main" val="4090554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612679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27</a:t>
            </a:fld>
            <a:endParaRPr lang="en-US"/>
          </a:p>
        </p:txBody>
      </p:sp>
    </p:spTree>
    <p:extLst>
      <p:ext uri="{BB962C8B-B14F-4D97-AF65-F5344CB8AC3E}">
        <p14:creationId xmlns:p14="http://schemas.microsoft.com/office/powerpoint/2010/main" val="3107657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340874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2141703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865525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433865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42</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3021531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929298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134824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05818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836905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816811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4883424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6773296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49278" y="9433260"/>
            <a:ext cx="2945222" cy="49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4" rIns="91391" bIns="45694" anchor="b"/>
          <a:lstStyle>
            <a:lvl1pPr defTabSz="906463">
              <a:defRPr i="1">
                <a:solidFill>
                  <a:schemeClr val="tx1"/>
                </a:solidFill>
                <a:latin typeface="Calibri" panose="020F0502020204030204" pitchFamily="34" charset="0"/>
              </a:defRPr>
            </a:lvl1pPr>
            <a:lvl2pPr marL="742950" indent="-285750" defTabSz="906463">
              <a:defRPr i="1">
                <a:solidFill>
                  <a:schemeClr val="tx1"/>
                </a:solidFill>
                <a:latin typeface="Calibri" panose="020F0502020204030204" pitchFamily="34" charset="0"/>
              </a:defRPr>
            </a:lvl2pPr>
            <a:lvl3pPr marL="1143000" indent="-228600" defTabSz="906463">
              <a:defRPr i="1">
                <a:solidFill>
                  <a:schemeClr val="tx1"/>
                </a:solidFill>
                <a:latin typeface="Calibri" panose="020F0502020204030204" pitchFamily="34" charset="0"/>
              </a:defRPr>
            </a:lvl3pPr>
            <a:lvl4pPr marL="1600200" indent="-228600" defTabSz="906463">
              <a:defRPr i="1">
                <a:solidFill>
                  <a:schemeClr val="tx1"/>
                </a:solidFill>
                <a:latin typeface="Calibri" panose="020F0502020204030204" pitchFamily="34" charset="0"/>
              </a:defRPr>
            </a:lvl4pPr>
            <a:lvl5pPr marL="2057400" indent="-228600" defTabSz="906463">
              <a:defRPr i="1">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i="1">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i="1">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i="1">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i="1">
                <a:solidFill>
                  <a:schemeClr val="tx1"/>
                </a:solidFill>
                <a:latin typeface="Calibri" panose="020F0502020204030204" pitchFamily="34" charset="0"/>
              </a:defRPr>
            </a:lvl9pPr>
          </a:lstStyle>
          <a:p>
            <a:pPr algn="r" eaLnBrk="1" hangingPunct="1"/>
            <a:fld id="{E4A506B5-57B8-4E5C-B6C5-986CA0C8830F}" type="slidenum">
              <a:rPr lang="en-GB" altLang="el-GR" sz="1200" i="0"/>
              <a:pPr algn="r" eaLnBrk="1" hangingPunct="1"/>
              <a:t>49</a:t>
            </a:fld>
            <a:endParaRPr lang="en-GB" altLang="el-GR" sz="1200" i="0"/>
          </a:p>
        </p:txBody>
      </p:sp>
      <p:sp>
        <p:nvSpPr>
          <p:cNvPr id="100355" name="Rectangle 2"/>
          <p:cNvSpPr>
            <a:spLocks noGrp="1" noRot="1" noChangeAspect="1" noChangeArrowheads="1" noTextEdit="1"/>
          </p:cNvSpPr>
          <p:nvPr>
            <p:ph type="sldImg"/>
          </p:nvPr>
        </p:nvSpPr>
        <p:spPr>
          <a:xfrm>
            <a:off x="85725" y="742950"/>
            <a:ext cx="6623050" cy="3725863"/>
          </a:xfrm>
          <a:ln/>
        </p:spPr>
      </p:sp>
      <p:sp>
        <p:nvSpPr>
          <p:cNvPr id="100356" name="Rectangle 3"/>
          <p:cNvSpPr>
            <a:spLocks noGrp="1" noChangeArrowheads="1"/>
          </p:cNvSpPr>
          <p:nvPr>
            <p:ph type="body" idx="1"/>
          </p:nvPr>
        </p:nvSpPr>
        <p:spPr>
          <a:xfrm>
            <a:off x="905622" y="4715846"/>
            <a:ext cx="4983259" cy="4472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24632648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849278" y="9433260"/>
            <a:ext cx="2945222" cy="49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1" tIns="45694" rIns="91391" bIns="45694" anchor="b"/>
          <a:lstStyle>
            <a:lvl1pPr defTabSz="906463">
              <a:defRPr i="1">
                <a:solidFill>
                  <a:schemeClr val="tx1"/>
                </a:solidFill>
                <a:latin typeface="Calibri" panose="020F0502020204030204" pitchFamily="34" charset="0"/>
              </a:defRPr>
            </a:lvl1pPr>
            <a:lvl2pPr marL="742950" indent="-285750" defTabSz="906463">
              <a:defRPr i="1">
                <a:solidFill>
                  <a:schemeClr val="tx1"/>
                </a:solidFill>
                <a:latin typeface="Calibri" panose="020F0502020204030204" pitchFamily="34" charset="0"/>
              </a:defRPr>
            </a:lvl2pPr>
            <a:lvl3pPr marL="1143000" indent="-228600" defTabSz="906463">
              <a:defRPr i="1">
                <a:solidFill>
                  <a:schemeClr val="tx1"/>
                </a:solidFill>
                <a:latin typeface="Calibri" panose="020F0502020204030204" pitchFamily="34" charset="0"/>
              </a:defRPr>
            </a:lvl3pPr>
            <a:lvl4pPr marL="1600200" indent="-228600" defTabSz="906463">
              <a:defRPr i="1">
                <a:solidFill>
                  <a:schemeClr val="tx1"/>
                </a:solidFill>
                <a:latin typeface="Calibri" panose="020F0502020204030204" pitchFamily="34" charset="0"/>
              </a:defRPr>
            </a:lvl4pPr>
            <a:lvl5pPr marL="2057400" indent="-228600" defTabSz="906463">
              <a:defRPr i="1">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i="1">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i="1">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i="1">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i="1">
                <a:solidFill>
                  <a:schemeClr val="tx1"/>
                </a:solidFill>
                <a:latin typeface="Calibri" panose="020F0502020204030204" pitchFamily="34" charset="0"/>
              </a:defRPr>
            </a:lvl9pPr>
          </a:lstStyle>
          <a:p>
            <a:pPr algn="r" eaLnBrk="1" hangingPunct="1"/>
            <a:fld id="{E4A506B5-57B8-4E5C-B6C5-986CA0C8830F}" type="slidenum">
              <a:rPr lang="en-GB" altLang="el-GR" sz="1200" i="0"/>
              <a:pPr algn="r" eaLnBrk="1" hangingPunct="1"/>
              <a:t>50</a:t>
            </a:fld>
            <a:endParaRPr lang="en-GB" altLang="el-GR" sz="1200" i="0"/>
          </a:p>
        </p:txBody>
      </p:sp>
      <p:sp>
        <p:nvSpPr>
          <p:cNvPr id="100355" name="Rectangle 2"/>
          <p:cNvSpPr>
            <a:spLocks noGrp="1" noRot="1" noChangeAspect="1" noChangeArrowheads="1" noTextEdit="1"/>
          </p:cNvSpPr>
          <p:nvPr>
            <p:ph type="sldImg"/>
          </p:nvPr>
        </p:nvSpPr>
        <p:spPr>
          <a:xfrm>
            <a:off x="85725" y="742950"/>
            <a:ext cx="6623050" cy="3725863"/>
          </a:xfrm>
          <a:ln/>
        </p:spPr>
      </p:sp>
      <p:sp>
        <p:nvSpPr>
          <p:cNvPr id="100356" name="Rectangle 3"/>
          <p:cNvSpPr>
            <a:spLocks noGrp="1" noChangeArrowheads="1"/>
          </p:cNvSpPr>
          <p:nvPr>
            <p:ph type="body" idx="1"/>
          </p:nvPr>
        </p:nvSpPr>
        <p:spPr>
          <a:xfrm>
            <a:off x="905622" y="4715846"/>
            <a:ext cx="4983259" cy="44722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extLst>
      <p:ext uri="{BB962C8B-B14F-4D97-AF65-F5344CB8AC3E}">
        <p14:creationId xmlns:p14="http://schemas.microsoft.com/office/powerpoint/2010/main" val="659368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766066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448" tIns="43722" rIns="87448" bIns="43722" anchor="b"/>
          <a:lstStyle>
            <a:lvl1pPr defTabSz="874713">
              <a:spcBef>
                <a:spcPct val="30000"/>
              </a:spcBef>
              <a:defRPr sz="1200">
                <a:solidFill>
                  <a:schemeClr val="tx1"/>
                </a:solidFill>
                <a:latin typeface="Calibri" panose="020F0502020204030204" pitchFamily="34" charset="0"/>
              </a:defRPr>
            </a:lvl1pPr>
            <a:lvl2pPr marL="742950" indent="-285750" defTabSz="874713">
              <a:spcBef>
                <a:spcPct val="30000"/>
              </a:spcBef>
              <a:defRPr sz="1200">
                <a:solidFill>
                  <a:schemeClr val="tx1"/>
                </a:solidFill>
                <a:latin typeface="Calibri" panose="020F0502020204030204" pitchFamily="34" charset="0"/>
              </a:defRPr>
            </a:lvl2pPr>
            <a:lvl3pPr marL="1143000" indent="-228600" defTabSz="874713">
              <a:spcBef>
                <a:spcPct val="30000"/>
              </a:spcBef>
              <a:defRPr sz="1200">
                <a:solidFill>
                  <a:schemeClr val="tx1"/>
                </a:solidFill>
                <a:latin typeface="Calibri" panose="020F0502020204030204" pitchFamily="34" charset="0"/>
              </a:defRPr>
            </a:lvl3pPr>
            <a:lvl4pPr marL="1598613" indent="-227013" defTabSz="874713">
              <a:spcBef>
                <a:spcPct val="30000"/>
              </a:spcBef>
              <a:defRPr sz="1200">
                <a:solidFill>
                  <a:schemeClr val="tx1"/>
                </a:solidFill>
                <a:latin typeface="Calibri" panose="020F0502020204030204" pitchFamily="34" charset="0"/>
              </a:defRPr>
            </a:lvl4pPr>
            <a:lvl5pPr marL="2057400" indent="-230188" defTabSz="874713">
              <a:spcBef>
                <a:spcPct val="30000"/>
              </a:spcBef>
              <a:defRPr sz="1200">
                <a:solidFill>
                  <a:schemeClr val="tx1"/>
                </a:solidFill>
                <a:latin typeface="Calibri" panose="020F0502020204030204" pitchFamily="34" charset="0"/>
              </a:defRPr>
            </a:lvl5pPr>
            <a:lvl6pPr marL="2514600" indent="-230188" defTabSz="874713" eaLnBrk="0" fontAlgn="base" hangingPunct="0">
              <a:spcBef>
                <a:spcPct val="30000"/>
              </a:spcBef>
              <a:spcAft>
                <a:spcPct val="0"/>
              </a:spcAft>
              <a:defRPr sz="1200">
                <a:solidFill>
                  <a:schemeClr val="tx1"/>
                </a:solidFill>
                <a:latin typeface="Calibri" panose="020F0502020204030204" pitchFamily="34" charset="0"/>
              </a:defRPr>
            </a:lvl6pPr>
            <a:lvl7pPr marL="2971800" indent="-230188" defTabSz="874713" eaLnBrk="0" fontAlgn="base" hangingPunct="0">
              <a:spcBef>
                <a:spcPct val="30000"/>
              </a:spcBef>
              <a:spcAft>
                <a:spcPct val="0"/>
              </a:spcAft>
              <a:defRPr sz="1200">
                <a:solidFill>
                  <a:schemeClr val="tx1"/>
                </a:solidFill>
                <a:latin typeface="Calibri" panose="020F0502020204030204" pitchFamily="34" charset="0"/>
              </a:defRPr>
            </a:lvl7pPr>
            <a:lvl8pPr marL="3429000" indent="-230188" defTabSz="874713" eaLnBrk="0" fontAlgn="base" hangingPunct="0">
              <a:spcBef>
                <a:spcPct val="30000"/>
              </a:spcBef>
              <a:spcAft>
                <a:spcPct val="0"/>
              </a:spcAft>
              <a:defRPr sz="1200">
                <a:solidFill>
                  <a:schemeClr val="tx1"/>
                </a:solidFill>
                <a:latin typeface="Calibri" panose="020F0502020204030204" pitchFamily="34" charset="0"/>
              </a:defRPr>
            </a:lvl8pPr>
            <a:lvl9pPr marL="3886200" indent="-230188" defTabSz="874713" eaLnBrk="0" fontAlgn="base" hangingPunct="0">
              <a:spcBef>
                <a:spcPct val="30000"/>
              </a:spcBef>
              <a:spcAft>
                <a:spcPct val="0"/>
              </a:spcAft>
              <a:defRPr sz="1200">
                <a:solidFill>
                  <a:schemeClr val="tx1"/>
                </a:solidFill>
                <a:latin typeface="Calibri" panose="020F0502020204030204" pitchFamily="34" charset="0"/>
              </a:defRPr>
            </a:lvl9pPr>
          </a:lstStyle>
          <a:p>
            <a:pPr algn="r">
              <a:spcBef>
                <a:spcPct val="0"/>
              </a:spcBef>
            </a:pPr>
            <a:fld id="{A0BD4148-E684-4258-A95E-D70225DD9D04}" type="slidenum">
              <a:rPr lang="en-GB" altLang="el-GR">
                <a:solidFill>
                  <a:srgbClr val="000000"/>
                </a:solidFill>
              </a:rPr>
              <a:pPr algn="r">
                <a:spcBef>
                  <a:spcPct val="0"/>
                </a:spcBef>
              </a:pPr>
              <a:t>59</a:t>
            </a:fld>
            <a:endParaRPr lang="en-GB" altLang="el-GR">
              <a:solidFill>
                <a:srgbClr val="000000"/>
              </a:solidFill>
            </a:endParaRPr>
          </a:p>
        </p:txBody>
      </p:sp>
      <p:sp>
        <p:nvSpPr>
          <p:cNvPr id="9219" name="Rectangle 2"/>
          <p:cNvSpPr>
            <a:spLocks noGrp="1" noRot="1" noChangeAspect="1" noChangeArrowheads="1" noTextEdit="1"/>
          </p:cNvSpPr>
          <p:nvPr>
            <p:ph type="sldImg"/>
          </p:nvPr>
        </p:nvSpPr>
        <p:spPr>
          <a:xfrm>
            <a:off x="382588" y="685800"/>
            <a:ext cx="6097587" cy="3430588"/>
          </a:xfrm>
          <a:ln/>
        </p:spPr>
      </p:sp>
      <p:sp>
        <p:nvSpPr>
          <p:cNvPr id="9220" name="Rectangle 3"/>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32" tIns="43722" rIns="94732" bIns="43722"/>
          <a:lstStyle/>
          <a:p>
            <a:endParaRPr lang="el-GR" altLang="el-GR" dirty="0"/>
          </a:p>
        </p:txBody>
      </p:sp>
    </p:spTree>
    <p:extLst>
      <p:ext uri="{BB962C8B-B14F-4D97-AF65-F5344CB8AC3E}">
        <p14:creationId xmlns:p14="http://schemas.microsoft.com/office/powerpoint/2010/main" val="30719847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7429083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8138229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716562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39755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0309176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1607177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9932167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71438" y="760413"/>
            <a:ext cx="6638925" cy="3735387"/>
          </a:xfrm>
          <a:ln/>
        </p:spPr>
      </p:sp>
      <p:sp>
        <p:nvSpPr>
          <p:cNvPr id="93187" name="Rectangle 3"/>
          <p:cNvSpPr>
            <a:spLocks noGrp="1" noChangeArrowheads="1"/>
          </p:cNvSpPr>
          <p:nvPr>
            <p:ph type="body" idx="1"/>
          </p:nvPr>
        </p:nvSpPr>
        <p:spPr>
          <a:xfrm>
            <a:off x="915008" y="4725273"/>
            <a:ext cx="4951977" cy="44958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41709202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73</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2591228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74</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1475346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75</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7725757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76</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4634961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63459" y="9624975"/>
            <a:ext cx="3031248" cy="50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96" tIns="46797" rIns="93596" bIns="4679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1E8E93ED-CCD9-4E33-BAE6-88BFD28FB96A}" type="slidenum">
              <a:rPr lang="en-GB" altLang="el-GR" sz="1300"/>
              <a:pPr algn="r" eaLnBrk="1" hangingPunct="1"/>
              <a:t>77</a:t>
            </a:fld>
            <a:endParaRPr lang="en-GB" altLang="el-GR" sz="1300" dirty="0"/>
          </a:p>
        </p:txBody>
      </p:sp>
      <p:sp>
        <p:nvSpPr>
          <p:cNvPr id="35843" name="Rectangle 2"/>
          <p:cNvSpPr>
            <a:spLocks noGrp="1" noRot="1" noChangeAspect="1" noChangeArrowheads="1" noTextEdit="1"/>
          </p:cNvSpPr>
          <p:nvPr>
            <p:ph type="sldImg"/>
          </p:nvPr>
        </p:nvSpPr>
        <p:spPr>
          <a:xfrm>
            <a:off x="120650" y="760413"/>
            <a:ext cx="6753225" cy="3798887"/>
          </a:xfrm>
          <a:ln/>
        </p:spPr>
      </p:sp>
      <p:sp>
        <p:nvSpPr>
          <p:cNvPr id="35844" name="Rectangle 3"/>
          <p:cNvSpPr>
            <a:spLocks noGrp="1" noChangeArrowheads="1"/>
          </p:cNvSpPr>
          <p:nvPr>
            <p:ph type="body" idx="1"/>
          </p:nvPr>
        </p:nvSpPr>
        <p:spPr>
          <a:xfrm>
            <a:off x="932213" y="4813272"/>
            <a:ext cx="5130286" cy="45571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6797" bIns="46797"/>
          <a:lstStyle/>
          <a:p>
            <a:pPr eaLnBrk="1" hangingPunct="1"/>
            <a:endParaRPr lang="el-GR" altLang="el-GR"/>
          </a:p>
        </p:txBody>
      </p:sp>
    </p:spTree>
    <p:extLst>
      <p:ext uri="{BB962C8B-B14F-4D97-AF65-F5344CB8AC3E}">
        <p14:creationId xmlns:p14="http://schemas.microsoft.com/office/powerpoint/2010/main" val="887700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AEC85C7-3F69-4DC1-8D26-245EB8706D53}" type="slidenum">
              <a:rPr lang="en-US" smtClean="0"/>
              <a:t>78</a:t>
            </a:fld>
            <a:endParaRPr lang="en-US"/>
          </a:p>
        </p:txBody>
      </p:sp>
    </p:spTree>
    <p:extLst>
      <p:ext uri="{BB962C8B-B14F-4D97-AF65-F5344CB8AC3E}">
        <p14:creationId xmlns:p14="http://schemas.microsoft.com/office/powerpoint/2010/main" val="307541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61895" y="9621832"/>
            <a:ext cx="3031248" cy="5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886A1CF4-C9A3-4315-99EB-1B806A44FAB3}" type="slidenum">
              <a:rPr lang="el-GR" altLang="en-US" sz="1300">
                <a:latin typeface="Tahoma" panose="020B0604030504040204" pitchFamily="34" charset="0"/>
              </a:rPr>
              <a:pPr algn="r" eaLnBrk="1" hangingPunct="1"/>
              <a:t>5</a:t>
            </a:fld>
            <a:endParaRPr lang="el-GR"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32213" y="4813275"/>
            <a:ext cx="5130286" cy="4558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lstStyle/>
          <a:p>
            <a:pPr eaLnBrk="1" hangingPunct="1"/>
            <a:endParaRPr lang="en-US" altLang="en-US" dirty="0"/>
          </a:p>
        </p:txBody>
      </p:sp>
    </p:spTree>
    <p:extLst>
      <p:ext uri="{BB962C8B-B14F-4D97-AF65-F5344CB8AC3E}">
        <p14:creationId xmlns:p14="http://schemas.microsoft.com/office/powerpoint/2010/main" val="342046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961895" y="9621832"/>
            <a:ext cx="3031248" cy="50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r" defTabSz="947738" rtl="0" eaLnBrk="1" fontAlgn="auto" latinLnBrk="0" hangingPunct="1">
              <a:lnSpc>
                <a:spcPct val="100000"/>
              </a:lnSpc>
              <a:spcBef>
                <a:spcPts val="0"/>
              </a:spcBef>
              <a:spcAft>
                <a:spcPts val="0"/>
              </a:spcAft>
              <a:buClrTx/>
              <a:buSzTx/>
              <a:buFontTx/>
              <a:buNone/>
              <a:tabLst/>
              <a:defRPr/>
            </a:pPr>
            <a:fld id="{886A1CF4-C9A3-4315-99EB-1B806A44FAB3}" type="slidenum">
              <a:rPr kumimoji="0" lang="el-GR" altLang="en-US" sz="1300" b="0" i="0" u="none" strike="noStrike" kern="1200" cap="none" spc="0" normalizeH="0" baseline="0" noProof="0">
                <a:ln>
                  <a:noFill/>
                </a:ln>
                <a:solidFill>
                  <a:prstClr val="black"/>
                </a:solidFill>
                <a:effectLst/>
                <a:uLnTx/>
                <a:uFillTx/>
                <a:latin typeface="Tahoma" panose="020B0604030504040204" pitchFamily="34" charset="0"/>
                <a:ea typeface="+mn-ea"/>
                <a:cs typeface="+mn-cs"/>
              </a:rPr>
              <a:pPr marL="0" marR="0" lvl="0" indent="0" algn="r" defTabSz="947738" rtl="0" eaLnBrk="1" fontAlgn="auto" latinLnBrk="0" hangingPunct="1">
                <a:lnSpc>
                  <a:spcPct val="100000"/>
                </a:lnSpc>
                <a:spcBef>
                  <a:spcPts val="0"/>
                </a:spcBef>
                <a:spcAft>
                  <a:spcPts val="0"/>
                </a:spcAft>
                <a:buClrTx/>
                <a:buSzTx/>
                <a:buFontTx/>
                <a:buNone/>
                <a:tabLst/>
                <a:defRPr/>
              </a:pPr>
              <a:t>6</a:t>
            </a:fld>
            <a:endParaRPr kumimoji="0" lang="el-GR" altLang="en-US" sz="1300" b="0" i="0" u="none" strike="noStrike" kern="1200" cap="none" spc="0" normalizeH="0" baseline="0" noProof="0">
              <a:ln>
                <a:noFill/>
              </a:ln>
              <a:solidFill>
                <a:prstClr val="black"/>
              </a:solidFill>
              <a:effectLst/>
              <a:uLnTx/>
              <a:uFillTx/>
              <a:latin typeface="Tahoma" panose="020B0604030504040204" pitchFamily="34"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32213" y="4813275"/>
            <a:ext cx="5130286" cy="4558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54" tIns="46777" rIns="93554" bIns="46777"/>
          <a:lstStyle/>
          <a:p>
            <a:pPr eaLnBrk="1" hangingPunct="1"/>
            <a:endParaRPr lang="en-US" altLang="en-US" dirty="0"/>
          </a:p>
        </p:txBody>
      </p:sp>
    </p:spTree>
    <p:extLst>
      <p:ext uri="{BB962C8B-B14F-4D97-AF65-F5344CB8AC3E}">
        <p14:creationId xmlns:p14="http://schemas.microsoft.com/office/powerpoint/2010/main" val="21598651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2710504" y="14064061"/>
            <a:ext cx="2073808" cy="74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0" tIns="46770" rIns="93540" bIns="46770"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886A1CF4-C9A3-4315-99EB-1B806A44FAB3}" type="slidenum">
              <a:rPr lang="el-GR" altLang="en-US" sz="1300">
                <a:latin typeface="Tahoma" panose="020B0604030504040204" pitchFamily="34" charset="0"/>
              </a:rPr>
              <a:pPr algn="r" eaLnBrk="1" hangingPunct="1"/>
              <a:t>7</a:t>
            </a:fld>
            <a:endParaRPr lang="el-GR"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37767" y="7035478"/>
            <a:ext cx="3509850" cy="666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0" tIns="46770" rIns="93540" bIns="46770"/>
          <a:lstStyle/>
          <a:p>
            <a:pPr eaLnBrk="1" hangingPunct="1"/>
            <a:endParaRPr lang="en-US" altLang="en-US" dirty="0"/>
          </a:p>
        </p:txBody>
      </p:sp>
    </p:spTree>
    <p:extLst>
      <p:ext uri="{BB962C8B-B14F-4D97-AF65-F5344CB8AC3E}">
        <p14:creationId xmlns:p14="http://schemas.microsoft.com/office/powerpoint/2010/main" val="364306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2710504" y="14064061"/>
            <a:ext cx="2073808" cy="74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0" tIns="46770" rIns="93540" bIns="46770" anchor="b"/>
          <a:lstStyle>
            <a:lvl1pPr defTabSz="947738">
              <a:defRPr sz="1400">
                <a:solidFill>
                  <a:schemeClr val="tx1"/>
                </a:solidFill>
                <a:latin typeface="Calibri" panose="020F0502020204030204" pitchFamily="34" charset="0"/>
              </a:defRPr>
            </a:lvl1pPr>
            <a:lvl2pPr marL="742950" indent="-285750" defTabSz="947738">
              <a:defRPr sz="1400">
                <a:solidFill>
                  <a:schemeClr val="tx1"/>
                </a:solidFill>
                <a:latin typeface="Calibri" panose="020F0502020204030204" pitchFamily="34" charset="0"/>
              </a:defRPr>
            </a:lvl2pPr>
            <a:lvl3pPr marL="1143000" indent="-228600" defTabSz="947738">
              <a:defRPr sz="1400">
                <a:solidFill>
                  <a:schemeClr val="tx1"/>
                </a:solidFill>
                <a:latin typeface="Calibri" panose="020F0502020204030204" pitchFamily="34" charset="0"/>
              </a:defRPr>
            </a:lvl3pPr>
            <a:lvl4pPr marL="1600200" indent="-228600" defTabSz="947738">
              <a:defRPr sz="1400">
                <a:solidFill>
                  <a:schemeClr val="tx1"/>
                </a:solidFill>
                <a:latin typeface="Calibri" panose="020F0502020204030204" pitchFamily="34" charset="0"/>
              </a:defRPr>
            </a:lvl4pPr>
            <a:lvl5pPr marL="2057400" indent="-228600" defTabSz="947738">
              <a:defRPr sz="1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1400">
                <a:solidFill>
                  <a:schemeClr val="tx1"/>
                </a:solidFill>
                <a:latin typeface="Calibri" panose="020F0502020204030204" pitchFamily="34" charset="0"/>
              </a:defRPr>
            </a:lvl9pPr>
          </a:lstStyle>
          <a:p>
            <a:pPr algn="r" eaLnBrk="1" hangingPunct="1"/>
            <a:fld id="{886A1CF4-C9A3-4315-99EB-1B806A44FAB3}" type="slidenum">
              <a:rPr lang="el-GR" altLang="en-US" sz="1300">
                <a:latin typeface="Tahoma" panose="020B0604030504040204" pitchFamily="34" charset="0"/>
              </a:rPr>
              <a:pPr algn="r" eaLnBrk="1" hangingPunct="1"/>
              <a:t>8</a:t>
            </a:fld>
            <a:endParaRPr lang="el-GR" altLang="en-US" sz="1300">
              <a:latin typeface="Tahoma" panose="020B0604030504040204"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37767" y="7035478"/>
            <a:ext cx="3509850" cy="6663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40" tIns="46770" rIns="93540" bIns="46770"/>
          <a:lstStyle/>
          <a:p>
            <a:pPr eaLnBrk="1" hangingPunct="1"/>
            <a:endParaRPr lang="en-US" altLang="en-US" dirty="0"/>
          </a:p>
        </p:txBody>
      </p:sp>
    </p:spTree>
    <p:extLst>
      <p:ext uri="{BB962C8B-B14F-4D97-AF65-F5344CB8AC3E}">
        <p14:creationId xmlns:p14="http://schemas.microsoft.com/office/powerpoint/2010/main" val="208089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3845919" y="9436214"/>
            <a:ext cx="2943847" cy="4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5" tIns="45703" rIns="91405" bIns="45703"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r" defTabSz="947738" rtl="0" eaLnBrk="1" fontAlgn="auto" latinLnBrk="0" hangingPunct="1">
              <a:lnSpc>
                <a:spcPct val="100000"/>
              </a:lnSpc>
              <a:spcBef>
                <a:spcPts val="0"/>
              </a:spcBef>
              <a:spcAft>
                <a:spcPts val="0"/>
              </a:spcAft>
              <a:buClrTx/>
              <a:buSzTx/>
              <a:buFontTx/>
              <a:buNone/>
              <a:tabLst/>
              <a:defRPr/>
            </a:pPr>
            <a:fld id="{80423DB7-44D8-4B05-8EFB-013FDA40D51B}" type="slidenum">
              <a:rPr kumimoji="0" lang="el-GR"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7738" rtl="0" eaLnBrk="1" fontAlgn="auto" latinLnBrk="0" hangingPunct="1">
                <a:lnSpc>
                  <a:spcPct val="100000"/>
                </a:lnSpc>
                <a:spcBef>
                  <a:spcPts val="0"/>
                </a:spcBef>
                <a:spcAft>
                  <a:spcPts val="0"/>
                </a:spcAft>
                <a:buClrTx/>
                <a:buSzTx/>
                <a:buFontTx/>
                <a:buNone/>
                <a:tabLst/>
                <a:defRPr/>
              </a:pPr>
              <a:t>9</a:t>
            </a:fld>
            <a:endParaRPr kumimoji="0" lang="el-GR"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35" name="Rectangle 7"/>
          <p:cNvSpPr txBox="1">
            <a:spLocks noGrp="1" noChangeArrowheads="1"/>
          </p:cNvSpPr>
          <p:nvPr/>
        </p:nvSpPr>
        <p:spPr bwMode="auto">
          <a:xfrm>
            <a:off x="3845919" y="9436214"/>
            <a:ext cx="2943847" cy="4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0" tIns="45701" rIns="91400" bIns="45701" anchor="b"/>
          <a:lstStyle>
            <a:lvl1pPr defTabSz="947738">
              <a:defRPr sz="2400">
                <a:solidFill>
                  <a:schemeClr val="tx1"/>
                </a:solidFill>
                <a:latin typeface="Calibri" panose="020F0502020204030204" pitchFamily="34" charset="0"/>
              </a:defRPr>
            </a:lvl1pPr>
            <a:lvl2pPr marL="742950" indent="-285750" defTabSz="947738">
              <a:defRPr sz="2400">
                <a:solidFill>
                  <a:schemeClr val="tx1"/>
                </a:solidFill>
                <a:latin typeface="Calibri" panose="020F0502020204030204" pitchFamily="34" charset="0"/>
              </a:defRPr>
            </a:lvl2pPr>
            <a:lvl3pPr marL="1143000" indent="-228600" defTabSz="947738">
              <a:defRPr sz="2400">
                <a:solidFill>
                  <a:schemeClr val="tx1"/>
                </a:solidFill>
                <a:latin typeface="Calibri" panose="020F0502020204030204" pitchFamily="34" charset="0"/>
              </a:defRPr>
            </a:lvl3pPr>
            <a:lvl4pPr marL="1600200" indent="-228600" defTabSz="947738">
              <a:defRPr sz="2400">
                <a:solidFill>
                  <a:schemeClr val="tx1"/>
                </a:solidFill>
                <a:latin typeface="Calibri" panose="020F0502020204030204" pitchFamily="34" charset="0"/>
              </a:defRPr>
            </a:lvl4pPr>
            <a:lvl5pPr marL="2057400" indent="-228600" defTabSz="947738">
              <a:defRPr sz="2400">
                <a:solidFill>
                  <a:schemeClr val="tx1"/>
                </a:solidFill>
                <a:latin typeface="Calibri" panose="020F0502020204030204" pitchFamily="34" charset="0"/>
              </a:defRPr>
            </a:lvl5pPr>
            <a:lvl6pPr marL="2514600" indent="-228600" defTabSz="947738"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47738"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47738"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47738"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r" defTabSz="947738" rtl="0" eaLnBrk="1" fontAlgn="auto" latinLnBrk="0" hangingPunct="1">
              <a:lnSpc>
                <a:spcPct val="100000"/>
              </a:lnSpc>
              <a:spcBef>
                <a:spcPts val="0"/>
              </a:spcBef>
              <a:spcAft>
                <a:spcPts val="0"/>
              </a:spcAft>
              <a:buClrTx/>
              <a:buSzTx/>
              <a:buFontTx/>
              <a:buNone/>
              <a:tabLst/>
              <a:defRPr/>
            </a:pPr>
            <a:fld id="{D45D187A-1E30-4D8B-8692-D102E7CBEA34}" type="slidenum">
              <a:rPr kumimoji="0" lang="el-GR" altLang="el-GR" sz="13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7738" rtl="0" eaLnBrk="1" fontAlgn="auto" latinLnBrk="0" hangingPunct="1">
                <a:lnSpc>
                  <a:spcPct val="100000"/>
                </a:lnSpc>
                <a:spcBef>
                  <a:spcPts val="0"/>
                </a:spcBef>
                <a:spcAft>
                  <a:spcPts val="0"/>
                </a:spcAft>
                <a:buClrTx/>
                <a:buSzTx/>
                <a:buFontTx/>
                <a:buNone/>
                <a:tabLst/>
                <a:defRPr/>
              </a:pPr>
              <a:t>9</a:t>
            </a:fld>
            <a:endParaRPr kumimoji="0" lang="el-GR" altLang="el-GR"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36" name="Rectangle 7"/>
          <p:cNvSpPr txBox="1">
            <a:spLocks noGrp="1" noChangeArrowheads="1"/>
          </p:cNvSpPr>
          <p:nvPr/>
        </p:nvSpPr>
        <p:spPr bwMode="auto">
          <a:xfrm>
            <a:off x="3845919" y="9436214"/>
            <a:ext cx="2943847" cy="498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9" tIns="45680" rIns="91359" bIns="45680" anchor="b"/>
          <a:lstStyle>
            <a:lvl1pPr defTabSz="906463">
              <a:defRPr sz="2400">
                <a:solidFill>
                  <a:schemeClr val="tx1"/>
                </a:solidFill>
                <a:latin typeface="Calibri" panose="020F0502020204030204" pitchFamily="34" charset="0"/>
              </a:defRPr>
            </a:lvl1pPr>
            <a:lvl2pPr marL="742950" indent="-285750" defTabSz="906463">
              <a:defRPr sz="2400">
                <a:solidFill>
                  <a:schemeClr val="tx1"/>
                </a:solidFill>
                <a:latin typeface="Calibri" panose="020F0502020204030204" pitchFamily="34" charset="0"/>
              </a:defRPr>
            </a:lvl2pPr>
            <a:lvl3pPr marL="1143000" indent="-228600" defTabSz="906463">
              <a:defRPr sz="2400">
                <a:solidFill>
                  <a:schemeClr val="tx1"/>
                </a:solidFill>
                <a:latin typeface="Calibri" panose="020F0502020204030204" pitchFamily="34" charset="0"/>
              </a:defRPr>
            </a:lvl3pPr>
            <a:lvl4pPr marL="1600200" indent="-228600" defTabSz="906463">
              <a:defRPr sz="2400">
                <a:solidFill>
                  <a:schemeClr val="tx1"/>
                </a:solidFill>
                <a:latin typeface="Calibri" panose="020F0502020204030204" pitchFamily="34" charset="0"/>
              </a:defRPr>
            </a:lvl4pPr>
            <a:lvl5pPr marL="2057400" indent="-228600" defTabSz="906463">
              <a:defRPr sz="2400">
                <a:solidFill>
                  <a:schemeClr val="tx1"/>
                </a:solidFill>
                <a:latin typeface="Calibri" panose="020F0502020204030204" pitchFamily="34" charset="0"/>
              </a:defRPr>
            </a:lvl5pPr>
            <a:lvl6pPr marL="2514600" indent="-228600" defTabSz="906463" eaLnBrk="0" fontAlgn="base" hangingPunct="0">
              <a:spcBef>
                <a:spcPct val="0"/>
              </a:spcBef>
              <a:spcAft>
                <a:spcPct val="0"/>
              </a:spcAft>
              <a:defRPr sz="2400">
                <a:solidFill>
                  <a:schemeClr val="tx1"/>
                </a:solidFill>
                <a:latin typeface="Calibri" panose="020F0502020204030204" pitchFamily="34" charset="0"/>
              </a:defRPr>
            </a:lvl6pPr>
            <a:lvl7pPr marL="2971800" indent="-228600" defTabSz="906463" eaLnBrk="0" fontAlgn="base" hangingPunct="0">
              <a:spcBef>
                <a:spcPct val="0"/>
              </a:spcBef>
              <a:spcAft>
                <a:spcPct val="0"/>
              </a:spcAft>
              <a:defRPr sz="2400">
                <a:solidFill>
                  <a:schemeClr val="tx1"/>
                </a:solidFill>
                <a:latin typeface="Calibri" panose="020F0502020204030204" pitchFamily="34" charset="0"/>
              </a:defRPr>
            </a:lvl7pPr>
            <a:lvl8pPr marL="3429000" indent="-228600" defTabSz="906463" eaLnBrk="0" fontAlgn="base" hangingPunct="0">
              <a:spcBef>
                <a:spcPct val="0"/>
              </a:spcBef>
              <a:spcAft>
                <a:spcPct val="0"/>
              </a:spcAft>
              <a:defRPr sz="2400">
                <a:solidFill>
                  <a:schemeClr val="tx1"/>
                </a:solidFill>
                <a:latin typeface="Calibri" panose="020F0502020204030204" pitchFamily="34" charset="0"/>
              </a:defRPr>
            </a:lvl8pPr>
            <a:lvl9pPr marL="3886200" indent="-228600" defTabSz="906463"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r" defTabSz="906463" rtl="0" eaLnBrk="1" fontAlgn="auto" latinLnBrk="0" hangingPunct="1">
              <a:lnSpc>
                <a:spcPct val="100000"/>
              </a:lnSpc>
              <a:spcBef>
                <a:spcPts val="0"/>
              </a:spcBef>
              <a:spcAft>
                <a:spcPts val="0"/>
              </a:spcAft>
              <a:buClrTx/>
              <a:buSzTx/>
              <a:buFontTx/>
              <a:buNone/>
              <a:tabLst/>
              <a:defRPr/>
            </a:pPr>
            <a:fld id="{F8E5242A-54A8-4984-8DF9-B0B62FD9BCF5}" type="slidenum">
              <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06463" rtl="0" eaLnBrk="1" fontAlgn="auto" latinLnBrk="0" hangingPunct="1">
                <a:lnSpc>
                  <a:spcPct val="100000"/>
                </a:lnSpc>
                <a:spcBef>
                  <a:spcPts val="0"/>
                </a:spcBef>
                <a:spcAft>
                  <a:spcPts val="0"/>
                </a:spcAft>
                <a:buClrTx/>
                <a:buSzTx/>
                <a:buFontTx/>
                <a:buNone/>
                <a:tabLst/>
                <a:defRPr/>
              </a:pPr>
              <a:t>9</a:t>
            </a:fld>
            <a:endParaRPr kumimoji="0" lang="el-GR" altLang="el-G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8437" name="Rectangle 2"/>
          <p:cNvSpPr>
            <a:spLocks noGrp="1" noRot="1" noChangeAspect="1" noChangeArrowheads="1" noTextEdit="1"/>
          </p:cNvSpPr>
          <p:nvPr>
            <p:ph type="sldImg"/>
          </p:nvPr>
        </p:nvSpPr>
        <p:spPr>
          <a:xfrm>
            <a:off x="68263" y="760413"/>
            <a:ext cx="6642100" cy="3736975"/>
          </a:xfrm>
          <a:ln/>
        </p:spPr>
      </p:sp>
      <p:sp>
        <p:nvSpPr>
          <p:cNvPr id="18438" name="Rectangle 3"/>
          <p:cNvSpPr>
            <a:spLocks noGrp="1" noChangeArrowheads="1"/>
          </p:cNvSpPr>
          <p:nvPr>
            <p:ph type="body" idx="1"/>
          </p:nvPr>
        </p:nvSpPr>
        <p:spPr>
          <a:xfrm>
            <a:off x="914580" y="4727541"/>
            <a:ext cx="4949664" cy="4498001"/>
          </a:xfrm>
          <a:noFill/>
        </p:spPr>
        <p:txBody>
          <a:bodyPr lIns="91359" tIns="45680" rIns="91359" bIns="45680"/>
          <a:lstStyle/>
          <a:p>
            <a:pPr eaLnBrk="1" hangingPunct="1"/>
            <a:endParaRPr lang="en-US" altLang="el-GR" dirty="0"/>
          </a:p>
        </p:txBody>
      </p:sp>
    </p:spTree>
    <p:extLst>
      <p:ext uri="{BB962C8B-B14F-4D97-AF65-F5344CB8AC3E}">
        <p14:creationId xmlns:p14="http://schemas.microsoft.com/office/powerpoint/2010/main" val="863317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vmlDrawing" Target="../drawings/vmlDrawing7.vml"/><Relationship Id="rId4" Type="http://schemas.openxmlformats.org/officeDocument/2006/relationships/image" Target="../media/image3.w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vmlDrawing" Target="../drawings/vmlDrawing8.vml"/><Relationship Id="rId4" Type="http://schemas.openxmlformats.org/officeDocument/2006/relationships/image" Target="../media/image1.w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vmlDrawing" Target="../drawings/vmlDrawing9.vml"/><Relationship Id="rId4" Type="http://schemas.openxmlformats.org/officeDocument/2006/relationships/image" Target="../media/image3.w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vmlDrawing" Target="../drawings/vmlDrawing10.vml"/><Relationship Id="rId4" Type="http://schemas.openxmlformats.org/officeDocument/2006/relationships/image" Target="../media/image3.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3.vml"/><Relationship Id="rId4" Type="http://schemas.openxmlformats.org/officeDocument/2006/relationships/image" Target="../media/image1.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4.vml"/><Relationship Id="rId4" Type="http://schemas.openxmlformats.org/officeDocument/2006/relationships/image" Target="../media/image3.w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5.vml"/><Relationship Id="rId4" Type="http://schemas.openxmlformats.org/officeDocument/2006/relationships/image" Target="../media/image3.w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C74AED8-8188-4AC3-9AD2-F917CF5656F0}" type="datetime1">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9519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2E04F-676E-48CC-9953-1E868F68BD63}" type="datetime1">
              <a:rPr lang="en-US" smtClean="0"/>
              <a:t>10/13/2022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7AFB0D-D229-46BE-A277-42A9AAD27098}" type="slidenum">
              <a:rPr lang="en-US" smtClean="0"/>
              <a:pPr/>
              <a:t>‹#›</a:t>
            </a:fld>
            <a:endParaRPr lang="en-US" dirty="0"/>
          </a:p>
        </p:txBody>
      </p:sp>
    </p:spTree>
    <p:extLst>
      <p:ext uri="{BB962C8B-B14F-4D97-AF65-F5344CB8AC3E}">
        <p14:creationId xmlns:p14="http://schemas.microsoft.com/office/powerpoint/2010/main" val="948006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536369" y="6131422"/>
            <a:ext cx="931963" cy="365125"/>
          </a:xfrm>
          <a:prstGeom prst="rect">
            <a:avLst/>
          </a:prstGeom>
        </p:spPr>
        <p:txBody>
          <a:bodyPr/>
          <a:lstStyle>
            <a:lvl1pPr>
              <a:defRPr sz="1400"/>
            </a:lvl1pPr>
          </a:lstStyle>
          <a:p>
            <a:fld id="{B07AFB0D-D229-46BE-A277-42A9AAD27098}" type="slidenum">
              <a:rPr lang="en-US" smtClean="0"/>
              <a:pPr/>
              <a:t>‹#›</a:t>
            </a:fld>
            <a:endParaRPr lang="en-US" dirty="0"/>
          </a:p>
        </p:txBody>
      </p:sp>
      <p:graphicFrame>
        <p:nvGraphicFramePr>
          <p:cNvPr id="11" name="Object 12"/>
          <p:cNvGraphicFramePr>
            <a:graphicFrameLocks noChangeAspect="1"/>
          </p:cNvGraphicFramePr>
          <p:nvPr userDrawn="1">
            <p:extLst>
              <p:ext uri="{D42A27DB-BD31-4B8C-83A1-F6EECF244321}">
                <p14:modId xmlns:p14="http://schemas.microsoft.com/office/powerpoint/2010/main" val="906904570"/>
              </p:ext>
            </p:extLst>
          </p:nvPr>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7172" name="Picture" r:id="rId3" imgW="1249680" imgH="1249680" progId="Word.Picture.8">
                  <p:embed/>
                </p:oleObj>
              </mc:Choice>
              <mc:Fallback>
                <p:oleObj name="Picture" r:id="rId3" imgW="1249680" imgH="1249680" progId="Word.Picture.8">
                  <p:embed/>
                  <p:pic>
                    <p:nvPicPr>
                      <p:cNvPr id="11"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ln>
                        <a:noFill/>
                      </a:ln>
                    </p:spPr>
                  </p:pic>
                </p:oleObj>
              </mc:Fallback>
            </mc:AlternateContent>
          </a:graphicData>
        </a:graphic>
      </p:graphicFrame>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305890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p:txBody>
          <a:bodyPr/>
          <a:lstStyle>
            <a:lvl1pPr eaLnBrk="1" hangingPunct="1">
              <a:defRPr sz="1000" i="0">
                <a:solidFill>
                  <a:srgbClr val="5F5F5F"/>
                </a:solidFill>
              </a:defRPr>
            </a:lvl1pPr>
          </a:lstStyle>
          <a:p>
            <a:pPr>
              <a:defRPr/>
            </a:pPr>
            <a:endParaRPr lang="en-GB" altLang="en-US" dirty="0"/>
          </a:p>
        </p:txBody>
      </p:sp>
      <p:sp>
        <p:nvSpPr>
          <p:cNvPr id="10" name="Slide Number Placeholder 4"/>
          <p:cNvSpPr>
            <a:spLocks noGrp="1"/>
          </p:cNvSpPr>
          <p:nvPr>
            <p:ph type="sldNum" sz="quarter" idx="4"/>
          </p:nvPr>
        </p:nvSpPr>
        <p:spPr>
          <a:xfrm>
            <a:off x="11205241" y="6216364"/>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8196" name="Picture" r:id="rId3" imgW="1249680" imgH="1249680" progId="Word.Picture.8">
                  <p:embed/>
                </p:oleObj>
              </mc:Choice>
              <mc:Fallback>
                <p:oleObj name="Picture" r:id="rId3" imgW="1249680" imgH="1249680" progId="Word.Picture.8">
                  <p:embed/>
                  <p:pic>
                    <p:nvPicPr>
                      <p:cNvPr id="11"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2579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906F4B-72A9-45B0-A562-F671FBFB3EAF}" type="datetime1">
              <a:rPr lang="en-US" smtClean="0">
                <a:solidFill>
                  <a:prstClr val="black">
                    <a:tint val="75000"/>
                  </a:prstClr>
                </a:solidFill>
              </a:rPr>
              <a:pPr/>
              <a:t>10/13/2022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11145951" y="6395195"/>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3143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9" name="Rectangle 6"/>
          <p:cNvSpPr>
            <a:spLocks noGrp="1" noChangeArrowheads="1"/>
          </p:cNvSpPr>
          <p:nvPr>
            <p:ph type="sldNum" sz="quarter" idx="11"/>
          </p:nvPr>
        </p:nvSpPr>
        <p:spPr>
          <a:xfrm>
            <a:off x="9097653" y="6436760"/>
            <a:ext cx="2540000" cy="457200"/>
          </a:xfrm>
        </p:spPr>
        <p:txBody>
          <a:bodyPr/>
          <a:lstStyle>
            <a:lvl1pPr algn="r" eaLnBrk="1" hangingPunct="1">
              <a:defRPr sz="1200" i="0"/>
            </a:lvl1pPr>
          </a:lstStyle>
          <a:p>
            <a:pPr>
              <a:defRPr/>
            </a:pPr>
            <a:fld id="{E689E396-4E8E-4BC1-9FFE-DBADFC5D39AF}" type="slidenum">
              <a:rPr lang="en-GB" altLang="en-US" smtClean="0">
                <a:solidFill>
                  <a:prstClr val="black">
                    <a:tint val="75000"/>
                  </a:prstClr>
                </a:solidFill>
              </a:rPr>
              <a:pPr>
                <a:defRPr/>
              </a:pPr>
              <a:t>‹#›</a:t>
            </a:fld>
            <a:endParaRPr lang="en-GB" altLang="en-US" dirty="0">
              <a:solidFill>
                <a:prstClr val="black">
                  <a:tint val="75000"/>
                </a:prstClr>
              </a:solidFill>
            </a:endParaRPr>
          </a:p>
        </p:txBody>
      </p:sp>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113730"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45900" y="6400800"/>
            <a:ext cx="444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2155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260037" y="6307720"/>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9220" name="Picture" r:id="rId3" imgW="1249680" imgH="1249680" progId="Word.Picture.8">
                  <p:embed/>
                </p:oleObj>
              </mc:Choice>
              <mc:Fallback>
                <p:oleObj name="Picture" r:id="rId3" imgW="1249680" imgH="1249680" progId="Word.Picture.8">
                  <p:embed/>
                  <p:pic>
                    <p:nvPicPr>
                      <p:cNvPr id="11"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61000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5" name="Object 12"/>
          <p:cNvGraphicFramePr>
            <a:graphicFrameLocks noChangeAspect="1"/>
          </p:cNvGraphicFramePr>
          <p:nvPr userDrawn="1"/>
        </p:nvGraphicFramePr>
        <p:xfrm>
          <a:off x="11645901" y="6400800"/>
          <a:ext cx="444500" cy="381000"/>
        </p:xfrm>
        <a:graphic>
          <a:graphicData uri="http://schemas.openxmlformats.org/presentationml/2006/ole">
            <mc:AlternateContent xmlns:mc="http://schemas.openxmlformats.org/markup-compatibility/2006">
              <mc:Choice xmlns:v="urn:schemas-microsoft-com:vml" Requires="v">
                <p:oleObj spid="_x0000_s10244" name="Picture" r:id="rId3" imgW="1249680" imgH="1249680" progId="Word.Picture.8">
                  <p:embed/>
                </p:oleObj>
              </mc:Choice>
              <mc:Fallback>
                <p:oleObj name="Picture" r:id="rId3" imgW="1249680" imgH="1249680" progId="Word.Picture.8">
                  <p:embed/>
                  <p:pic>
                    <p:nvPicPr>
                      <p:cNvPr id="5"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45901" y="6400800"/>
                        <a:ext cx="4445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Straight Connector 9"/>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1373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2E04F-676E-48CC-9953-1E868F68BD63}" type="datetime1">
              <a:rPr lang="en-US" smtClean="0"/>
              <a:t>10/13/2022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7AFB0D-D229-46BE-A277-42A9AAD27098}" type="slidenum">
              <a:rPr lang="en-US" smtClean="0"/>
              <a:pPr/>
              <a:t>‹#›</a:t>
            </a:fld>
            <a:endParaRPr lang="en-US" dirty="0"/>
          </a:p>
        </p:txBody>
      </p:sp>
    </p:spTree>
    <p:extLst>
      <p:ext uri="{BB962C8B-B14F-4D97-AF65-F5344CB8AC3E}">
        <p14:creationId xmlns:p14="http://schemas.microsoft.com/office/powerpoint/2010/main" val="3342076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0877342" y="6307720"/>
            <a:ext cx="931963" cy="365125"/>
          </a:xfrm>
          <a:prstGeom prst="rect">
            <a:avLst/>
          </a:prstGeom>
        </p:spPr>
        <p:txBody>
          <a:bodyPr/>
          <a:lstStyle>
            <a:lvl1pPr>
              <a:defRPr sz="1400"/>
            </a:lvl1pPr>
          </a:lstStyle>
          <a:p>
            <a:fld id="{B07AFB0D-D229-46BE-A277-42A9AAD27098}" type="slidenum">
              <a:rPr lang="en-US" smtClean="0"/>
              <a:pPr/>
              <a:t>‹#›</a:t>
            </a:fld>
            <a:endParaRPr lang="en-US" dirty="0"/>
          </a:p>
        </p:txBody>
      </p:sp>
      <p:graphicFrame>
        <p:nvGraphicFramePr>
          <p:cNvPr id="11" name="Object 12"/>
          <p:cNvGraphicFramePr>
            <a:graphicFrameLocks noChangeAspect="1"/>
          </p:cNvGraphicFramePr>
          <p:nvPr userDrawn="1">
            <p:extLst>
              <p:ext uri="{D42A27DB-BD31-4B8C-83A1-F6EECF244321}">
                <p14:modId xmlns:p14="http://schemas.microsoft.com/office/powerpoint/2010/main" val="906904570"/>
              </p:ext>
            </p:extLst>
          </p:nvPr>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2052" name="Picture" r:id="rId3" imgW="1249680" imgH="1249680" progId="Word.Picture.8">
                  <p:embed/>
                </p:oleObj>
              </mc:Choice>
              <mc:Fallback>
                <p:oleObj name="Picture" r:id="rId3" imgW="1249680" imgH="12496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ln>
                        <a:noFill/>
                      </a:ln>
                    </p:spPr>
                  </p:pic>
                </p:oleObj>
              </mc:Fallback>
            </mc:AlternateContent>
          </a:graphicData>
        </a:graphic>
      </p:graphicFrame>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352243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8" name="Rectangle 5"/>
          <p:cNvSpPr>
            <a:spLocks noGrp="1" noChangeArrowheads="1"/>
          </p:cNvSpPr>
          <p:nvPr>
            <p:ph type="ftr" sz="quarter" idx="10"/>
          </p:nvPr>
        </p:nvSpPr>
        <p:spPr/>
        <p:txBody>
          <a:bodyPr/>
          <a:lstStyle>
            <a:lvl1pPr eaLnBrk="1" hangingPunct="1">
              <a:defRPr sz="1000" i="0">
                <a:solidFill>
                  <a:srgbClr val="5F5F5F"/>
                </a:solidFill>
              </a:defRPr>
            </a:lvl1pPr>
          </a:lstStyle>
          <a:p>
            <a:pPr>
              <a:defRPr/>
            </a:pPr>
            <a:endParaRPr lang="en-GB" altLang="en-US" dirty="0"/>
          </a:p>
        </p:txBody>
      </p:sp>
      <p:sp>
        <p:nvSpPr>
          <p:cNvPr id="10" name="Slide Number Placeholder 4"/>
          <p:cNvSpPr>
            <a:spLocks noGrp="1"/>
          </p:cNvSpPr>
          <p:nvPr>
            <p:ph type="sldNum" sz="quarter" idx="4"/>
          </p:nvPr>
        </p:nvSpPr>
        <p:spPr>
          <a:xfrm>
            <a:off x="11205241" y="6216364"/>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3076" name="Picture" r:id="rId3" imgW="1249680" imgH="1249680" progId="Word.Picture.8">
                  <p:embed/>
                </p:oleObj>
              </mc:Choice>
              <mc:Fallback>
                <p:oleObj name="Picture" r:id="rId3" imgW="1249680" imgH="12496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Connector 4"/>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0716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D906F4B-72A9-45B0-A562-F671FBFB3EAF}" type="datetime1">
              <a:rPr lang="en-US" smtClean="0">
                <a:solidFill>
                  <a:prstClr val="black">
                    <a:tint val="75000"/>
                  </a:prstClr>
                </a:solidFill>
              </a:rPr>
              <a:pPr/>
              <a:t>10/13/2022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Slide Number Placeholder 4"/>
          <p:cNvSpPr>
            <a:spLocks noGrp="1"/>
          </p:cNvSpPr>
          <p:nvPr>
            <p:ph type="sldNum" sz="quarter" idx="4"/>
          </p:nvPr>
        </p:nvSpPr>
        <p:spPr>
          <a:xfrm>
            <a:off x="11145951" y="6395195"/>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647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9" name="Rectangle 6"/>
          <p:cNvSpPr>
            <a:spLocks noGrp="1" noChangeArrowheads="1"/>
          </p:cNvSpPr>
          <p:nvPr>
            <p:ph type="sldNum" sz="quarter" idx="11"/>
          </p:nvPr>
        </p:nvSpPr>
        <p:spPr>
          <a:xfrm>
            <a:off x="9418929" y="6403809"/>
            <a:ext cx="2540000" cy="457200"/>
          </a:xfrm>
        </p:spPr>
        <p:txBody>
          <a:bodyPr/>
          <a:lstStyle>
            <a:lvl1pPr algn="r" eaLnBrk="1" hangingPunct="1">
              <a:defRPr sz="1200" i="0"/>
            </a:lvl1pPr>
          </a:lstStyle>
          <a:p>
            <a:pPr>
              <a:defRPr/>
            </a:pPr>
            <a:fld id="{E689E396-4E8E-4BC1-9FFE-DBADFC5D39AF}" type="slidenum">
              <a:rPr lang="en-GB" altLang="en-US" smtClean="0">
                <a:solidFill>
                  <a:prstClr val="black">
                    <a:tint val="75000"/>
                  </a:prstClr>
                </a:solidFill>
              </a:rPr>
              <a:pPr>
                <a:defRPr/>
              </a:pPr>
              <a:t>‹#›</a:t>
            </a:fld>
            <a:endParaRPr lang="en-GB" altLang="en-US" dirty="0">
              <a:solidFill>
                <a:prstClr val="black">
                  <a:tint val="75000"/>
                </a:prstClr>
              </a:solidFill>
            </a:endParaRPr>
          </a:p>
        </p:txBody>
      </p:sp>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113730" name="Picture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1" y="6200777"/>
            <a:ext cx="719814" cy="61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329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10" name="Slide Number Placeholder 4"/>
          <p:cNvSpPr>
            <a:spLocks noGrp="1"/>
          </p:cNvSpPr>
          <p:nvPr>
            <p:ph type="sldNum" sz="quarter" idx="4"/>
          </p:nvPr>
        </p:nvSpPr>
        <p:spPr>
          <a:xfrm>
            <a:off x="11159633" y="6400297"/>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4100" name="Picture" r:id="rId3" imgW="1249680" imgH="1249680" progId="Word.Picture.8">
                  <p:embed/>
                </p:oleObj>
              </mc:Choice>
              <mc:Fallback>
                <p:oleObj name="Picture" r:id="rId3" imgW="1249680" imgH="124968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 name="Straight Connector 3"/>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95412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graphicFrame>
        <p:nvGraphicFramePr>
          <p:cNvPr id="5" name="Object 12"/>
          <p:cNvGraphicFramePr>
            <a:graphicFrameLocks noChangeAspect="1"/>
          </p:cNvGraphicFramePr>
          <p:nvPr userDrawn="1">
            <p:extLst>
              <p:ext uri="{D42A27DB-BD31-4B8C-83A1-F6EECF244321}">
                <p14:modId xmlns:p14="http://schemas.microsoft.com/office/powerpoint/2010/main" val="860036365"/>
              </p:ext>
            </p:extLst>
          </p:nvPr>
        </p:nvGraphicFramePr>
        <p:xfrm>
          <a:off x="0" y="6267524"/>
          <a:ext cx="650446" cy="557525"/>
        </p:xfrm>
        <a:graphic>
          <a:graphicData uri="http://schemas.openxmlformats.org/presentationml/2006/ole">
            <mc:AlternateContent xmlns:mc="http://schemas.openxmlformats.org/markup-compatibility/2006">
              <mc:Choice xmlns:v="urn:schemas-microsoft-com:vml" Requires="v">
                <p:oleObj spid="_x0000_s5124" name="Picture" r:id="rId3" imgW="1249680" imgH="1249680" progId="Word.Picture.8">
                  <p:embed/>
                </p:oleObj>
              </mc:Choice>
              <mc:Fallback>
                <p:oleObj name="Picture" r:id="rId3" imgW="1249680" imgH="1249680" progId="Word.Picture.8">
                  <p:embed/>
                  <p:pic>
                    <p:nvPicPr>
                      <p:cNvPr id="5"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267524"/>
                        <a:ext cx="650446" cy="557525"/>
                      </a:xfrm>
                      <a:prstGeom prst="rect">
                        <a:avLst/>
                      </a:prstGeom>
                      <a:noFill/>
                    </p:spPr>
                  </p:pic>
                </p:oleObj>
              </mc:Fallback>
            </mc:AlternateContent>
          </a:graphicData>
        </a:graphic>
      </p:graphicFrame>
      <p:cxnSp>
        <p:nvCxnSpPr>
          <p:cNvPr id="10" name="Straight Connector 9"/>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4" name="Slide Number Placeholder 4"/>
          <p:cNvSpPr>
            <a:spLocks noGrp="1"/>
          </p:cNvSpPr>
          <p:nvPr>
            <p:ph type="sldNum" sz="quarter" idx="4"/>
          </p:nvPr>
        </p:nvSpPr>
        <p:spPr>
          <a:xfrm>
            <a:off x="11159633" y="6400800"/>
            <a:ext cx="931963" cy="365125"/>
          </a:xfrm>
          <a:prstGeom prst="rect">
            <a:avLst/>
          </a:prstGeom>
        </p:spPr>
        <p:txBody>
          <a:bodyPr/>
          <a:lstStyle>
            <a:lvl1pPr>
              <a:defRPr sz="1400"/>
            </a:lvl1pPr>
          </a:lstStyle>
          <a:p>
            <a:fld id="{B07AFB0D-D229-46BE-A277-42A9AAD2709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0383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C74AED8-8188-4AC3-9AD2-F917CF5656F0}" type="datetime1">
              <a:rPr lang="en-US" smtClean="0"/>
              <a:t>10/13/2022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043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4.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wmf"/><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oleObject" Target="../embeddings/oleObject5.bin"/><Relationship Id="rId5" Type="http://schemas.openxmlformats.org/officeDocument/2006/relationships/slideLayout" Target="../slideLayouts/slideLayout13.xml"/><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A6CD0-CD50-4CCF-A1E6-EABFF8BE75CA}" type="datetime1">
              <a:rPr lang="en-US" smtClean="0"/>
              <a:t>10/13/2022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AFB0D-D229-46BE-A277-42A9AAD27098}" type="slidenum">
              <a:rPr lang="en-US" smtClean="0"/>
              <a:pPr/>
              <a:t>‹#›</a:t>
            </a:fld>
            <a:endParaRPr lang="en-US" dirty="0"/>
          </a:p>
        </p:txBody>
      </p:sp>
      <p:cxnSp>
        <p:nvCxnSpPr>
          <p:cNvPr id="7" name="Straight Connector 6"/>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pic>
        <p:nvPicPr>
          <p:cNvPr id="9" name="Picture 8"/>
          <p:cNvPicPr>
            <a:picLocks noChangeAspect="1"/>
          </p:cNvPicPr>
          <p:nvPr userDrawn="1"/>
        </p:nvPicPr>
        <p:blipFill rotWithShape="1">
          <a:blip r:embed="rId11"/>
          <a:srcRect l="2631" t="12210" r="82607" b="82453"/>
          <a:stretch/>
        </p:blipFill>
        <p:spPr>
          <a:xfrm>
            <a:off x="10963625" y="-1298"/>
            <a:ext cx="1127971" cy="374071"/>
          </a:xfrm>
          <a:prstGeom prst="rect">
            <a:avLst/>
          </a:prstGeom>
        </p:spPr>
      </p:pic>
      <p:sp>
        <p:nvSpPr>
          <p:cNvPr id="10" name="Rectangle 9"/>
          <p:cNvSpPr/>
          <p:nvPr userDrawn="1"/>
        </p:nvSpPr>
        <p:spPr>
          <a:xfrm>
            <a:off x="10937746" y="365125"/>
            <a:ext cx="1254254" cy="338554"/>
          </a:xfrm>
          <a:prstGeom prst="rect">
            <a:avLst/>
          </a:prstGeom>
        </p:spPr>
        <p:txBody>
          <a:bodyPr wrap="none">
            <a:spAutoFit/>
          </a:bodyPr>
          <a:lstStyle/>
          <a:p>
            <a:r>
              <a:rPr lang="el-GR" altLang="el-GR" sz="1600" b="1" dirty="0">
                <a:solidFill>
                  <a:schemeClr val="bg1">
                    <a:lumMod val="50000"/>
                  </a:schemeClr>
                </a:solidFill>
              </a:rPr>
              <a:t>4</a:t>
            </a:r>
            <a:r>
              <a:rPr lang="el-GR" altLang="el-GR" sz="1600" b="1" baseline="30000" dirty="0">
                <a:solidFill>
                  <a:schemeClr val="bg1">
                    <a:lumMod val="50000"/>
                  </a:schemeClr>
                </a:solidFill>
              </a:rPr>
              <a:t>η</a:t>
            </a:r>
            <a:r>
              <a:rPr lang="el-GR" altLang="el-GR" sz="1600" b="1" dirty="0">
                <a:solidFill>
                  <a:schemeClr val="bg1">
                    <a:lumMod val="50000"/>
                  </a:schemeClr>
                </a:solidFill>
              </a:rPr>
              <a:t> Μέτρηση </a:t>
            </a:r>
            <a:endParaRPr lang="el-GR" sz="1600" dirty="0">
              <a:solidFill>
                <a:schemeClr val="bg1">
                  <a:lumMod val="50000"/>
                </a:scheme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1028" name="Picture" r:id="rId12" imgW="1249680" imgH="1249680" progId="Word.Picture.8">
                  <p:embed/>
                </p:oleObj>
              </mc:Choice>
              <mc:Fallback>
                <p:oleObj name="Picture" r:id="rId12" imgW="1249680" imgH="1249680" progId="Word.Picture.8">
                  <p:embed/>
                  <p:pic>
                    <p:nvPicPr>
                      <p:cNvPr id="11"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31409368"/>
      </p:ext>
    </p:extLst>
  </p:cSld>
  <p:clrMap bg1="lt1" tx1="dk1" bg2="lt2" tx2="dk2" accent1="accent1" accent2="accent2" accent3="accent3" accent4="accent4" accent5="accent5" accent6="accent6" hlink="hlink" folHlink="folHlink"/>
  <p:sldLayoutIdLst>
    <p:sldLayoutId id="2147483701" r:id="rId1"/>
    <p:sldLayoutId id="2147483707" r:id="rId2"/>
    <p:sldLayoutId id="2147483713" r:id="rId3"/>
    <p:sldLayoutId id="2147483727" r:id="rId4"/>
    <p:sldLayoutId id="2147483728" r:id="rId5"/>
    <p:sldLayoutId id="2147483729" r:id="rId6"/>
    <p:sldLayoutId id="2147483730" r:id="rId7"/>
    <p:sldLayoutId id="2147483731"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A6CD0-CD50-4CCF-A1E6-EABFF8BE75CA}" type="datetime1">
              <a:rPr lang="en-US" smtClean="0"/>
              <a:t>10/13/2022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7AFB0D-D229-46BE-A277-42A9AAD27098}" type="slidenum">
              <a:rPr lang="en-US" smtClean="0"/>
              <a:pPr/>
              <a:t>‹#›</a:t>
            </a:fld>
            <a:endParaRPr lang="en-US" dirty="0"/>
          </a:p>
        </p:txBody>
      </p:sp>
      <p:cxnSp>
        <p:nvCxnSpPr>
          <p:cNvPr id="7" name="Straight Connector 6"/>
          <p:cNvCxnSpPr/>
          <p:nvPr userDrawn="1"/>
        </p:nvCxnSpPr>
        <p:spPr>
          <a:xfrm>
            <a:off x="243841" y="678065"/>
            <a:ext cx="11847755" cy="0"/>
          </a:xfrm>
          <a:prstGeom prst="line">
            <a:avLst/>
          </a:prstGeom>
          <a:ln>
            <a:solidFill>
              <a:srgbClr val="C00000"/>
            </a:solidFill>
          </a:ln>
        </p:spPr>
        <p:style>
          <a:lnRef idx="3">
            <a:schemeClr val="accent2"/>
          </a:lnRef>
          <a:fillRef idx="0">
            <a:schemeClr val="accent2"/>
          </a:fillRef>
          <a:effectRef idx="2">
            <a:schemeClr val="accent2"/>
          </a:effectRef>
          <a:fontRef idx="minor">
            <a:schemeClr val="tx1"/>
          </a:fontRef>
        </p:style>
      </p:cxnSp>
      <p:sp>
        <p:nvSpPr>
          <p:cNvPr id="10" name="Rectangle 9"/>
          <p:cNvSpPr/>
          <p:nvPr userDrawn="1"/>
        </p:nvSpPr>
        <p:spPr>
          <a:xfrm>
            <a:off x="10937746" y="365125"/>
            <a:ext cx="1218988" cy="338554"/>
          </a:xfrm>
          <a:prstGeom prst="rect">
            <a:avLst/>
          </a:prstGeom>
        </p:spPr>
        <p:txBody>
          <a:bodyPr wrap="none">
            <a:spAutoFit/>
          </a:bodyPr>
          <a:lstStyle/>
          <a:p>
            <a:r>
              <a:rPr lang="el-GR" altLang="el-GR" sz="1600" b="1" baseline="30000" dirty="0">
                <a:solidFill>
                  <a:schemeClr val="bg1">
                    <a:lumMod val="50000"/>
                  </a:schemeClr>
                </a:solidFill>
              </a:rPr>
              <a:t>1η</a:t>
            </a:r>
            <a:r>
              <a:rPr lang="el-GR" altLang="el-GR" sz="1600" b="1" dirty="0">
                <a:solidFill>
                  <a:schemeClr val="bg1">
                    <a:lumMod val="50000"/>
                  </a:schemeClr>
                </a:solidFill>
              </a:rPr>
              <a:t> Μέτρηση </a:t>
            </a:r>
            <a:endParaRPr lang="el-GR" sz="1600" dirty="0">
              <a:solidFill>
                <a:schemeClr val="bg1">
                  <a:lumMod val="50000"/>
                </a:schemeClr>
              </a:solidFill>
            </a:endParaRPr>
          </a:p>
        </p:txBody>
      </p:sp>
      <p:graphicFrame>
        <p:nvGraphicFramePr>
          <p:cNvPr id="11" name="Object 12"/>
          <p:cNvGraphicFramePr>
            <a:graphicFrameLocks noChangeAspect="1"/>
          </p:cNvGraphicFramePr>
          <p:nvPr userDrawn="1"/>
        </p:nvGraphicFramePr>
        <p:xfrm>
          <a:off x="2" y="6307720"/>
          <a:ext cx="641993" cy="550280"/>
        </p:xfrm>
        <a:graphic>
          <a:graphicData uri="http://schemas.openxmlformats.org/presentationml/2006/ole">
            <mc:AlternateContent xmlns:mc="http://schemas.openxmlformats.org/markup-compatibility/2006">
              <mc:Choice xmlns:v="urn:schemas-microsoft-com:vml" Requires="v">
                <p:oleObj spid="_x0000_s6148" name="Picture" r:id="rId11" imgW="1249680" imgH="1249680" progId="Word.Picture.8">
                  <p:embed/>
                </p:oleObj>
              </mc:Choice>
              <mc:Fallback>
                <p:oleObj name="Picture" r:id="rId11" imgW="1249680" imgH="1249680" progId="Word.Picture.8">
                  <p:embed/>
                  <p:pic>
                    <p:nvPicPr>
                      <p:cNvPr id="11"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 y="6307720"/>
                        <a:ext cx="641993" cy="5502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 name="Picture 2" descr="Σήμερα στο Open Beyond - Προγραμμα Τηλεόρασης | TV - iathens.gr">
            <a:extLst>
              <a:ext uri="{FF2B5EF4-FFF2-40B4-BE49-F238E27FC236}">
                <a16:creationId xmlns:a16="http://schemas.microsoft.com/office/drawing/2014/main" id="{8A670E20-E98E-C672-A0E0-27DFCBBC9B66}"/>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27061" t="11298" r="27231" b="14133"/>
          <a:stretch/>
        </p:blipFill>
        <p:spPr bwMode="auto">
          <a:xfrm>
            <a:off x="11448740" y="6176962"/>
            <a:ext cx="743259" cy="68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2691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5.wmf"/><Relationship Id="rId5" Type="http://schemas.openxmlformats.org/officeDocument/2006/relationships/oleObject" Target="../embeddings/oleObject9.bin"/><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chart" Target="../charts/chart7.xml"/><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3.emf"/><Relationship Id="rId10" Type="http://schemas.openxmlformats.org/officeDocument/2006/relationships/image" Target="../media/image23.jpeg"/><Relationship Id="rId4" Type="http://schemas.openxmlformats.org/officeDocument/2006/relationships/customXml" Target="../ink/ink1.xml"/><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4.jpeg"/><Relationship Id="rId3" Type="http://schemas.openxmlformats.org/officeDocument/2006/relationships/chart" Target="../charts/chart8.xml"/><Relationship Id="rId7" Type="http://schemas.openxmlformats.org/officeDocument/2006/relationships/image" Target="../media/image20.jpeg"/><Relationship Id="rId12"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5.emf"/><Relationship Id="rId10" Type="http://schemas.openxmlformats.org/officeDocument/2006/relationships/image" Target="../media/image23.jpeg"/><Relationship Id="rId4" Type="http://schemas.openxmlformats.org/officeDocument/2006/relationships/customXml" Target="../ink/ink2.xml"/><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chart" Target="../charts/char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2.xml"/><Relationship Id="rId4" Type="http://schemas.openxmlformats.org/officeDocument/2006/relationships/chart" Target="../charts/chart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 Id="rId4" Type="http://schemas.openxmlformats.org/officeDocument/2006/relationships/chart" Target="../charts/char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hart" Target="../charts/chart44.xml"/><Relationship Id="rId5" Type="http://schemas.openxmlformats.org/officeDocument/2006/relationships/chart" Target="../charts/chart43.xml"/><Relationship Id="rId4" Type="http://schemas.openxmlformats.org/officeDocument/2006/relationships/chart" Target="../charts/chart42.xml"/></Relationships>
</file>

<file path=ppt/slides/_rels/slide4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4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49.xml"/></Relationships>
</file>

<file path=ppt/slides/_rels/slide4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chart" Target="../charts/chart1.xml"/><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hyperlink" Target="http://www.pasok.gr/portal/gr/" TargetMode="External"/><Relationship Id="rId9" Type="http://schemas.openxmlformats.org/officeDocument/2006/relationships/image" Target="../media/image12.jpeg"/></Relationships>
</file>

<file path=ppt/slides/_rels/slide5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54.xml"/><Relationship Id="rId1" Type="http://schemas.openxmlformats.org/officeDocument/2006/relationships/slideLayout" Target="../slideLayouts/slideLayout2.xml"/><Relationship Id="rId5" Type="http://schemas.openxmlformats.org/officeDocument/2006/relationships/chart" Target="../charts/chart55.xml"/><Relationship Id="rId4" Type="http://schemas.openxmlformats.org/officeDocument/2006/relationships/image" Target="../media/image26.jpeg"/></Relationships>
</file>

<file path=ppt/slides/_rels/slide5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5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chart" Target="../charts/chart5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2" Type="http://schemas.openxmlformats.org/officeDocument/2006/relationships/chart" Target="../charts/chart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5.png"/><Relationship Id="rId5" Type="http://schemas.openxmlformats.org/officeDocument/2006/relationships/hyperlink" Target="http://www.pasok.gr/portal/gr/" TargetMode="External"/><Relationship Id="rId10" Type="http://schemas.openxmlformats.org/officeDocument/2006/relationships/image" Target="../media/image17.png"/><Relationship Id="rId4" Type="http://schemas.openxmlformats.org/officeDocument/2006/relationships/chart" Target="../charts/chart2.xml"/><Relationship Id="rId9"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6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6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chart" Target="../charts/chart3.xml"/><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jpeg"/><Relationship Id="rId10" Type="http://schemas.openxmlformats.org/officeDocument/2006/relationships/image" Target="../media/image17.png"/><Relationship Id="rId4" Type="http://schemas.openxmlformats.org/officeDocument/2006/relationships/hyperlink" Target="http://www.pasok.gr/portal/gr/" TargetMode="External"/><Relationship Id="rId9" Type="http://schemas.openxmlformats.org/officeDocument/2006/relationships/image" Target="../media/image12.jpeg"/></Relationships>
</file>

<file path=ppt/slides/_rels/slide70.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49.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vmlDrawing" Target="../drawings/vmlDrawing12.vml"/><Relationship Id="rId6" Type="http://schemas.openxmlformats.org/officeDocument/2006/relationships/image" Target="../media/image5.wmf"/><Relationship Id="rId5" Type="http://schemas.openxmlformats.org/officeDocument/2006/relationships/oleObject" Target="../embeddings/oleObject9.bin"/><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chart" Target="../charts/chart4.xml"/><Relationship Id="rId7" Type="http://schemas.openxmlformats.org/officeDocument/2006/relationships/image" Target="../media/image10.png"/><Relationship Id="rId12"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jpeg"/><Relationship Id="rId10" Type="http://schemas.openxmlformats.org/officeDocument/2006/relationships/image" Target="../media/image17.png"/><Relationship Id="rId4" Type="http://schemas.openxmlformats.org/officeDocument/2006/relationships/hyperlink" Target="http://www.pasok.gr/portal/gr/" TargetMode="External"/><Relationship Id="rId9"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4" descr="Political Confidence Barometer – ASSFORUM">
            <a:extLst>
              <a:ext uri="{FF2B5EF4-FFF2-40B4-BE49-F238E27FC236}">
                <a16:creationId xmlns:a16="http://schemas.microsoft.com/office/drawing/2014/main" id="{5A2B3360-8AC5-4CD8-9F36-1C29976F4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0"/>
            <a:ext cx="8680815" cy="707972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a:xfrm>
            <a:off x="10821309" y="6316752"/>
            <a:ext cx="931963" cy="365125"/>
          </a:xfrm>
        </p:spPr>
        <p:txBody>
          <a:bodyPr/>
          <a:lstStyle/>
          <a:p>
            <a:fld id="{D57F1E4F-1CFF-5643-939E-217C01CDF565}" type="slidenum">
              <a:rPr lang="en-US" smtClean="0"/>
              <a:pPr/>
              <a:t>1</a:t>
            </a:fld>
            <a:endParaRPr lang="en-US" dirty="0"/>
          </a:p>
        </p:txBody>
      </p:sp>
      <p:sp>
        <p:nvSpPr>
          <p:cNvPr id="10" name="Oval 9"/>
          <p:cNvSpPr/>
          <p:nvPr/>
        </p:nvSpPr>
        <p:spPr>
          <a:xfrm>
            <a:off x="6091518" y="0"/>
            <a:ext cx="6100482" cy="68451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90212" y="1"/>
            <a:ext cx="3101788"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5889812" y="1480299"/>
            <a:ext cx="6846474" cy="2111987"/>
          </a:xfrm>
        </p:spPr>
        <p:txBody>
          <a:bodyPr>
            <a:normAutofit fontScale="90000"/>
          </a:bodyPr>
          <a:lstStyle/>
          <a:p>
            <a:pPr algn="ctr">
              <a:defRPr/>
            </a:pPr>
            <a:r>
              <a:rPr lang="el-GR" sz="2800" dirty="0"/>
              <a:t/>
            </a:r>
            <a:br>
              <a:rPr lang="el-GR" sz="2800" dirty="0"/>
            </a:br>
            <a:r>
              <a:rPr lang="el-GR" altLang="el-GR" sz="3200" dirty="0"/>
              <a:t>Έρευνα Καταγραφής των </a:t>
            </a:r>
            <a:br>
              <a:rPr lang="el-GR" altLang="el-GR" sz="3200" dirty="0"/>
            </a:br>
            <a:r>
              <a:rPr lang="el-GR" altLang="el-GR" sz="3200" dirty="0"/>
              <a:t>Πολιτικών και Κοινωνικών Εξελίξεων </a:t>
            </a:r>
            <a:br>
              <a:rPr lang="el-GR" altLang="el-GR" sz="3200" dirty="0"/>
            </a:br>
            <a:r>
              <a:rPr lang="el-GR" altLang="el-GR" sz="3200" dirty="0"/>
              <a:t/>
            </a:r>
            <a:br>
              <a:rPr lang="el-GR" altLang="el-GR" sz="3200" dirty="0"/>
            </a:br>
            <a:r>
              <a:rPr lang="en-US" altLang="el-GR" sz="3200" b="1" dirty="0">
                <a:solidFill>
                  <a:srgbClr val="C00000"/>
                </a:solidFill>
                <a:latin typeface="+mn-lt"/>
              </a:rPr>
              <a:t>4</a:t>
            </a:r>
            <a:r>
              <a:rPr lang="el-GR" altLang="el-GR" sz="3200" b="1" baseline="30000" dirty="0">
                <a:solidFill>
                  <a:srgbClr val="C00000"/>
                </a:solidFill>
                <a:latin typeface="+mn-lt"/>
              </a:rPr>
              <a:t>η</a:t>
            </a:r>
            <a:r>
              <a:rPr lang="el-GR" altLang="el-GR" sz="3200" b="1" dirty="0">
                <a:solidFill>
                  <a:srgbClr val="C00000"/>
                </a:solidFill>
                <a:latin typeface="+mn-lt"/>
              </a:rPr>
              <a:t> Μέτρηση </a:t>
            </a:r>
            <a:endParaRPr lang="en-US" sz="4000" b="1" i="1" dirty="0">
              <a:solidFill>
                <a:srgbClr val="C00000"/>
              </a:solidFill>
              <a:latin typeface="+mn-lt"/>
            </a:endParaRPr>
          </a:p>
        </p:txBody>
      </p:sp>
      <p:sp>
        <p:nvSpPr>
          <p:cNvPr id="3" name="Subtitle 2"/>
          <p:cNvSpPr>
            <a:spLocks noGrp="1"/>
          </p:cNvSpPr>
          <p:nvPr>
            <p:ph type="subTitle" idx="4294967295"/>
          </p:nvPr>
        </p:nvSpPr>
        <p:spPr>
          <a:xfrm>
            <a:off x="4091267" y="4308475"/>
            <a:ext cx="8477251" cy="2549525"/>
          </a:xfrm>
        </p:spPr>
        <p:txBody>
          <a:bodyPr>
            <a:noAutofit/>
          </a:bodyPr>
          <a:lstStyle/>
          <a:p>
            <a:pPr marL="0" indent="0" algn="ctr">
              <a:buNone/>
            </a:pPr>
            <a:r>
              <a:rPr lang="el-GR" sz="2000" dirty="0"/>
              <a:t>Διεξήχθη για το </a:t>
            </a:r>
            <a:r>
              <a:rPr lang="en-US" sz="2000" dirty="0"/>
              <a:t> </a:t>
            </a:r>
          </a:p>
          <a:p>
            <a:pPr marL="0" indent="0" algn="ctr">
              <a:buNone/>
            </a:pPr>
            <a:endParaRPr lang="el-GR" sz="2000" dirty="0">
              <a:solidFill>
                <a:schemeClr val="tx1"/>
              </a:solidFill>
            </a:endParaRPr>
          </a:p>
          <a:p>
            <a:pPr marL="0" indent="0" algn="ctr">
              <a:buNone/>
            </a:pPr>
            <a:endParaRPr lang="el-GR" sz="2000" dirty="0">
              <a:solidFill>
                <a:schemeClr val="tx1"/>
              </a:solidFill>
            </a:endParaRPr>
          </a:p>
          <a:p>
            <a:pPr marL="0" indent="0" algn="ctr">
              <a:buNone/>
            </a:pPr>
            <a:r>
              <a:rPr lang="el-GR" sz="2000" dirty="0"/>
              <a:t>Από την </a:t>
            </a:r>
          </a:p>
          <a:p>
            <a:pPr marL="0" indent="0" algn="ctr">
              <a:buNone/>
            </a:pPr>
            <a:r>
              <a:rPr lang="el-GR" sz="2000" dirty="0"/>
              <a:t>						</a:t>
            </a:r>
            <a:r>
              <a:rPr lang="en-US" sz="2000" dirty="0"/>
              <a:t>O</a:t>
            </a:r>
            <a:r>
              <a:rPr lang="el-GR" sz="2000" dirty="0" err="1"/>
              <a:t>κτώβριος</a:t>
            </a:r>
            <a:r>
              <a:rPr lang="el-GR" sz="2000" dirty="0"/>
              <a:t> 2022</a:t>
            </a:r>
          </a:p>
          <a:p>
            <a:pPr marL="0" indent="0" algn="ctr">
              <a:buNone/>
            </a:pPr>
            <a:endParaRPr lang="en-US" sz="2000" dirty="0"/>
          </a:p>
        </p:txBody>
      </p:sp>
      <p:graphicFrame>
        <p:nvGraphicFramePr>
          <p:cNvPr id="5" name="Object 18"/>
          <p:cNvGraphicFramePr>
            <a:graphicFrameLocks noChangeAspect="1"/>
          </p:cNvGraphicFramePr>
          <p:nvPr>
            <p:extLst>
              <p:ext uri="{D42A27DB-BD31-4B8C-83A1-F6EECF244321}">
                <p14:modId xmlns:p14="http://schemas.microsoft.com/office/powerpoint/2010/main" val="3514436419"/>
              </p:ext>
            </p:extLst>
          </p:nvPr>
        </p:nvGraphicFramePr>
        <p:xfrm>
          <a:off x="8875092" y="5399980"/>
          <a:ext cx="533333" cy="601086"/>
        </p:xfrm>
        <a:graphic>
          <a:graphicData uri="http://schemas.openxmlformats.org/presentationml/2006/ole">
            <mc:AlternateContent xmlns:mc="http://schemas.openxmlformats.org/markup-compatibility/2006">
              <mc:Choice xmlns:v="urn:schemas-microsoft-com:vml" Requires="v">
                <p:oleObj spid="_x0000_s11268" name="Picture" r:id="rId5" imgW="1249680" imgH="1249680" progId="Word.Picture.8">
                  <p:embed/>
                </p:oleObj>
              </mc:Choice>
              <mc:Fallback>
                <p:oleObj name="Picture" r:id="rId5" imgW="1249680" imgH="1249680" progId="Word.Picture.8">
                  <p:embed/>
                  <p:pic>
                    <p:nvPicPr>
                      <p:cNvPr id="5" name="Object 18"/>
                      <p:cNvPicPr>
                        <a:picLocks noChangeAspect="1" noChangeArrowheads="1"/>
                      </p:cNvPicPr>
                      <p:nvPr/>
                    </p:nvPicPr>
                    <p:blipFill>
                      <a:blip r:embed="rId6">
                        <a:extLst>
                          <a:ext uri="{28A0092B-C50C-407E-A947-70E740481C1C}">
                            <a14:useLocalDpi xmlns:a14="http://schemas.microsoft.com/office/drawing/2010/main" val="0"/>
                          </a:ext>
                        </a:extLst>
                      </a:blip>
                      <a:srcRect l="6198" r="6335"/>
                      <a:stretch>
                        <a:fillRect/>
                      </a:stretch>
                    </p:blipFill>
                    <p:spPr bwMode="auto">
                      <a:xfrm>
                        <a:off x="8875092" y="5399980"/>
                        <a:ext cx="533333" cy="601086"/>
                      </a:xfrm>
                      <a:prstGeom prst="rect">
                        <a:avLst/>
                      </a:prstGeom>
                      <a:noFill/>
                      <a:ln>
                        <a:noFill/>
                      </a:ln>
                      <a:effectLst>
                        <a:outerShdw dist="35921" dir="2700000" algn="ctr" rotWithShape="0">
                          <a:schemeClr val="tx1"/>
                        </a:outerShdw>
                      </a:effectLst>
                    </p:spPr>
                  </p:pic>
                </p:oleObj>
              </mc:Fallback>
            </mc:AlternateContent>
          </a:graphicData>
        </a:graphic>
      </p:graphicFrame>
      <p:pic>
        <p:nvPicPr>
          <p:cNvPr id="9" name="Picture 8"/>
          <p:cNvPicPr>
            <a:picLocks noChangeAspect="1"/>
          </p:cNvPicPr>
          <p:nvPr/>
        </p:nvPicPr>
        <p:blipFill rotWithShape="1">
          <a:blip r:embed="rId7"/>
          <a:srcRect l="2631" t="12210" r="82607" b="80675"/>
          <a:stretch/>
        </p:blipFill>
        <p:spPr>
          <a:xfrm>
            <a:off x="9282718" y="4073810"/>
            <a:ext cx="2024743" cy="609981"/>
          </a:xfrm>
          <a:prstGeom prst="rect">
            <a:avLst/>
          </a:prstGeom>
        </p:spPr>
      </p:pic>
    </p:spTree>
    <p:extLst>
      <p:ext uri="{BB962C8B-B14F-4D97-AF65-F5344CB8AC3E}">
        <p14:creationId xmlns:p14="http://schemas.microsoft.com/office/powerpoint/2010/main" val="2971049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7436"/>
            <a:ext cx="5272888" cy="1812680"/>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n-US" altLang="el-GR" sz="3200" b="1" dirty="0">
                <a:solidFill>
                  <a:srgbClr val="C00000"/>
                </a:solidFill>
                <a:latin typeface="Calibri" panose="020F0502020204030204"/>
              </a:rPr>
              <a:t>2</a:t>
            </a:r>
            <a:r>
              <a:rPr lang="el-GR" altLang="el-GR" sz="3200" b="1" dirty="0">
                <a:solidFill>
                  <a:srgbClr val="C00000"/>
                </a:solidFill>
                <a:latin typeface="Calibri" panose="020F0502020204030204"/>
              </a:rPr>
              <a:t>. Δείκτες πολιτικής επικαιρότητας</a:t>
            </a: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Εκλογές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19460" name="Picture 4" descr="Ο Κυριάκος Μητσοτάκης και ο Αλέξης Τσίπρας στη Συζήτηση του Προϋπολογισμού 2022 στην Ολομέλεια της Βουλή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8937" y="705080"/>
            <a:ext cx="6283063" cy="615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4546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hart 33"/>
          <p:cNvGraphicFramePr/>
          <p:nvPr/>
        </p:nvGraphicFramePr>
        <p:xfrm>
          <a:off x="1488296" y="1526959"/>
          <a:ext cx="1070370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1555" name="Rectangle 2"/>
          <p:cNvSpPr>
            <a:spLocks noChangeArrowheads="1"/>
          </p:cNvSpPr>
          <p:nvPr/>
        </p:nvSpPr>
        <p:spPr bwMode="auto">
          <a:xfrm>
            <a:off x="1502734" y="-76830"/>
            <a:ext cx="8785225" cy="110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a:spcBef>
                <a:spcPct val="20000"/>
              </a:spcBef>
            </a:pPr>
            <a:r>
              <a:rPr lang="el-GR" altLang="el-GR" sz="1800" b="1" u="none" dirty="0">
                <a:ea typeface="+mj-ea"/>
                <a:cs typeface="Calibri" panose="020F0502020204030204" pitchFamily="34" charset="0"/>
              </a:rPr>
              <a:t>Εικόνα Πολιτικών Αρχηγών  / </a:t>
            </a:r>
            <a:r>
              <a:rPr lang="el-GR" altLang="el-GR" sz="1800" b="1" u="none" dirty="0">
                <a:solidFill>
                  <a:srgbClr val="FF0000"/>
                </a:solidFill>
                <a:ea typeface="+mj-ea"/>
                <a:cs typeface="Calibri" panose="020F0502020204030204" pitchFamily="34" charset="0"/>
              </a:rPr>
              <a:t>Δημοτικότητα-</a:t>
            </a:r>
            <a:r>
              <a:rPr lang="el-GR" altLang="el-GR" sz="1800" b="1" u="none" dirty="0">
                <a:ea typeface="+mj-ea"/>
                <a:cs typeface="Calibri" panose="020F0502020204030204" pitchFamily="34" charset="0"/>
              </a:rPr>
              <a:t> Θετικές / Αρνητικές κρίσεις </a:t>
            </a:r>
          </a:p>
          <a:p>
            <a:pPr algn="ctr">
              <a:spcBef>
                <a:spcPct val="20000"/>
              </a:spcBef>
            </a:pPr>
            <a:r>
              <a:rPr lang="el-GR" altLang="el-GR" sz="1200" u="none" dirty="0">
                <a:solidFill>
                  <a:schemeClr val="bg1">
                    <a:lumMod val="50000"/>
                  </a:schemeClr>
                </a:solidFill>
                <a:cs typeface="Calibri" panose="020F0502020204030204" pitchFamily="34" charset="0"/>
              </a:rPr>
              <a:t>Θετικές κρίσεις : «Είναι από τους καλύτερους &amp;</a:t>
            </a:r>
            <a:r>
              <a:rPr lang="en-US" altLang="el-GR" sz="1200" u="none" dirty="0">
                <a:solidFill>
                  <a:schemeClr val="bg1">
                    <a:lumMod val="50000"/>
                  </a:schemeClr>
                </a:solidFill>
                <a:cs typeface="Calibri" panose="020F0502020204030204" pitchFamily="34" charset="0"/>
              </a:rPr>
              <a:t> </a:t>
            </a:r>
            <a:r>
              <a:rPr lang="el-GR" altLang="el-GR" sz="1200" u="none" dirty="0">
                <a:solidFill>
                  <a:schemeClr val="bg1">
                    <a:lumMod val="50000"/>
                  </a:schemeClr>
                </a:solidFill>
                <a:cs typeface="Calibri" panose="020F0502020204030204" pitchFamily="34" charset="0"/>
              </a:rPr>
              <a:t> Ευνοϊκή γνώμη»</a:t>
            </a:r>
          </a:p>
          <a:p>
            <a:pPr algn="ctr">
              <a:spcBef>
                <a:spcPct val="20000"/>
              </a:spcBef>
            </a:pPr>
            <a:r>
              <a:rPr lang="el-GR" altLang="el-GR" sz="1200" u="none" dirty="0">
                <a:solidFill>
                  <a:schemeClr val="bg1">
                    <a:lumMod val="50000"/>
                  </a:schemeClr>
                </a:solidFill>
                <a:cs typeface="Calibri" panose="020F0502020204030204" pitchFamily="34" charset="0"/>
              </a:rPr>
              <a:t>Αρνητικές κρίσεις : «Όχι ευνοϊκή γνώμη»</a:t>
            </a:r>
          </a:p>
          <a:p>
            <a:pPr algn="ctr">
              <a:spcBef>
                <a:spcPct val="20000"/>
              </a:spcBef>
            </a:pPr>
            <a:r>
              <a:rPr lang="el-GR" altLang="el-GR" sz="1400" b="1" u="none" dirty="0">
                <a:solidFill>
                  <a:schemeClr val="bg1">
                    <a:lumMod val="50000"/>
                  </a:schemeClr>
                </a:solidFill>
                <a:cs typeface="Calibri" panose="020F0502020204030204" pitchFamily="34" charset="0"/>
              </a:rPr>
              <a:t>Σύνολο ερωτηθέντων (Ν=100</a:t>
            </a:r>
            <a:r>
              <a:rPr lang="en-US" altLang="el-GR" sz="1400" b="1" u="none" dirty="0">
                <a:solidFill>
                  <a:schemeClr val="bg1">
                    <a:lumMod val="50000"/>
                  </a:schemeClr>
                </a:solidFill>
                <a:cs typeface="Calibri" panose="020F0502020204030204" pitchFamily="34" charset="0"/>
              </a:rPr>
              <a:t>0</a:t>
            </a:r>
            <a:r>
              <a:rPr lang="el-GR" altLang="el-GR" sz="1400" b="1" u="none" dirty="0">
                <a:solidFill>
                  <a:schemeClr val="bg1">
                    <a:lumMod val="50000"/>
                  </a:schemeClr>
                </a:solidFill>
                <a:cs typeface="Calibri" panose="020F0502020204030204" pitchFamily="34" charset="0"/>
              </a:rPr>
              <a:t>)</a:t>
            </a:r>
            <a:endParaRPr lang="en-GB" altLang="el-GR" sz="1400" b="1" u="none" dirty="0">
              <a:solidFill>
                <a:schemeClr val="bg1">
                  <a:lumMod val="50000"/>
                </a:schemeClr>
              </a:solidFill>
              <a:cs typeface="Calibri" panose="020F0502020204030204" pitchFamily="34" charset="0"/>
            </a:endParaRPr>
          </a:p>
        </p:txBody>
      </p:sp>
      <p:sp>
        <p:nvSpPr>
          <p:cNvPr id="151556" name="Text Box 4"/>
          <p:cNvSpPr txBox="1">
            <a:spLocks noChangeArrowheads="1"/>
          </p:cNvSpPr>
          <p:nvPr/>
        </p:nvSpPr>
        <p:spPr bwMode="auto">
          <a:xfrm>
            <a:off x="5622925" y="7272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b="1">
              <a:cs typeface="Calibri" panose="020F0502020204030204" pitchFamily="34" charset="0"/>
            </a:endParaRPr>
          </a:p>
        </p:txBody>
      </p:sp>
      <p:sp>
        <p:nvSpPr>
          <p:cNvPr id="151557" name="AutoShape 10"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8" name="AutoShape 11"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59" name="AutoShape 12"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0" name="AutoShape 13"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sp>
        <p:nvSpPr>
          <p:cNvPr id="151561" name="AutoShape 14" descr="Z"/>
          <p:cNvSpPr>
            <a:spLocks noChangeAspect="1" noChangeArrowheads="1"/>
          </p:cNvSpPr>
          <p:nvPr/>
        </p:nvSpPr>
        <p:spPr bwMode="auto">
          <a:xfrm>
            <a:off x="4438022" y="2810614"/>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l-GR" altLang="el-GR" sz="2400">
              <a:cs typeface="Calibri" panose="020F0502020204030204" pitchFamily="34" charset="0"/>
            </a:endParaRPr>
          </a:p>
        </p:txBody>
      </p:sp>
      <p:cxnSp>
        <p:nvCxnSpPr>
          <p:cNvPr id="151564" name="Straight Connector 19"/>
          <p:cNvCxnSpPr>
            <a:cxnSpLocks noChangeShapeType="1"/>
          </p:cNvCxnSpPr>
          <p:nvPr/>
        </p:nvCxnSpPr>
        <p:spPr bwMode="auto">
          <a:xfrm>
            <a:off x="1502734" y="2705068"/>
            <a:ext cx="9144000" cy="47012"/>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8867576" y="4613075"/>
              <a:ext cx="360" cy="360"/>
            </p14:xfrm>
          </p:contentPart>
        </mc:Choice>
        <mc:Fallback xmlns="">
          <p:pic>
            <p:nvPicPr>
              <p:cNvPr id="9" name="Ink 8"/>
              <p:cNvPicPr/>
              <p:nvPr/>
            </p:nvPicPr>
            <p:blipFill>
              <a:blip r:embed="rId5"/>
              <a:stretch>
                <a:fillRect/>
              </a:stretch>
            </p:blipFill>
            <p:spPr>
              <a:xfrm>
                <a:off x="8863976" y="4609475"/>
                <a:ext cx="7560" cy="7560"/>
              </a:xfrm>
              <a:prstGeom prst="rect">
                <a:avLst/>
              </a:prstGeom>
            </p:spPr>
          </p:pic>
        </mc:Fallback>
      </mc:AlternateContent>
      <p:sp>
        <p:nvSpPr>
          <p:cNvPr id="2" name="Slide Number Placeholder 1"/>
          <p:cNvSpPr>
            <a:spLocks noGrp="1"/>
          </p:cNvSpPr>
          <p:nvPr>
            <p:ph type="sldNum" sz="quarter" idx="4294967295"/>
          </p:nvPr>
        </p:nvSpPr>
        <p:spPr>
          <a:xfrm>
            <a:off x="11208568" y="6454807"/>
            <a:ext cx="368284" cy="365125"/>
          </a:xfrm>
          <a:prstGeom prst="rect">
            <a:avLst/>
          </a:prstGeom>
          <a:solidFill>
            <a:schemeClr val="bg1"/>
          </a:solidFill>
        </p:spPr>
        <p:txBody>
          <a:bodyPr/>
          <a:lstStyle/>
          <a:p>
            <a:fld id="{D57F1E4F-1CFF-5643-939E-217C01CDF565}" type="slidenum">
              <a:rPr lang="en-US" smtClean="0">
                <a:cs typeface="Calibri" panose="020F0502020204030204" pitchFamily="34" charset="0"/>
              </a:rPr>
              <a:pPr/>
              <a:t>11</a:t>
            </a:fld>
            <a:endParaRPr lang="en-US" dirty="0">
              <a:cs typeface="Calibri" panose="020F0502020204030204" pitchFamily="34" charset="0"/>
            </a:endParaRPr>
          </a:p>
        </p:txBody>
      </p:sp>
      <p:cxnSp>
        <p:nvCxnSpPr>
          <p:cNvPr id="31" name="Straight Connector 19"/>
          <p:cNvCxnSpPr>
            <a:cxnSpLocks noChangeShapeType="1"/>
          </p:cNvCxnSpPr>
          <p:nvPr/>
        </p:nvCxnSpPr>
        <p:spPr bwMode="auto">
          <a:xfrm>
            <a:off x="1610239" y="3443789"/>
            <a:ext cx="9144000" cy="66529"/>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3" name="Straight Connector 19"/>
          <p:cNvCxnSpPr>
            <a:cxnSpLocks noChangeShapeType="1"/>
          </p:cNvCxnSpPr>
          <p:nvPr/>
        </p:nvCxnSpPr>
        <p:spPr bwMode="auto">
          <a:xfrm>
            <a:off x="1476756" y="4138250"/>
            <a:ext cx="9195955" cy="39544"/>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8" name="Straight Connector 19"/>
          <p:cNvCxnSpPr>
            <a:cxnSpLocks noChangeShapeType="1"/>
          </p:cNvCxnSpPr>
          <p:nvPr/>
        </p:nvCxnSpPr>
        <p:spPr bwMode="auto">
          <a:xfrm>
            <a:off x="1628914" y="4980697"/>
            <a:ext cx="9172392" cy="46813"/>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9" name="Straight Connector 19"/>
          <p:cNvCxnSpPr>
            <a:cxnSpLocks noChangeShapeType="1"/>
          </p:cNvCxnSpPr>
          <p:nvPr/>
        </p:nvCxnSpPr>
        <p:spPr bwMode="auto">
          <a:xfrm>
            <a:off x="1628914" y="5744315"/>
            <a:ext cx="9172392" cy="11961"/>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p:nvPicPr>
        <p:blipFill rotWithShape="1">
          <a:blip r:embed="rId6" cstate="print"/>
          <a:srcRect l="19761" t="5855" r="16400" b="337"/>
          <a:stretch/>
        </p:blipFill>
        <p:spPr>
          <a:xfrm>
            <a:off x="1628914" y="5915571"/>
            <a:ext cx="460554" cy="412075"/>
          </a:xfrm>
          <a:prstGeom prst="rect">
            <a:avLst/>
          </a:prstGeom>
        </p:spPr>
      </p:pic>
      <p:pic>
        <p:nvPicPr>
          <p:cNvPr id="44" name="Picture 49" descr="assets_LARGE_t_942_43520984"/>
          <p:cNvPicPr>
            <a:picLocks noChangeAspect="1" noChangeArrowheads="1"/>
          </p:cNvPicPr>
          <p:nvPr/>
        </p:nvPicPr>
        <p:blipFill>
          <a:blip r:embed="rId7" cstate="print">
            <a:extLst>
              <a:ext uri="{28A0092B-C50C-407E-A947-70E740481C1C}">
                <a14:useLocalDpi xmlns:a14="http://schemas.microsoft.com/office/drawing/2010/main" val="0"/>
              </a:ext>
            </a:extLst>
          </a:blip>
          <a:srcRect b="15424"/>
          <a:stretch>
            <a:fillRect/>
          </a:stretch>
        </p:blipFill>
        <p:spPr bwMode="auto">
          <a:xfrm>
            <a:off x="1610239" y="4390901"/>
            <a:ext cx="449755" cy="4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632" b="27173"/>
          <a:stretch/>
        </p:blipFill>
        <p:spPr>
          <a:xfrm>
            <a:off x="1628914" y="2067601"/>
            <a:ext cx="454824" cy="45589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2818" r="24257" b="26054"/>
          <a:stretch/>
        </p:blipFill>
        <p:spPr>
          <a:xfrm>
            <a:off x="1610239" y="2821552"/>
            <a:ext cx="523026" cy="471086"/>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38908" r="24800" b="34581"/>
          <a:stretch/>
        </p:blipFill>
        <p:spPr>
          <a:xfrm>
            <a:off x="1628914" y="5214389"/>
            <a:ext cx="439572" cy="445146"/>
          </a:xfrm>
          <a:prstGeom prst="rect">
            <a:avLst/>
          </a:prstGeom>
        </p:spPr>
      </p:pic>
      <p:pic>
        <p:nvPicPr>
          <p:cNvPr id="6" name="Picture 5"/>
          <p:cNvPicPr>
            <a:picLocks noChangeAspect="1"/>
          </p:cNvPicPr>
          <p:nvPr/>
        </p:nvPicPr>
        <p:blipFill>
          <a:blip r:embed="rId11"/>
          <a:stretch>
            <a:fillRect/>
          </a:stretch>
        </p:blipFill>
        <p:spPr>
          <a:xfrm>
            <a:off x="1561785" y="3579164"/>
            <a:ext cx="619933" cy="464351"/>
          </a:xfrm>
          <a:prstGeom prst="rect">
            <a:avLst/>
          </a:prstGeom>
        </p:spPr>
      </p:pic>
      <p:sp>
        <p:nvSpPr>
          <p:cNvPr id="3" name="TextBox 2"/>
          <p:cNvSpPr txBox="1"/>
          <p:nvPr/>
        </p:nvSpPr>
        <p:spPr>
          <a:xfrm>
            <a:off x="771181" y="1025010"/>
            <a:ext cx="1299458" cy="369332"/>
          </a:xfrm>
          <a:prstGeom prst="rect">
            <a:avLst/>
          </a:prstGeom>
          <a:solidFill>
            <a:schemeClr val="bg1">
              <a:lumMod val="75000"/>
            </a:schemeClr>
          </a:solidFill>
        </p:spPr>
        <p:txBody>
          <a:bodyPr wrap="none" rtlCol="0">
            <a:spAutoFit/>
          </a:bodyPr>
          <a:lstStyle/>
          <a:p>
            <a:r>
              <a:rPr lang="el-GR" dirty="0"/>
              <a:t>4</a:t>
            </a:r>
            <a:r>
              <a:rPr lang="el-GR" baseline="30000" dirty="0"/>
              <a:t>η</a:t>
            </a:r>
            <a:r>
              <a:rPr lang="el-GR" dirty="0"/>
              <a:t> μέτρηση </a:t>
            </a:r>
          </a:p>
        </p:txBody>
      </p:sp>
      <p:sp>
        <p:nvSpPr>
          <p:cNvPr id="25" name="Text Box 116"/>
          <p:cNvSpPr txBox="1">
            <a:spLocks noChangeArrowheads="1"/>
          </p:cNvSpPr>
          <p:nvPr/>
        </p:nvSpPr>
        <p:spPr bwMode="auto">
          <a:xfrm>
            <a:off x="3757899" y="1140637"/>
            <a:ext cx="5116978" cy="338554"/>
          </a:xfrm>
          <a:prstGeom prst="rect">
            <a:avLst/>
          </a:prstGeom>
          <a:solidFill>
            <a:schemeClr val="accent5">
              <a:lumMod val="20000"/>
              <a:lumOff val="80000"/>
            </a:schemeClr>
          </a:solidFill>
          <a:ln>
            <a:noFill/>
          </a:ln>
          <a:effectLst>
            <a:prstShdw prst="shdw17" dist="17961" dir="2700000">
              <a:srgbClr val="99995C"/>
            </a:prstShdw>
          </a:effectLst>
        </p:spPr>
        <p:txBody>
          <a:bodyPr wrap="none">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l-GR" altLang="en-US" sz="1600" b="1" u="none" dirty="0"/>
              <a:t>ΔΗΜΟΤΙΚΟΤΗΤΑ ΠΟΛΙΤΙΚΩΝ ΑΡΧΗΓΩΝ- </a:t>
            </a:r>
            <a:r>
              <a:rPr lang="el-GR" altLang="en-US" sz="1600" b="1" dirty="0"/>
              <a:t>ΟΚΤΩΒΡΙΟΣ 2022 </a:t>
            </a:r>
            <a:endParaRPr lang="el-GR" altLang="en-US" sz="1600" b="1" u="none" dirty="0"/>
          </a:p>
        </p:txBody>
      </p:sp>
    </p:spTree>
    <p:extLst>
      <p:ext uri="{BB962C8B-B14F-4D97-AF65-F5344CB8AC3E}">
        <p14:creationId xmlns:p14="http://schemas.microsoft.com/office/powerpoint/2010/main" val="177674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ChangeArrowheads="1"/>
          </p:cNvSpPr>
          <p:nvPr/>
        </p:nvSpPr>
        <p:spPr bwMode="auto">
          <a:xfrm>
            <a:off x="-1" y="84587"/>
            <a:ext cx="12191999" cy="523220"/>
          </a:xfrm>
          <a:prstGeom prst="rect">
            <a:avLst/>
          </a:prstGeom>
          <a:solidFill>
            <a:schemeClr val="bg1"/>
          </a:solidFill>
          <a:ln>
            <a:noFill/>
          </a:ln>
        </p:spPr>
        <p:txBody>
          <a:bodyPr wrap="square">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l-GR" altLang="el-GR" sz="28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rPr>
              <a:t>Εικόνα Πολιτικών Αρχηγών  / </a:t>
            </a:r>
            <a:r>
              <a:rPr kumimoji="0" lang="el-GR" altLang="el-GR" sz="2800" b="1" i="0" u="none" strike="noStrike" kern="1200" cap="none" spc="0" normalizeH="0" baseline="0" noProof="0" dirty="0">
                <a:ln>
                  <a:noFill/>
                </a:ln>
                <a:solidFill>
                  <a:srgbClr val="FF0000"/>
                </a:solidFill>
                <a:effectLst/>
                <a:uLnTx/>
                <a:uFillTx/>
                <a:latin typeface="Calibri Light" panose="020F0302020204030204"/>
                <a:ea typeface="+mn-ea"/>
                <a:cs typeface="Calibri" panose="020F0502020204030204" pitchFamily="34" charset="0"/>
              </a:rPr>
              <a:t>Δημοτικότητα</a:t>
            </a:r>
            <a:endParaRPr kumimoji="0" lang="el-GR" altLang="el-GR" sz="2800" b="1" i="0" u="none" strike="noStrike" kern="1200" cap="none" spc="0" normalizeH="0" baseline="0" noProof="0" dirty="0">
              <a:ln>
                <a:noFill/>
              </a:ln>
              <a:solidFill>
                <a:prstClr val="black"/>
              </a:solidFill>
              <a:effectLst/>
              <a:uLnTx/>
              <a:uFillTx/>
              <a:latin typeface="Calibri Light" panose="020F0302020204030204"/>
              <a:ea typeface="+mn-ea"/>
              <a:cs typeface="Calibri" panose="020F0502020204030204" pitchFamily="34" charset="0"/>
            </a:endParaRPr>
          </a:p>
        </p:txBody>
      </p:sp>
      <p:graphicFrame>
        <p:nvGraphicFramePr>
          <p:cNvPr id="34" name="Chart 33"/>
          <p:cNvGraphicFramePr/>
          <p:nvPr/>
        </p:nvGraphicFramePr>
        <p:xfrm>
          <a:off x="1488296" y="1044821"/>
          <a:ext cx="10703703"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1556" name="Text Box 4"/>
          <p:cNvSpPr txBox="1">
            <a:spLocks noChangeArrowheads="1"/>
          </p:cNvSpPr>
          <p:nvPr/>
        </p:nvSpPr>
        <p:spPr bwMode="auto">
          <a:xfrm>
            <a:off x="5622925" y="727233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kumimoji="0" lang="en-US" altLang="el-GR" sz="24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1557" name="AutoShape 10" descr="Z"/>
          <p:cNvSpPr>
            <a:spLocks noChangeAspect="1" noChangeArrowheads="1"/>
          </p:cNvSpPr>
          <p:nvPr/>
        </p:nvSpPr>
        <p:spPr bwMode="auto">
          <a:xfrm>
            <a:off x="4438022" y="2328476"/>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1558" name="AutoShape 11" descr="Z"/>
          <p:cNvSpPr>
            <a:spLocks noChangeAspect="1" noChangeArrowheads="1"/>
          </p:cNvSpPr>
          <p:nvPr/>
        </p:nvSpPr>
        <p:spPr bwMode="auto">
          <a:xfrm>
            <a:off x="4438022" y="2328476"/>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1559" name="AutoShape 12" descr="Z"/>
          <p:cNvSpPr>
            <a:spLocks noChangeAspect="1" noChangeArrowheads="1"/>
          </p:cNvSpPr>
          <p:nvPr/>
        </p:nvSpPr>
        <p:spPr bwMode="auto">
          <a:xfrm>
            <a:off x="4438022" y="2328476"/>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1560" name="AutoShape 13" descr="Z"/>
          <p:cNvSpPr>
            <a:spLocks noChangeAspect="1" noChangeArrowheads="1"/>
          </p:cNvSpPr>
          <p:nvPr/>
        </p:nvSpPr>
        <p:spPr bwMode="auto">
          <a:xfrm>
            <a:off x="4438022" y="2328476"/>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51561" name="AutoShape 14" descr="Z"/>
          <p:cNvSpPr>
            <a:spLocks noChangeAspect="1" noChangeArrowheads="1"/>
          </p:cNvSpPr>
          <p:nvPr/>
        </p:nvSpPr>
        <p:spPr bwMode="auto">
          <a:xfrm>
            <a:off x="4438022" y="2328476"/>
            <a:ext cx="12192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342900" marR="0" lvl="0" indent="-342900" algn="l" defTabSz="457200" rtl="0" eaLnBrk="1" fontAlgn="auto" latinLnBrk="0" hangingPunct="1">
              <a:lnSpc>
                <a:spcPct val="100000"/>
              </a:lnSpc>
              <a:spcBef>
                <a:spcPts val="0"/>
              </a:spcBef>
              <a:spcAft>
                <a:spcPts val="0"/>
              </a:spcAft>
              <a:buClrTx/>
              <a:buSzTx/>
              <a:buFontTx/>
              <a:buNone/>
              <a:tabLst/>
              <a:defRPr/>
            </a:pPr>
            <a:endParaRPr kumimoji="0" lang="el-GR" altLang="el-GR" sz="24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cxnSp>
        <p:nvCxnSpPr>
          <p:cNvPr id="151564" name="Straight Connector 19"/>
          <p:cNvCxnSpPr>
            <a:cxnSpLocks noChangeShapeType="1"/>
          </p:cNvCxnSpPr>
          <p:nvPr/>
        </p:nvCxnSpPr>
        <p:spPr bwMode="auto">
          <a:xfrm>
            <a:off x="1502734" y="2222930"/>
            <a:ext cx="9144000" cy="47012"/>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p14="http://schemas.microsoft.com/office/powerpoint/2010/main">
        <mc:Choice Requires="p14">
          <p:contentPart p14:bwMode="auto" r:id="rId4">
            <p14:nvContentPartPr>
              <p14:cNvPr id="9" name="Ink 8"/>
              <p14:cNvContentPartPr/>
              <p14:nvPr/>
            </p14:nvContentPartPr>
            <p14:xfrm>
              <a:off x="8867576" y="4130937"/>
              <a:ext cx="360" cy="360"/>
            </p14:xfrm>
          </p:contentPart>
        </mc:Choice>
        <mc:Fallback xmlns="">
          <p:pic>
            <p:nvPicPr>
              <p:cNvPr id="9" name="Ink 8"/>
              <p:cNvPicPr/>
              <p:nvPr/>
            </p:nvPicPr>
            <p:blipFill>
              <a:blip r:embed="rId5"/>
              <a:stretch>
                <a:fillRect/>
              </a:stretch>
            </p:blipFill>
            <p:spPr>
              <a:xfrm>
                <a:off x="8863976" y="4127337"/>
                <a:ext cx="7560" cy="7560"/>
              </a:xfrm>
              <a:prstGeom prst="rect">
                <a:avLst/>
              </a:prstGeom>
            </p:spPr>
          </p:pic>
        </mc:Fallback>
      </mc:AlternateContent>
      <p:sp>
        <p:nvSpPr>
          <p:cNvPr id="2" name="Slide Number Placeholder 1"/>
          <p:cNvSpPr>
            <a:spLocks noGrp="1"/>
          </p:cNvSpPr>
          <p:nvPr>
            <p:ph type="sldNum" sz="quarter" idx="12"/>
          </p:nvPr>
        </p:nvSpPr>
        <p:spPr>
          <a:xfrm>
            <a:off x="10950566" y="6456501"/>
            <a:ext cx="368284" cy="365125"/>
          </a:xfrm>
          <a:prstGeom prst="rect">
            <a:avLst/>
          </a:prstGeo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Calibri" panose="020F050202020403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Calibri" panose="020F0502020204030204" pitchFamily="34" charset="0"/>
            </a:endParaRPr>
          </a:p>
        </p:txBody>
      </p:sp>
      <p:cxnSp>
        <p:nvCxnSpPr>
          <p:cNvPr id="31" name="Straight Connector 19"/>
          <p:cNvCxnSpPr>
            <a:cxnSpLocks noChangeShapeType="1"/>
          </p:cNvCxnSpPr>
          <p:nvPr/>
        </p:nvCxnSpPr>
        <p:spPr bwMode="auto">
          <a:xfrm>
            <a:off x="1610239" y="2961651"/>
            <a:ext cx="9144000" cy="66529"/>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3" name="Straight Connector 19"/>
          <p:cNvCxnSpPr>
            <a:cxnSpLocks noChangeShapeType="1"/>
          </p:cNvCxnSpPr>
          <p:nvPr/>
        </p:nvCxnSpPr>
        <p:spPr bwMode="auto">
          <a:xfrm>
            <a:off x="1476756" y="3656112"/>
            <a:ext cx="9195955" cy="39544"/>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8" name="Straight Connector 19"/>
          <p:cNvCxnSpPr>
            <a:cxnSpLocks noChangeShapeType="1"/>
          </p:cNvCxnSpPr>
          <p:nvPr/>
        </p:nvCxnSpPr>
        <p:spPr bwMode="auto">
          <a:xfrm>
            <a:off x="1628914" y="4498559"/>
            <a:ext cx="9172392" cy="46813"/>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cxnSp>
        <p:nvCxnSpPr>
          <p:cNvPr id="39" name="Straight Connector 19"/>
          <p:cNvCxnSpPr>
            <a:cxnSpLocks noChangeShapeType="1"/>
          </p:cNvCxnSpPr>
          <p:nvPr/>
        </p:nvCxnSpPr>
        <p:spPr bwMode="auto">
          <a:xfrm>
            <a:off x="1628914" y="5262177"/>
            <a:ext cx="9172392" cy="11961"/>
          </a:xfrm>
          <a:prstGeom prst="line">
            <a:avLst/>
          </a:prstGeom>
          <a:noFill/>
          <a:ln w="3175" algn="ctr">
            <a:solidFill>
              <a:schemeClr val="bg1">
                <a:lumMod val="50000"/>
              </a:schemeClr>
            </a:solidFill>
            <a:prstDash val="dash"/>
            <a:round/>
            <a:headEnd/>
            <a:tailEnd/>
          </a:ln>
          <a:extLst>
            <a:ext uri="{909E8E84-426E-40DD-AFC4-6F175D3DCCD1}">
              <a14:hiddenFill xmlns:a14="http://schemas.microsoft.com/office/drawing/2010/main">
                <a:noFill/>
              </a14:hiddenFill>
            </a:ext>
          </a:extLst>
        </p:spPr>
      </p:cxnSp>
      <p:pic>
        <p:nvPicPr>
          <p:cNvPr id="12" name="Picture 11"/>
          <p:cNvPicPr>
            <a:picLocks noChangeAspect="1"/>
          </p:cNvPicPr>
          <p:nvPr/>
        </p:nvPicPr>
        <p:blipFill rotWithShape="1">
          <a:blip r:embed="rId6" cstate="print"/>
          <a:srcRect l="19761" t="5855" r="16400" b="337"/>
          <a:stretch/>
        </p:blipFill>
        <p:spPr>
          <a:xfrm>
            <a:off x="1296404" y="5433433"/>
            <a:ext cx="460554" cy="412075"/>
          </a:xfrm>
          <a:prstGeom prst="rect">
            <a:avLst/>
          </a:prstGeom>
        </p:spPr>
      </p:pic>
      <p:pic>
        <p:nvPicPr>
          <p:cNvPr id="44" name="Picture 49" descr="assets_LARGE_t_942_43520984"/>
          <p:cNvPicPr>
            <a:picLocks noChangeAspect="1" noChangeArrowheads="1"/>
          </p:cNvPicPr>
          <p:nvPr/>
        </p:nvPicPr>
        <p:blipFill>
          <a:blip r:embed="rId7" cstate="print">
            <a:extLst>
              <a:ext uri="{28A0092B-C50C-407E-A947-70E740481C1C}">
                <a14:useLocalDpi xmlns:a14="http://schemas.microsoft.com/office/drawing/2010/main" val="0"/>
              </a:ext>
            </a:extLst>
          </a:blip>
          <a:srcRect b="15424"/>
          <a:stretch>
            <a:fillRect/>
          </a:stretch>
        </p:blipFill>
        <p:spPr bwMode="auto">
          <a:xfrm>
            <a:off x="1277729" y="3908763"/>
            <a:ext cx="449755" cy="465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8" cstate="print">
            <a:extLst>
              <a:ext uri="{28A0092B-C50C-407E-A947-70E740481C1C}">
                <a14:useLocalDpi xmlns:a14="http://schemas.microsoft.com/office/drawing/2010/main" val="0"/>
              </a:ext>
            </a:extLst>
          </a:blip>
          <a:srcRect t="6632" b="27173"/>
          <a:stretch/>
        </p:blipFill>
        <p:spPr>
          <a:xfrm>
            <a:off x="1296404" y="1585463"/>
            <a:ext cx="454824" cy="455899"/>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22818" r="24257" b="26054"/>
          <a:stretch/>
        </p:blipFill>
        <p:spPr>
          <a:xfrm>
            <a:off x="1277729" y="2339414"/>
            <a:ext cx="523026" cy="471086"/>
          </a:xfrm>
          <a:prstGeom prst="rect">
            <a:avLst/>
          </a:prstGeom>
        </p:spPr>
      </p:pic>
      <p:pic>
        <p:nvPicPr>
          <p:cNvPr id="16" name="Picture 15"/>
          <p:cNvPicPr>
            <a:picLocks noChangeAspect="1"/>
          </p:cNvPicPr>
          <p:nvPr/>
        </p:nvPicPr>
        <p:blipFill rotWithShape="1">
          <a:blip r:embed="rId10" cstate="print">
            <a:extLst>
              <a:ext uri="{28A0092B-C50C-407E-A947-70E740481C1C}">
                <a14:useLocalDpi xmlns:a14="http://schemas.microsoft.com/office/drawing/2010/main" val="0"/>
              </a:ext>
            </a:extLst>
          </a:blip>
          <a:srcRect l="38908" r="24800" b="34581"/>
          <a:stretch/>
        </p:blipFill>
        <p:spPr>
          <a:xfrm>
            <a:off x="1296404" y="4732251"/>
            <a:ext cx="439572" cy="445146"/>
          </a:xfrm>
          <a:prstGeom prst="rect">
            <a:avLst/>
          </a:prstGeom>
        </p:spPr>
      </p:pic>
      <p:pic>
        <p:nvPicPr>
          <p:cNvPr id="6" name="Picture 5"/>
          <p:cNvPicPr>
            <a:picLocks noChangeAspect="1"/>
          </p:cNvPicPr>
          <p:nvPr/>
        </p:nvPicPr>
        <p:blipFill>
          <a:blip r:embed="rId11"/>
          <a:stretch>
            <a:fillRect/>
          </a:stretch>
        </p:blipFill>
        <p:spPr>
          <a:xfrm>
            <a:off x="1229275" y="3097026"/>
            <a:ext cx="619933" cy="464351"/>
          </a:xfrm>
          <a:prstGeom prst="rect">
            <a:avLst/>
          </a:prstGeom>
        </p:spPr>
      </p:pic>
      <p:sp>
        <p:nvSpPr>
          <p:cNvPr id="27" name="Rectangle 26"/>
          <p:cNvSpPr/>
          <p:nvPr/>
        </p:nvSpPr>
        <p:spPr>
          <a:xfrm>
            <a:off x="3355573" y="6174321"/>
            <a:ext cx="6096000" cy="464743"/>
          </a:xfrm>
          <a:prstGeom prst="rect">
            <a:avLst/>
          </a:prstGeom>
        </p:spPr>
        <p:txBody>
          <a:bodyPr>
            <a:spAutoFit/>
          </a:bodyPr>
          <a:lstStyle/>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l-GR" altLang="el-GR"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Θετικές κρίσεις : «Είναι από τους καλύτερους &amp;</a:t>
            </a:r>
            <a:r>
              <a:rPr kumimoji="0" lang="en-US" altLang="el-GR"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a:t>
            </a:r>
            <a:r>
              <a:rPr kumimoji="0" lang="el-GR" altLang="el-GR"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 Ευνοϊκή γνώμη»</a:t>
            </a:r>
          </a:p>
          <a:p>
            <a:pPr marL="342900" marR="0" lvl="0" indent="-342900" algn="ctr" defTabSz="457200" rtl="0" eaLnBrk="1" fontAlgn="auto" latinLnBrk="0" hangingPunct="1">
              <a:lnSpc>
                <a:spcPct val="100000"/>
              </a:lnSpc>
              <a:spcBef>
                <a:spcPct val="20000"/>
              </a:spcBef>
              <a:spcAft>
                <a:spcPts val="0"/>
              </a:spcAft>
              <a:buClrTx/>
              <a:buSzTx/>
              <a:buFontTx/>
              <a:buNone/>
              <a:tabLst/>
              <a:defRPr/>
            </a:pPr>
            <a:r>
              <a:rPr kumimoji="0" lang="el-GR" altLang="el-GR" sz="110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Calibri" panose="020F0502020204030204" pitchFamily="34" charset="0"/>
              </a:rPr>
              <a:t>Αρνητικές κρίσεις : «Όχι ευνοϊκή γνώμη»</a:t>
            </a:r>
          </a:p>
        </p:txBody>
      </p:sp>
      <p:pic>
        <p:nvPicPr>
          <p:cNvPr id="43" name="chart"/>
          <p:cNvPicPr>
            <a:picLocks noChangeAspect="1"/>
          </p:cNvPicPr>
          <p:nvPr/>
        </p:nvPicPr>
        <p:blipFill>
          <a:blip r:embed="rId12"/>
          <a:stretch>
            <a:fillRect/>
          </a:stretch>
        </p:blipFill>
        <p:spPr>
          <a:xfrm>
            <a:off x="4721893" y="688377"/>
            <a:ext cx="2170364" cy="323116"/>
          </a:xfrm>
          <a:prstGeom prst="rect">
            <a:avLst/>
          </a:prstGeom>
        </p:spPr>
      </p:pic>
      <p:pic>
        <p:nvPicPr>
          <p:cNvPr id="3" name="Picture 2" descr="Σήμερα στο Open Beyond - Προγραμμα Τηλεόρασης | TV - iathens.gr">
            <a:extLst>
              <a:ext uri="{FF2B5EF4-FFF2-40B4-BE49-F238E27FC236}">
                <a16:creationId xmlns:a16="http://schemas.microsoft.com/office/drawing/2014/main" id="{3DCB3298-0C0A-579A-7BB5-D873C5CD8257}"/>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27061" t="11298" r="27231" b="14133"/>
          <a:stretch/>
        </p:blipFill>
        <p:spPr bwMode="auto">
          <a:xfrm>
            <a:off x="11178073" y="0"/>
            <a:ext cx="1013927" cy="92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99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extLst>
              <p:ext uri="{D42A27DB-BD31-4B8C-83A1-F6EECF244321}">
                <p14:modId xmlns:p14="http://schemas.microsoft.com/office/powerpoint/2010/main" val="2192898756"/>
              </p:ext>
            </p:extLst>
          </p:nvPr>
        </p:nvGraphicFramePr>
        <p:xfrm>
          <a:off x="-287713" y="1154942"/>
          <a:ext cx="9721080" cy="5079008"/>
        </p:xfrm>
        <a:graphic>
          <a:graphicData uri="http://schemas.openxmlformats.org/drawingml/2006/chart">
            <c:chart xmlns:c="http://schemas.openxmlformats.org/drawingml/2006/chart" xmlns:r="http://schemas.openxmlformats.org/officeDocument/2006/relationships" r:id="rId2"/>
          </a:graphicData>
        </a:graphic>
      </p:graphicFrame>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13</a:t>
            </a:fld>
            <a:endParaRPr lang="en-GB" altLang="el-GR" sz="1200" dirty="0">
              <a:solidFill>
                <a:prstClr val="black"/>
              </a:solidFill>
            </a:endParaRPr>
          </a:p>
        </p:txBody>
      </p:sp>
      <p:sp>
        <p:nvSpPr>
          <p:cNvPr id="9221" name="Rectangle 2"/>
          <p:cNvSpPr>
            <a:spLocks noChangeArrowheads="1"/>
          </p:cNvSpPr>
          <p:nvPr/>
        </p:nvSpPr>
        <p:spPr bwMode="auto">
          <a:xfrm>
            <a:off x="186234" y="101829"/>
            <a:ext cx="7803582" cy="13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110000"/>
              </a:lnSpc>
              <a:spcBef>
                <a:spcPct val="0"/>
              </a:spcBef>
              <a:buFontTx/>
              <a:buNone/>
            </a:pPr>
            <a:r>
              <a:rPr lang="el-GR" altLang="el-GR" sz="2000" b="1" dirty="0">
                <a:solidFill>
                  <a:schemeClr val="bg2">
                    <a:lumMod val="25000"/>
                  </a:schemeClr>
                </a:solidFill>
                <a:latin typeface="+mj-lt"/>
                <a:ea typeface="+mj-ea"/>
                <a:cs typeface="+mj-cs"/>
              </a:rPr>
              <a:t>Καταλληλότερος Πρωθυπουργός – Δίπολο</a:t>
            </a:r>
          </a:p>
          <a:p>
            <a:pPr>
              <a:lnSpc>
                <a:spcPct val="110000"/>
              </a:lnSpc>
              <a:spcBef>
                <a:spcPct val="0"/>
              </a:spcBef>
              <a:buFontTx/>
              <a:buNone/>
            </a:pPr>
            <a:r>
              <a:rPr lang="el-GR" altLang="el-GR" sz="1800" b="1" dirty="0">
                <a:solidFill>
                  <a:prstClr val="black"/>
                </a:solidFill>
              </a:rPr>
              <a:t> </a:t>
            </a:r>
          </a:p>
          <a:p>
            <a:pPr>
              <a:lnSpc>
                <a:spcPct val="110000"/>
              </a:lnSpc>
              <a:spcBef>
                <a:spcPct val="0"/>
              </a:spcBef>
              <a:buFontTx/>
              <a:buNone/>
            </a:pPr>
            <a:r>
              <a:rPr lang="el-GR" altLang="el-GR" sz="1050" i="1" dirty="0">
                <a:solidFill>
                  <a:schemeClr val="bg1">
                    <a:lumMod val="50000"/>
                  </a:schemeClr>
                </a:solidFill>
              </a:rPr>
              <a:t>Θα ήθελα να σας ρωτήσω τώρα μεταξύ …. του Κυριάκου Μητσοτάκη</a:t>
            </a:r>
            <a:r>
              <a:rPr lang="en-US" altLang="el-GR" sz="1050" i="1" dirty="0">
                <a:solidFill>
                  <a:schemeClr val="bg1">
                    <a:lumMod val="50000"/>
                  </a:schemeClr>
                </a:solidFill>
              </a:rPr>
              <a:t> </a:t>
            </a:r>
            <a:r>
              <a:rPr lang="el-GR" altLang="el-GR" sz="1050" i="1" dirty="0">
                <a:solidFill>
                  <a:schemeClr val="bg1">
                    <a:lumMod val="50000"/>
                  </a:schemeClr>
                </a:solidFill>
              </a:rPr>
              <a:t>και …. του  Αλέξη Τσίπρα ποιος από τους δύο</a:t>
            </a:r>
          </a:p>
          <a:p>
            <a:pPr>
              <a:lnSpc>
                <a:spcPct val="110000"/>
              </a:lnSpc>
              <a:spcBef>
                <a:spcPct val="0"/>
              </a:spcBef>
              <a:buFontTx/>
              <a:buNone/>
            </a:pPr>
            <a:r>
              <a:rPr lang="el-GR" altLang="el-GR" sz="1050" i="1" dirty="0">
                <a:solidFill>
                  <a:schemeClr val="bg1">
                    <a:lumMod val="50000"/>
                  </a:schemeClr>
                </a:solidFill>
              </a:rPr>
              <a:t> θεωρείτε ότι θα ήταν καταλληλότερος για Πρωθυπουργός της χώρας;</a:t>
            </a:r>
          </a:p>
          <a:p>
            <a:pPr>
              <a:lnSpc>
                <a:spcPct val="110000"/>
              </a:lnSpc>
              <a:buFontTx/>
              <a:buNone/>
            </a:pPr>
            <a:r>
              <a:rPr lang="el-GR" altLang="el-GR" sz="1200" b="1" dirty="0">
                <a:solidFill>
                  <a:schemeClr val="bg1">
                    <a:lumMod val="50000"/>
                  </a:schemeClr>
                </a:solidFill>
              </a:rPr>
              <a:t>Σύνολο ερωτηθέντων (Ν=1000)</a:t>
            </a:r>
            <a:endParaRPr lang="en-GB" altLang="el-GR" sz="1200" b="1" dirty="0">
              <a:solidFill>
                <a:schemeClr val="bg1">
                  <a:lumMod val="50000"/>
                </a:schemeClr>
              </a:solidFill>
            </a:endParaRPr>
          </a:p>
        </p:txBody>
      </p:sp>
      <p:sp>
        <p:nvSpPr>
          <p:cNvPr id="9222" name="Text Box 4"/>
          <p:cNvSpPr txBox="1">
            <a:spLocks noChangeArrowheads="1"/>
          </p:cNvSpPr>
          <p:nvPr/>
        </p:nvSpPr>
        <p:spPr bwMode="auto">
          <a:xfrm>
            <a:off x="5334001" y="6354764"/>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sp>
        <p:nvSpPr>
          <p:cNvPr id="9226" name="Ορθογώνιο 1"/>
          <p:cNvSpPr>
            <a:spLocks noChangeArrowheads="1"/>
          </p:cNvSpPr>
          <p:nvPr/>
        </p:nvSpPr>
        <p:spPr bwMode="auto">
          <a:xfrm>
            <a:off x="9120188" y="992189"/>
            <a:ext cx="431800" cy="636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2400">
              <a:solidFill>
                <a:prstClr val="black"/>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632" b="27173"/>
          <a:stretch/>
        </p:blipFill>
        <p:spPr>
          <a:xfrm>
            <a:off x="1530034" y="4175850"/>
            <a:ext cx="780605" cy="78245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2818" r="24257" b="26054"/>
          <a:stretch/>
        </p:blipFill>
        <p:spPr>
          <a:xfrm>
            <a:off x="3307421" y="4567075"/>
            <a:ext cx="780604" cy="782450"/>
          </a:xfrm>
          <a:prstGeom prst="rect">
            <a:avLst/>
          </a:prstGeom>
        </p:spPr>
      </p:pic>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3682709859"/>
              </p:ext>
            </p:extLst>
          </p:nvPr>
        </p:nvGraphicFramePr>
        <p:xfrm>
          <a:off x="7809479" y="675710"/>
          <a:ext cx="4378149" cy="2243894"/>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73297">
                <a:tc>
                  <a:txBody>
                    <a:bodyPr/>
                    <a:lstStyle/>
                    <a:p>
                      <a:pPr algn="ctr" fontAlgn="b"/>
                      <a:r>
                        <a:rPr lang="el-GR" sz="1050" b="1" i="0" u="none" strike="noStrike" dirty="0">
                          <a:solidFill>
                            <a:srgbClr val="000000"/>
                          </a:solidFill>
                          <a:effectLst/>
                          <a:latin typeface="+mn-lt"/>
                        </a:rPr>
                        <a:t>ΚΥΡΙΑΚΟΣ ΜΗΤΣΟΤΑΚΗΣ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mn-lt"/>
                        </a:rPr>
                        <a:t>38,5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78,4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31263">
                <a:tc>
                  <a:txBody>
                    <a:bodyPr/>
                    <a:lstStyle/>
                    <a:p>
                      <a:pPr algn="ctr" fontAlgn="b"/>
                      <a:r>
                        <a:rPr lang="el-GR" sz="1050" b="1" i="0" u="none" strike="noStrike">
                          <a:solidFill>
                            <a:srgbClr val="000000"/>
                          </a:solidFill>
                          <a:effectLst/>
                          <a:latin typeface="+mn-lt"/>
                        </a:rPr>
                        <a:t>ΑΛΕΞΗΣ ΤΣΙΠΡΑΣ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mn-lt"/>
                        </a:rPr>
                        <a:t>28,8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mn-lt"/>
                        </a:rPr>
                        <a:t>75,7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18,8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050" b="1" i="0" u="none" strike="noStrike">
                          <a:solidFill>
                            <a:srgbClr val="000000"/>
                          </a:solidFill>
                          <a:effectLst/>
                          <a:latin typeface="+mn-lt"/>
                        </a:rPr>
                        <a:t>ΑΛΛΟΣ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a:solidFill>
                            <a:srgbClr val="000000"/>
                          </a:solidFill>
                          <a:effectLst/>
                          <a:latin typeface="+mn-lt"/>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mn-lt"/>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050" b="1" i="0" u="none" strike="noStrike">
                          <a:solidFill>
                            <a:srgbClr val="000000"/>
                          </a:solidFill>
                          <a:effectLst/>
                          <a:latin typeface="+mn-lt"/>
                        </a:rPr>
                        <a:t>ΚΑΝΕΝΑΣ ΑΠΟ ΤΟΥΣ ΔΥΟ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1" i="0" u="none" strike="noStrike" dirty="0">
                          <a:solidFill>
                            <a:srgbClr val="000000"/>
                          </a:solidFill>
                          <a:effectLst/>
                          <a:latin typeface="+mn-lt"/>
                        </a:rPr>
                        <a:t>22,8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dirty="0">
                          <a:solidFill>
                            <a:srgbClr val="000000"/>
                          </a:solidFill>
                          <a:effectLst/>
                          <a:latin typeface="+mn-lt"/>
                        </a:rPr>
                        <a:t>46,3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237807">
                <a:tc>
                  <a:txBody>
                    <a:bodyPr/>
                    <a:lstStyle/>
                    <a:p>
                      <a:pPr algn="ctr" fontAlgn="b"/>
                      <a:r>
                        <a:rPr lang="el-GR" sz="1050" b="1" i="0" u="none" strike="noStrike">
                          <a:solidFill>
                            <a:srgbClr val="000000"/>
                          </a:solidFill>
                          <a:effectLst/>
                          <a:latin typeface="+mn-lt"/>
                        </a:rPr>
                        <a:t>ΔΞ</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50" b="1" i="0" u="none" strike="noStrike">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50" b="0" i="0" u="none" strike="noStrike">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50" b="0" i="0" u="none" strike="noStrike">
                          <a:solidFill>
                            <a:srgbClr val="000000"/>
                          </a:solidFill>
                          <a:effectLst/>
                          <a:latin typeface="+mn-lt"/>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50" b="0" i="0" u="none" strike="noStrike" dirty="0">
                          <a:solidFill>
                            <a:srgbClr val="000000"/>
                          </a:solidFill>
                          <a:effectLst/>
                          <a:latin typeface="+mn-lt"/>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882394529"/>
                  </a:ext>
                </a:extLst>
              </a:tr>
              <a:tr h="237807">
                <a:tc>
                  <a:txBody>
                    <a:bodyPr/>
                    <a:lstStyle/>
                    <a:p>
                      <a:pPr algn="ctr" fontAlgn="b"/>
                      <a:r>
                        <a:rPr lang="el-GR" sz="1050" b="1" i="0" u="none" strike="noStrike">
                          <a:solidFill>
                            <a:srgbClr val="000000"/>
                          </a:solidFill>
                          <a:effectLst/>
                          <a:latin typeface="+mn-lt"/>
                        </a:rPr>
                        <a:t>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1" i="0" u="none" strike="noStrike" dirty="0">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a:solidFill>
                            <a:srgbClr val="000000"/>
                          </a:solidFill>
                          <a:effectLst/>
                          <a:latin typeface="+mn-lt"/>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a:solidFill>
                            <a:srgbClr val="000000"/>
                          </a:solidFill>
                          <a:effectLst/>
                          <a:latin typeface="+mn-lt"/>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50" b="0" i="0" u="none" strike="noStrike" dirty="0">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75783203"/>
                  </a:ext>
                </a:extLst>
              </a:tr>
            </a:tbl>
          </a:graphicData>
        </a:graphic>
      </p:graphicFrame>
      <p:sp>
        <p:nvSpPr>
          <p:cNvPr id="14" name="AutoShape 14"/>
          <p:cNvSpPr>
            <a:spLocks/>
          </p:cNvSpPr>
          <p:nvPr/>
        </p:nvSpPr>
        <p:spPr bwMode="auto">
          <a:xfrm rot="-5400000">
            <a:off x="2839245" y="1871677"/>
            <a:ext cx="144463" cy="1584325"/>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15" name="Text Box 15"/>
          <p:cNvSpPr txBox="1">
            <a:spLocks noChangeArrowheads="1"/>
          </p:cNvSpPr>
          <p:nvPr/>
        </p:nvSpPr>
        <p:spPr bwMode="auto">
          <a:xfrm>
            <a:off x="2613958" y="2132240"/>
            <a:ext cx="595036" cy="338554"/>
          </a:xfrm>
          <a:prstGeom prst="rect">
            <a:avLst/>
          </a:prstGeom>
          <a:solidFill>
            <a:srgbClr val="333399"/>
          </a:solidFill>
          <a:ln>
            <a:noFill/>
          </a:ln>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solidFill>
                  <a:prstClr val="white"/>
                </a:solidFill>
              </a:rPr>
              <a:t>9,</a:t>
            </a:r>
            <a:r>
              <a:rPr lang="en-US" altLang="el-GR" sz="1600" b="1" dirty="0">
                <a:solidFill>
                  <a:prstClr val="white"/>
                </a:solidFill>
              </a:rPr>
              <a:t>7</a:t>
            </a:r>
            <a:r>
              <a:rPr lang="el-GR" altLang="el-GR" sz="1600" b="1" dirty="0">
                <a:solidFill>
                  <a:prstClr val="white"/>
                </a:solidFill>
              </a:rPr>
              <a:t>%</a:t>
            </a:r>
            <a:endParaRPr lang="el-GR" altLang="el-GR" sz="1400" i="1" dirty="0">
              <a:solidFill>
                <a:prstClr val="white"/>
              </a:solidFill>
            </a:endParaRPr>
          </a:p>
        </p:txBody>
      </p:sp>
    </p:spTree>
    <p:extLst>
      <p:ext uri="{BB962C8B-B14F-4D97-AF65-F5344CB8AC3E}">
        <p14:creationId xmlns:p14="http://schemas.microsoft.com/office/powerpoint/2010/main" val="51974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3"/>
          <p:cNvGraphicFramePr>
            <a:graphicFrameLocks/>
          </p:cNvGraphicFramePr>
          <p:nvPr>
            <p:extLst>
              <p:ext uri="{D42A27DB-BD31-4B8C-83A1-F6EECF244321}">
                <p14:modId xmlns:p14="http://schemas.microsoft.com/office/powerpoint/2010/main" val="1749945505"/>
              </p:ext>
            </p:extLst>
          </p:nvPr>
        </p:nvGraphicFramePr>
        <p:xfrm>
          <a:off x="988673" y="1314660"/>
          <a:ext cx="10848109" cy="5543340"/>
        </p:xfrm>
        <a:graphic>
          <a:graphicData uri="http://schemas.openxmlformats.org/drawingml/2006/chart">
            <c:chart xmlns:c="http://schemas.openxmlformats.org/drawingml/2006/chart" xmlns:r="http://schemas.openxmlformats.org/officeDocument/2006/relationships" r:id="rId2"/>
          </a:graphicData>
        </a:graphic>
      </p:graphicFrame>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14</a:t>
            </a:fld>
            <a:endParaRPr lang="en-GB" altLang="el-GR" sz="1200" dirty="0">
              <a:solidFill>
                <a:prstClr val="black"/>
              </a:solidFill>
            </a:endParaRPr>
          </a:p>
        </p:txBody>
      </p:sp>
      <p:sp>
        <p:nvSpPr>
          <p:cNvPr id="9221" name="Rectangle 2"/>
          <p:cNvSpPr>
            <a:spLocks noChangeArrowheads="1"/>
          </p:cNvSpPr>
          <p:nvPr/>
        </p:nvSpPr>
        <p:spPr bwMode="auto">
          <a:xfrm>
            <a:off x="186234" y="101829"/>
            <a:ext cx="7803582" cy="130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marL="0" lvl="0" indent="0">
              <a:lnSpc>
                <a:spcPct val="110000"/>
              </a:lnSpc>
              <a:spcBef>
                <a:spcPct val="0"/>
              </a:spcBef>
              <a:buNone/>
            </a:pPr>
            <a:r>
              <a:rPr lang="el-GR" altLang="el-GR" sz="2000" b="1" dirty="0">
                <a:solidFill>
                  <a:srgbClr val="E7E6E6">
                    <a:lumMod val="25000"/>
                  </a:srgbClr>
                </a:solidFill>
                <a:latin typeface="Calibri Light" panose="020F0302020204030204"/>
              </a:rPr>
              <a:t>Καταλληλότερος Πρωθυπουργός – Δίπολο</a:t>
            </a:r>
          </a:p>
          <a:p>
            <a:pPr marL="0" lvl="0" indent="0">
              <a:lnSpc>
                <a:spcPct val="110000"/>
              </a:lnSpc>
              <a:spcBef>
                <a:spcPct val="0"/>
              </a:spcBef>
              <a:buNone/>
            </a:pPr>
            <a:r>
              <a:rPr lang="el-GR" altLang="el-GR" sz="1800" b="1" dirty="0">
                <a:solidFill>
                  <a:prstClr val="black"/>
                </a:solidFill>
                <a:latin typeface="Calibri" panose="020F0502020204030204"/>
              </a:rPr>
              <a:t> </a:t>
            </a:r>
          </a:p>
          <a:p>
            <a:pPr>
              <a:lnSpc>
                <a:spcPct val="110000"/>
              </a:lnSpc>
              <a:spcBef>
                <a:spcPct val="0"/>
              </a:spcBef>
              <a:buNone/>
            </a:pPr>
            <a:r>
              <a:rPr lang="el-GR" altLang="el-GR" sz="1050" i="1" dirty="0">
                <a:solidFill>
                  <a:schemeClr val="bg1">
                    <a:lumMod val="50000"/>
                  </a:schemeClr>
                </a:solidFill>
              </a:rPr>
              <a:t>Θα ήθελα να σας ρωτήσω τώρα μεταξύ …. του Κυριάκου Μητσοτάκη</a:t>
            </a:r>
            <a:r>
              <a:rPr lang="en-US" altLang="el-GR" sz="1050" i="1" dirty="0">
                <a:solidFill>
                  <a:schemeClr val="bg1">
                    <a:lumMod val="50000"/>
                  </a:schemeClr>
                </a:solidFill>
              </a:rPr>
              <a:t> </a:t>
            </a:r>
            <a:r>
              <a:rPr lang="el-GR" altLang="el-GR" sz="1050" i="1" dirty="0">
                <a:solidFill>
                  <a:schemeClr val="bg1">
                    <a:lumMod val="50000"/>
                  </a:schemeClr>
                </a:solidFill>
              </a:rPr>
              <a:t>και …. του  Αλέξη Τσίπρα ποιος από τους δύο</a:t>
            </a:r>
          </a:p>
          <a:p>
            <a:pPr>
              <a:lnSpc>
                <a:spcPct val="110000"/>
              </a:lnSpc>
              <a:spcBef>
                <a:spcPct val="0"/>
              </a:spcBef>
              <a:buNone/>
            </a:pPr>
            <a:r>
              <a:rPr lang="el-GR" altLang="el-GR" sz="1050" i="1" dirty="0">
                <a:solidFill>
                  <a:schemeClr val="bg1">
                    <a:lumMod val="50000"/>
                  </a:schemeClr>
                </a:solidFill>
              </a:rPr>
              <a:t> θεωρείτε ότι θα ήταν καταλληλότερος για Πρωθυπουργός της χώρας;</a:t>
            </a:r>
          </a:p>
          <a:p>
            <a:pPr marL="0" lvl="0" indent="0">
              <a:lnSpc>
                <a:spcPct val="110000"/>
              </a:lnSpc>
              <a:spcBef>
                <a:spcPts val="0"/>
              </a:spcBef>
              <a:buNone/>
            </a:pPr>
            <a:r>
              <a:rPr lang="el-GR" altLang="el-GR" sz="1200" b="1" dirty="0">
                <a:solidFill>
                  <a:prstClr val="white">
                    <a:lumMod val="50000"/>
                  </a:prstClr>
                </a:solidFill>
                <a:latin typeface="Calibri" panose="020F0502020204030204"/>
              </a:rPr>
              <a:t>Σύνολο ερωτηθέντων (Ν=1000)</a:t>
            </a:r>
            <a:endParaRPr lang="en-GB" altLang="el-GR" sz="1200" b="1" dirty="0">
              <a:solidFill>
                <a:prstClr val="white">
                  <a:lumMod val="50000"/>
                </a:prstClr>
              </a:solidFill>
              <a:latin typeface="Calibri" panose="020F0502020204030204"/>
            </a:endParaRPr>
          </a:p>
        </p:txBody>
      </p:sp>
      <p:sp>
        <p:nvSpPr>
          <p:cNvPr id="17" name="Text Box 15"/>
          <p:cNvSpPr txBox="1">
            <a:spLocks noChangeArrowheads="1"/>
          </p:cNvSpPr>
          <p:nvPr/>
        </p:nvSpPr>
        <p:spPr bwMode="auto">
          <a:xfrm>
            <a:off x="5048941" y="2107044"/>
            <a:ext cx="865394" cy="338554"/>
          </a:xfrm>
          <a:prstGeom prst="rect">
            <a:avLst/>
          </a:prstGeom>
          <a:solidFill>
            <a:schemeClr val="bg1">
              <a:lumMod val="75000"/>
            </a:schemeClr>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t>9,4%</a:t>
            </a:r>
            <a:endParaRPr lang="el-GR" altLang="el-GR" sz="1400" i="1" dirty="0"/>
          </a:p>
        </p:txBody>
      </p:sp>
      <p:sp>
        <p:nvSpPr>
          <p:cNvPr id="22" name="Text Box 15"/>
          <p:cNvSpPr txBox="1">
            <a:spLocks noChangeArrowheads="1"/>
          </p:cNvSpPr>
          <p:nvPr/>
        </p:nvSpPr>
        <p:spPr bwMode="auto">
          <a:xfrm>
            <a:off x="2922982" y="2119340"/>
            <a:ext cx="816423" cy="338554"/>
          </a:xfrm>
          <a:prstGeom prst="rect">
            <a:avLst/>
          </a:prstGeom>
          <a:solidFill>
            <a:schemeClr val="bg1">
              <a:lumMod val="75000"/>
            </a:schemeClr>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t>12,1%</a:t>
            </a:r>
            <a:endParaRPr lang="el-GR" altLang="el-GR" sz="1400" i="1" dirty="0"/>
          </a:p>
        </p:txBody>
      </p:sp>
      <p:sp>
        <p:nvSpPr>
          <p:cNvPr id="23" name="TextBox 22"/>
          <p:cNvSpPr txBox="1"/>
          <p:nvPr/>
        </p:nvSpPr>
        <p:spPr>
          <a:xfrm>
            <a:off x="2303524" y="6127064"/>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R="0" indent="0" algn="ctr" fontAlgn="auto">
              <a:lnSpc>
                <a:spcPct val="100000"/>
              </a:lnSpc>
              <a:spcBef>
                <a:spcPts val="0"/>
              </a:spcBef>
              <a:spcAft>
                <a:spcPts val="0"/>
              </a:spcAft>
              <a:buClrTx/>
              <a:buSzTx/>
              <a:buFontTx/>
              <a:buNone/>
              <a:tabLst/>
              <a:defRPr/>
            </a:pPr>
            <a:r>
              <a:rPr lang="el-GR" sz="1400" i="1" dirty="0">
                <a:solidFill>
                  <a:prstClr val="black"/>
                </a:solidFill>
              </a:rPr>
              <a:t>16-18 Μαΐου</a:t>
            </a:r>
          </a:p>
        </p:txBody>
      </p:sp>
      <p:sp>
        <p:nvSpPr>
          <p:cNvPr id="24" name="TextBox 23"/>
          <p:cNvSpPr txBox="1"/>
          <p:nvPr/>
        </p:nvSpPr>
        <p:spPr>
          <a:xfrm>
            <a:off x="4424553" y="6188619"/>
            <a:ext cx="2114170"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31 Αυγούστου– 5 Σεπτεμβρίου</a:t>
            </a:r>
          </a:p>
        </p:txBody>
      </p:sp>
      <p:sp>
        <p:nvSpPr>
          <p:cNvPr id="16" name="Text Box 15"/>
          <p:cNvSpPr txBox="1">
            <a:spLocks noChangeArrowheads="1"/>
          </p:cNvSpPr>
          <p:nvPr/>
        </p:nvSpPr>
        <p:spPr bwMode="auto">
          <a:xfrm>
            <a:off x="7557119" y="2119340"/>
            <a:ext cx="865394" cy="338554"/>
          </a:xfrm>
          <a:prstGeom prst="rect">
            <a:avLst/>
          </a:prstGeom>
          <a:solidFill>
            <a:schemeClr val="bg1">
              <a:lumMod val="75000"/>
            </a:schemeClr>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t>9,</a:t>
            </a:r>
            <a:r>
              <a:rPr lang="en-US" altLang="el-GR" sz="1600" b="1" dirty="0"/>
              <a:t>9</a:t>
            </a:r>
            <a:r>
              <a:rPr lang="el-GR" altLang="el-GR" sz="1600" b="1" dirty="0"/>
              <a:t>%</a:t>
            </a:r>
            <a:endParaRPr lang="el-GR" altLang="el-GR" sz="1400" i="1" dirty="0"/>
          </a:p>
        </p:txBody>
      </p:sp>
      <p:sp>
        <p:nvSpPr>
          <p:cNvPr id="19" name="TextBox 18"/>
          <p:cNvSpPr txBox="1"/>
          <p:nvPr/>
        </p:nvSpPr>
        <p:spPr>
          <a:xfrm>
            <a:off x="7126438" y="6211702"/>
            <a:ext cx="1726756" cy="5078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sz="1600" b="1" noProof="0" dirty="0">
                <a:solidFill>
                  <a:prstClr val="black"/>
                </a:solidFill>
                <a:latin typeface="Calibri" panose="020F0502020204030204"/>
              </a:rPr>
              <a:t>ΔΕΘ- ΟΡΕΝ Τ</a:t>
            </a:r>
            <a:r>
              <a:rPr lang="en-US" sz="1600" b="1" noProof="0" dirty="0">
                <a:solidFill>
                  <a:prstClr val="black"/>
                </a:solidFill>
                <a:latin typeface="Calibri" panose="020F0502020204030204"/>
              </a:rPr>
              <a:t>V</a:t>
            </a:r>
            <a:endPar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ctr">
              <a:defRPr/>
            </a:pPr>
            <a:r>
              <a:rPr lang="el-GR" sz="1100" i="1" dirty="0">
                <a:solidFill>
                  <a:prstClr val="black"/>
                </a:solidFill>
              </a:rPr>
              <a:t>19 –  21 Σεπτεμβρίου 2022</a:t>
            </a:r>
          </a:p>
        </p:txBody>
      </p:sp>
      <p:sp>
        <p:nvSpPr>
          <p:cNvPr id="20" name="Text Box 15"/>
          <p:cNvSpPr txBox="1">
            <a:spLocks noChangeArrowheads="1"/>
          </p:cNvSpPr>
          <p:nvPr/>
        </p:nvSpPr>
        <p:spPr bwMode="auto">
          <a:xfrm>
            <a:off x="10132971" y="2107044"/>
            <a:ext cx="865394" cy="338554"/>
          </a:xfrm>
          <a:prstGeom prst="rect">
            <a:avLst/>
          </a:prstGeom>
          <a:solidFill>
            <a:schemeClr val="bg1">
              <a:lumMod val="75000"/>
            </a:schemeClr>
          </a:solidFill>
          <a:ln>
            <a:noFill/>
          </a:ln>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t>9,</a:t>
            </a:r>
            <a:r>
              <a:rPr lang="en-US" altLang="el-GR" sz="1600" b="1" dirty="0"/>
              <a:t>7</a:t>
            </a:r>
            <a:r>
              <a:rPr lang="el-GR" altLang="el-GR" sz="1600" b="1" dirty="0"/>
              <a:t>%</a:t>
            </a:r>
            <a:endParaRPr lang="el-GR" altLang="el-GR" sz="1400" i="1" dirty="0"/>
          </a:p>
        </p:txBody>
      </p:sp>
      <p:sp>
        <p:nvSpPr>
          <p:cNvPr id="26" name="TextBox 25"/>
          <p:cNvSpPr txBox="1"/>
          <p:nvPr/>
        </p:nvSpPr>
        <p:spPr>
          <a:xfrm>
            <a:off x="9873812" y="6165535"/>
            <a:ext cx="1383712"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b="1" dirty="0">
                <a:solidFill>
                  <a:prstClr val="black"/>
                </a:solidFill>
                <a:latin typeface="Calibri" panose="020F0502020204030204"/>
              </a:rPr>
              <a:t>4</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10 – 12 Οκτωβρίου</a:t>
            </a:r>
          </a:p>
        </p:txBody>
      </p:sp>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t="6632" b="27173"/>
          <a:stretch/>
        </p:blipFill>
        <p:spPr>
          <a:xfrm>
            <a:off x="1801729" y="2411515"/>
            <a:ext cx="865394" cy="867439"/>
          </a:xfrm>
          <a:prstGeom prst="rect">
            <a:avLst/>
          </a:prstGeom>
        </p:spPr>
      </p:pic>
      <p:pic>
        <p:nvPicPr>
          <p:cNvPr id="29" name="Picture 28"/>
          <p:cNvPicPr>
            <a:picLocks noChangeAspect="1"/>
          </p:cNvPicPr>
          <p:nvPr/>
        </p:nvPicPr>
        <p:blipFill rotWithShape="1">
          <a:blip r:embed="rId4" cstate="print">
            <a:extLst>
              <a:ext uri="{28A0092B-C50C-407E-A947-70E740481C1C}">
                <a14:useLocalDpi xmlns:a14="http://schemas.microsoft.com/office/drawing/2010/main" val="0"/>
              </a:ext>
            </a:extLst>
          </a:blip>
          <a:srcRect l="22818" r="24257" b="26054"/>
          <a:stretch/>
        </p:blipFill>
        <p:spPr>
          <a:xfrm>
            <a:off x="1801729" y="3648514"/>
            <a:ext cx="865394" cy="867440"/>
          </a:xfrm>
          <a:prstGeom prst="rect">
            <a:avLst/>
          </a:prstGeom>
        </p:spPr>
      </p:pic>
    </p:spTree>
    <p:extLst>
      <p:ext uri="{BB962C8B-B14F-4D97-AF65-F5344CB8AC3E}">
        <p14:creationId xmlns:p14="http://schemas.microsoft.com/office/powerpoint/2010/main" val="3474484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bwMode="auto">
          <a:xfrm>
            <a:off x="76200" y="87329"/>
            <a:ext cx="925195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l-GR" altLang="el-GR" sz="2000" b="1" dirty="0">
                <a:solidFill>
                  <a:srgbClr val="FF0000"/>
                </a:solidFill>
                <a:latin typeface="Calibri Light" panose="020F0302020204030204"/>
                <a:ea typeface="+mn-ea"/>
                <a:cs typeface="+mn-cs"/>
              </a:rPr>
              <a:t>Παράσταση νίκης </a:t>
            </a:r>
            <a:r>
              <a:rPr lang="el-GR" altLang="el-GR" sz="2000" b="1" dirty="0">
                <a:solidFill>
                  <a:srgbClr val="E7E6E6">
                    <a:lumMod val="25000"/>
                  </a:srgbClr>
                </a:solidFill>
                <a:latin typeface="Calibri Light" panose="020F0302020204030204"/>
                <a:ea typeface="+mn-ea"/>
                <a:cs typeface="+mn-cs"/>
              </a:rPr>
              <a:t>κόμματος σε βουλευτικές εκλογές</a:t>
            </a:r>
            <a:r>
              <a:rPr lang="el-GR" altLang="el-GR" sz="1800" b="1" dirty="0">
                <a:solidFill>
                  <a:schemeClr val="tx1"/>
                </a:solidFill>
              </a:rPr>
              <a:t/>
            </a:r>
            <a:br>
              <a:rPr lang="el-GR" altLang="el-GR" sz="1800" b="1" dirty="0">
                <a:solidFill>
                  <a:schemeClr val="tx1"/>
                </a:solidFill>
              </a:rPr>
            </a:br>
            <a:r>
              <a:rPr lang="el-GR" altLang="el-GR" sz="1000" i="1" dirty="0">
                <a:solidFill>
                  <a:schemeClr val="bg1">
                    <a:lumMod val="50000"/>
                  </a:schemeClr>
                </a:solidFill>
                <a:latin typeface="Calibri" panose="020F0502020204030204" pitchFamily="34" charset="0"/>
                <a:ea typeface="+mn-ea"/>
                <a:cs typeface="+mn-cs"/>
              </a:rPr>
              <a:t/>
            </a:r>
            <a:br>
              <a:rPr lang="el-GR" altLang="el-GR" sz="1000" i="1" dirty="0">
                <a:solidFill>
                  <a:schemeClr val="bg1">
                    <a:lumMod val="50000"/>
                  </a:schemeClr>
                </a:solidFill>
                <a:latin typeface="Calibri" panose="020F0502020204030204" pitchFamily="34" charset="0"/>
                <a:ea typeface="+mn-ea"/>
                <a:cs typeface="+mn-cs"/>
              </a:rPr>
            </a:br>
            <a:r>
              <a:rPr lang="el-GR" altLang="el-GR" sz="1050" i="1" dirty="0">
                <a:solidFill>
                  <a:schemeClr val="bg1">
                    <a:lumMod val="50000"/>
                  </a:schemeClr>
                </a:solidFill>
                <a:latin typeface="Calibri" panose="020F0502020204030204" pitchFamily="34" charset="0"/>
                <a:ea typeface="+mn-ea"/>
                <a:cs typeface="+mn-cs"/>
              </a:rPr>
              <a:t>Ανεξάρτητα από τις κομματικές σας προτιμήσεις, ποιο κόμμα πιστεύετε ότι θα κερδίσει στις επερχόμενες Βουλευτικές Εκλογές; </a:t>
            </a:r>
            <a:br>
              <a:rPr lang="el-GR" altLang="el-GR" sz="1050" i="1" dirty="0">
                <a:solidFill>
                  <a:schemeClr val="bg1">
                    <a:lumMod val="50000"/>
                  </a:schemeClr>
                </a:solidFill>
                <a:latin typeface="Calibri" panose="020F0502020204030204" pitchFamily="34" charset="0"/>
                <a:ea typeface="+mn-ea"/>
                <a:cs typeface="+mn-cs"/>
              </a:rPr>
            </a:br>
            <a:r>
              <a:rPr lang="el-GR" altLang="el-GR" sz="1200" dirty="0">
                <a:solidFill>
                  <a:schemeClr val="tx1">
                    <a:lumMod val="95000"/>
                    <a:lumOff val="5000"/>
                  </a:schemeClr>
                </a:solidFill>
              </a:rPr>
              <a:t> </a:t>
            </a:r>
            <a:r>
              <a:rPr lang="el-GR" altLang="el-GR" sz="1200" b="1" dirty="0">
                <a:solidFill>
                  <a:prstClr val="white">
                    <a:lumMod val="50000"/>
                  </a:prstClr>
                </a:solidFill>
                <a:latin typeface="Calibri" panose="020F0502020204030204"/>
                <a:ea typeface="+mn-ea"/>
                <a:cs typeface="+mn-cs"/>
              </a:rPr>
              <a:t>Σύνολο ερωτηθέντων (Ν=1000)</a:t>
            </a:r>
            <a:endParaRPr lang="en-GB" altLang="el-GR" sz="1200" b="1" dirty="0">
              <a:solidFill>
                <a:prstClr val="white">
                  <a:lumMod val="50000"/>
                </a:prstClr>
              </a:solidFill>
              <a:latin typeface="Calibri" panose="020F0502020204030204"/>
              <a:ea typeface="+mn-ea"/>
              <a:cs typeface="+mn-cs"/>
            </a:endParaRPr>
          </a:p>
        </p:txBody>
      </p:sp>
      <p:sp>
        <p:nvSpPr>
          <p:cNvPr id="40965" name="Slide Number Placeholder 4"/>
          <p:cNvSpPr txBox="1">
            <a:spLocks noGrp="1"/>
          </p:cNvSpPr>
          <p:nvPr/>
        </p:nvSpPr>
        <p:spPr bwMode="auto">
          <a:xfrm>
            <a:off x="9696400" y="6553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06C61564-311C-44EF-A420-0380E504E752}" type="slidenum">
              <a:rPr lang="en-GB" altLang="el-GR" sz="1200">
                <a:solidFill>
                  <a:schemeClr val="bg2"/>
                </a:solidFill>
              </a:rPr>
              <a:pPr algn="r" eaLnBrk="1" hangingPunct="1"/>
              <a:t>15</a:t>
            </a:fld>
            <a:endParaRPr lang="en-GB" altLang="el-GR" sz="1200">
              <a:solidFill>
                <a:schemeClr val="bg2"/>
              </a:solidFill>
            </a:endParaRPr>
          </a:p>
        </p:txBody>
      </p:sp>
      <p:graphicFrame>
        <p:nvGraphicFramePr>
          <p:cNvPr id="19" name="Object 2"/>
          <p:cNvGraphicFramePr>
            <a:graphicFrameLocks/>
          </p:cNvGraphicFramePr>
          <p:nvPr>
            <p:extLst>
              <p:ext uri="{D42A27DB-BD31-4B8C-83A1-F6EECF244321}">
                <p14:modId xmlns:p14="http://schemas.microsoft.com/office/powerpoint/2010/main" val="903606788"/>
              </p:ext>
            </p:extLst>
          </p:nvPr>
        </p:nvGraphicFramePr>
        <p:xfrm>
          <a:off x="1936029" y="1134465"/>
          <a:ext cx="5168034" cy="518318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2"/>
          <p:cNvSpPr txBox="1">
            <a:spLocks noChangeArrowheads="1"/>
          </p:cNvSpPr>
          <p:nvPr/>
        </p:nvSpPr>
        <p:spPr bwMode="auto">
          <a:xfrm>
            <a:off x="6808789" y="5867400"/>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defTabSz="457200" eaLnBrk="1" fontAlgn="auto" hangingPunct="1">
              <a:spcBef>
                <a:spcPct val="0"/>
              </a:spcBef>
              <a:spcAft>
                <a:spcPts val="0"/>
              </a:spcAft>
              <a:buNone/>
              <a:defRPr/>
            </a:pPr>
            <a:r>
              <a:rPr lang="en-US" altLang="el-GR" sz="1200" b="1" kern="0">
                <a:solidFill>
                  <a:prstClr val="black"/>
                </a:solidFill>
              </a:rPr>
              <a:t>%</a:t>
            </a:r>
            <a:endParaRPr lang="en-GB" altLang="el-GR" sz="1200" b="1" kern="0">
              <a:solidFill>
                <a:prstClr val="black"/>
              </a:solidFill>
            </a:endParaRPr>
          </a:p>
        </p:txBody>
      </p:sp>
      <p:sp>
        <p:nvSpPr>
          <p:cNvPr id="21" name="AutoShape 10"/>
          <p:cNvSpPr>
            <a:spLocks/>
          </p:cNvSpPr>
          <p:nvPr/>
        </p:nvSpPr>
        <p:spPr bwMode="auto">
          <a:xfrm>
            <a:off x="6312023" y="1819831"/>
            <a:ext cx="183034" cy="1707140"/>
          </a:xfrm>
          <a:prstGeom prst="rightBrace">
            <a:avLst>
              <a:gd name="adj1" fmla="val 27164"/>
              <a:gd name="adj2" fmla="val 50000"/>
            </a:avLst>
          </a:prstGeom>
          <a:noFill/>
          <a:ln w="9525">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fontAlgn="auto" hangingPunct="1">
              <a:spcBef>
                <a:spcPts val="0"/>
              </a:spcBef>
              <a:spcAft>
                <a:spcPts val="0"/>
              </a:spcAft>
              <a:defRPr/>
            </a:pPr>
            <a:endParaRPr lang="en-US" altLang="el-GR" sz="1400" kern="0">
              <a:solidFill>
                <a:prstClr val="white">
                  <a:lumMod val="50000"/>
                </a:prstClr>
              </a:solidFill>
            </a:endParaRPr>
          </a:p>
        </p:txBody>
      </p:sp>
      <p:sp>
        <p:nvSpPr>
          <p:cNvPr id="22" name="Rectangle 12"/>
          <p:cNvSpPr>
            <a:spLocks noChangeArrowheads="1"/>
          </p:cNvSpPr>
          <p:nvPr/>
        </p:nvSpPr>
        <p:spPr bwMode="auto">
          <a:xfrm>
            <a:off x="6481400" y="2302508"/>
            <a:ext cx="3772348" cy="7797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defRPr/>
            </a:pPr>
            <a:r>
              <a:rPr lang="el-GR" altLang="en-US" sz="2000" b="1" kern="0" dirty="0">
                <a:solidFill>
                  <a:srgbClr val="002060"/>
                </a:solidFill>
              </a:rPr>
              <a:t>Διαφορά 32,3% (4</a:t>
            </a:r>
            <a:r>
              <a:rPr lang="el-GR" altLang="en-US" sz="2000" b="1" kern="0" baseline="30000" dirty="0">
                <a:solidFill>
                  <a:srgbClr val="002060"/>
                </a:solidFill>
              </a:rPr>
              <a:t>η</a:t>
            </a:r>
            <a:r>
              <a:rPr lang="el-GR" altLang="en-US" sz="2000" b="1" kern="0" dirty="0">
                <a:solidFill>
                  <a:srgbClr val="002060"/>
                </a:solidFill>
              </a:rPr>
              <a:t> μέτρηση)</a:t>
            </a:r>
          </a:p>
          <a:p>
            <a:pPr algn="ctr" eaLnBrk="1" fontAlgn="auto" hangingPunct="1">
              <a:spcBef>
                <a:spcPts val="0"/>
              </a:spcBef>
              <a:spcAft>
                <a:spcPts val="0"/>
              </a:spcAft>
              <a:defRPr/>
            </a:pPr>
            <a:r>
              <a:rPr lang="el-GR" altLang="en-US" sz="1600" kern="0" dirty="0">
                <a:solidFill>
                  <a:srgbClr val="002060"/>
                </a:solidFill>
              </a:rPr>
              <a:t>Διαφορά 24,6% (3</a:t>
            </a:r>
            <a:r>
              <a:rPr lang="el-GR" altLang="en-US" sz="1600" kern="0" baseline="30000" dirty="0">
                <a:solidFill>
                  <a:srgbClr val="002060"/>
                </a:solidFill>
              </a:rPr>
              <a:t>η</a:t>
            </a:r>
            <a:r>
              <a:rPr lang="el-GR" altLang="en-US" sz="1600" kern="0" dirty="0">
                <a:solidFill>
                  <a:srgbClr val="002060"/>
                </a:solidFill>
              </a:rPr>
              <a:t> μέτρηση)</a:t>
            </a:r>
          </a:p>
          <a:p>
            <a:pPr algn="ctr">
              <a:defRPr/>
            </a:pPr>
            <a:r>
              <a:rPr lang="el-GR" altLang="en-US" sz="1600" kern="0" dirty="0">
                <a:solidFill>
                  <a:srgbClr val="002060"/>
                </a:solidFill>
              </a:rPr>
              <a:t>Διαφορά 30,8% (2</a:t>
            </a:r>
            <a:r>
              <a:rPr lang="el-GR" altLang="en-US" sz="1600" kern="0" baseline="30000" dirty="0">
                <a:solidFill>
                  <a:srgbClr val="002060"/>
                </a:solidFill>
              </a:rPr>
              <a:t>η</a:t>
            </a:r>
            <a:r>
              <a:rPr lang="el-GR" altLang="en-US" sz="1600" kern="0" dirty="0">
                <a:solidFill>
                  <a:srgbClr val="002060"/>
                </a:solidFill>
              </a:rPr>
              <a:t> μέτρηση)</a:t>
            </a:r>
          </a:p>
          <a:p>
            <a:pPr algn="ctr" eaLnBrk="1" fontAlgn="auto" hangingPunct="1">
              <a:spcBef>
                <a:spcPts val="0"/>
              </a:spcBef>
              <a:spcAft>
                <a:spcPts val="0"/>
              </a:spcAft>
              <a:defRPr/>
            </a:pPr>
            <a:endParaRPr lang="el-GR" altLang="en-US" sz="2000" b="1" kern="0" dirty="0">
              <a:solidFill>
                <a:srgbClr val="002060"/>
              </a:solidFill>
            </a:endParaRPr>
          </a:p>
        </p:txBody>
      </p:sp>
      <p:pic>
        <p:nvPicPr>
          <p:cNvPr id="10" name="Picture 9"/>
          <p:cNvPicPr>
            <a:picLocks noChangeAspect="1"/>
          </p:cNvPicPr>
          <p:nvPr/>
        </p:nvPicPr>
        <p:blipFill rotWithShape="1">
          <a:blip r:embed="rId4"/>
          <a:srcRect l="23963" t="22851" r="37459" b="15458"/>
          <a:stretch/>
        </p:blipFill>
        <p:spPr>
          <a:xfrm>
            <a:off x="744858" y="1540583"/>
            <a:ext cx="1052264" cy="696192"/>
          </a:xfrm>
          <a:prstGeom prst="rect">
            <a:avLst/>
          </a:prstGeom>
        </p:spPr>
      </p:pic>
      <p:pic>
        <p:nvPicPr>
          <p:cNvPr id="2050" name="Picture 3"/>
          <p:cNvPicPr>
            <a:picLocks noChangeAspect="1" noChangeArrowheads="1"/>
          </p:cNvPicPr>
          <p:nvPr/>
        </p:nvPicPr>
        <p:blipFill>
          <a:blip r:embed="rId5">
            <a:extLst>
              <a:ext uri="{28A0092B-C50C-407E-A947-70E740481C1C}">
                <a14:useLocalDpi xmlns:a14="http://schemas.microsoft.com/office/drawing/2010/main" val="0"/>
              </a:ext>
            </a:extLst>
          </a:blip>
          <a:srcRect l="22578" t="19958" r="20062" b="19162"/>
          <a:stretch>
            <a:fillRect/>
          </a:stretch>
        </p:blipFill>
        <p:spPr bwMode="auto">
          <a:xfrm>
            <a:off x="744858" y="2837857"/>
            <a:ext cx="1077869" cy="6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91623974"/>
              </p:ext>
            </p:extLst>
          </p:nvPr>
        </p:nvGraphicFramePr>
        <p:xfrm>
          <a:off x="7736733" y="4845760"/>
          <a:ext cx="4378149" cy="1857780"/>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58255">
                <a:tc>
                  <a:txBody>
                    <a:bodyPr/>
                    <a:lstStyle/>
                    <a:p>
                      <a:pPr algn="ctr" fontAlgn="b"/>
                      <a:r>
                        <a:rPr lang="el-GR" sz="1000" b="1" i="0" u="none" strike="noStrike" dirty="0">
                          <a:solidFill>
                            <a:srgbClr val="000000"/>
                          </a:solidFill>
                          <a:effectLst/>
                          <a:latin typeface="+mn-lt"/>
                        </a:rPr>
                        <a:t>ΝΕΑ ΔΗΜΟΚΡΑΤΙΑ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51,1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83831">
                <a:tc>
                  <a:txBody>
                    <a:bodyPr/>
                    <a:lstStyle/>
                    <a:p>
                      <a:pPr algn="ctr" fontAlgn="b"/>
                      <a:r>
                        <a:rPr lang="el-GR" sz="1000" b="1" i="0" u="none" strike="noStrike" dirty="0">
                          <a:solidFill>
                            <a:srgbClr val="000000"/>
                          </a:solidFill>
                          <a:effectLst/>
                          <a:latin typeface="+mn-lt"/>
                        </a:rPr>
                        <a:t>ΣΥΡΙΖΑ - Προοδευτική Συμμαχία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000" b="1" i="0" u="none" strike="noStrike">
                          <a:solidFill>
                            <a:srgbClr val="000000"/>
                          </a:solidFill>
                          <a:effectLst/>
                          <a:latin typeface="+mn-lt"/>
                        </a:rPr>
                        <a:t>Άλλο </a:t>
                      </a:r>
                      <a:r>
                        <a:rPr lang="en-US" sz="1000" b="1" i="0" u="none" strike="noStrike">
                          <a:solidFill>
                            <a:srgbClr val="000000"/>
                          </a:solidFill>
                          <a:effectLst/>
                          <a:latin typeface="+mn-lt"/>
                        </a:rPr>
                        <a:t>K</a:t>
                      </a:r>
                      <a:r>
                        <a:rPr lang="el-GR" sz="1000" b="1" i="0" u="none" strike="noStrike">
                          <a:solidFill>
                            <a:srgbClr val="000000"/>
                          </a:solidFill>
                          <a:effectLst/>
                          <a:latin typeface="+mn-lt"/>
                        </a:rPr>
                        <a:t>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17,7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36,4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18558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ChangeArrowheads="1"/>
          </p:cNvSpPr>
          <p:nvPr/>
        </p:nvSpPr>
        <p:spPr bwMode="auto">
          <a:xfrm>
            <a:off x="114639" y="113811"/>
            <a:ext cx="9144000" cy="1143001"/>
          </a:xfrm>
          <a:prstGeom prst="rect">
            <a:avLst/>
          </a:prstGeom>
          <a:noFill/>
          <a:ln w="9525">
            <a:noFill/>
            <a:miter lim="800000"/>
            <a:headEnd/>
            <a:tailEnd/>
          </a:ln>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r>
              <a:rPr lang="el-GR" altLang="el-GR" sz="2000" b="1" dirty="0"/>
              <a:t>ΝΔ  ή ΣΥΡΙΖΑ θα </a:t>
            </a:r>
            <a:r>
              <a:rPr lang="el-GR" altLang="el-GR" sz="2000" b="1" dirty="0">
                <a:solidFill>
                  <a:srgbClr val="FF0000"/>
                </a:solidFill>
              </a:rPr>
              <a:t>θέλατε</a:t>
            </a:r>
            <a:r>
              <a:rPr lang="el-GR" altLang="el-GR" sz="2000" b="1" dirty="0"/>
              <a:t> να κερδίσει;</a:t>
            </a:r>
          </a:p>
          <a:p>
            <a:pPr>
              <a:lnSpc>
                <a:spcPct val="110000"/>
              </a:lnSpc>
            </a:pPr>
            <a:endParaRPr lang="el-GR" altLang="el-GR" sz="1200" dirty="0">
              <a:solidFill>
                <a:schemeClr val="tx1">
                  <a:lumMod val="95000"/>
                  <a:lumOff val="5000"/>
                </a:schemeClr>
              </a:solidFill>
            </a:endParaRPr>
          </a:p>
          <a:p>
            <a:pPr>
              <a:lnSpc>
                <a:spcPct val="110000"/>
              </a:lnSpc>
            </a:pPr>
            <a:r>
              <a:rPr lang="el-GR" altLang="el-GR" sz="1050" i="1" dirty="0">
                <a:solidFill>
                  <a:schemeClr val="bg1">
                    <a:lumMod val="50000"/>
                  </a:schemeClr>
                </a:solidFill>
              </a:rPr>
              <a:t>Και ποιο από τα δύο κόμματα ΝΔ ή ΣΥΡΙΖΑ θα θέλατε να κερδίσει έστω και με μια ψήφο διαφορά στις επερχόμενες Βουλευτικές Εκλογές; </a:t>
            </a:r>
          </a:p>
          <a:p>
            <a:pPr>
              <a:lnSpc>
                <a:spcPct val="110000"/>
              </a:lnSpc>
            </a:pPr>
            <a:r>
              <a:rPr lang="el-GR" altLang="el-GR" sz="1200" dirty="0">
                <a:solidFill>
                  <a:schemeClr val="bg1">
                    <a:lumMod val="50000"/>
                  </a:schemeClr>
                </a:solidFill>
              </a:rPr>
              <a:t>Σύνολο ερωτηθέντων (Ν=1000)</a:t>
            </a:r>
          </a:p>
        </p:txBody>
      </p:sp>
      <p:sp>
        <p:nvSpPr>
          <p:cNvPr id="48138" name="Slide Number Placeholder 4"/>
          <p:cNvSpPr txBox="1">
            <a:spLocks noGrp="1"/>
          </p:cNvSpPr>
          <p:nvPr/>
        </p:nvSpPr>
        <p:spPr bwMode="auto">
          <a:xfrm>
            <a:off x="9661213" y="6499349"/>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r" eaLnBrk="1" hangingPunct="1"/>
            <a:fld id="{44E39BB3-022D-489C-8594-9B4F9E8D8C4D}" type="slidenum">
              <a:rPr lang="en-GB" altLang="el-GR" sz="1200">
                <a:solidFill>
                  <a:schemeClr val="bg2"/>
                </a:solidFill>
              </a:rPr>
              <a:pPr algn="r" eaLnBrk="1" hangingPunct="1"/>
              <a:t>16</a:t>
            </a:fld>
            <a:endParaRPr lang="en-GB" altLang="el-GR" sz="1200">
              <a:solidFill>
                <a:schemeClr val="bg2"/>
              </a:solidFill>
            </a:endParaRPr>
          </a:p>
        </p:txBody>
      </p:sp>
      <p:graphicFrame>
        <p:nvGraphicFramePr>
          <p:cNvPr id="36" name="Object 2">
            <a:extLst>
              <a:ext uri="{FF2B5EF4-FFF2-40B4-BE49-F238E27FC236}">
                <a16:creationId xmlns:a16="http://schemas.microsoft.com/office/drawing/2014/main" id="{C9A0728E-A2FE-4EC6-9BD1-B266C44C23BB}"/>
              </a:ext>
            </a:extLst>
          </p:cNvPr>
          <p:cNvGraphicFramePr>
            <a:graphicFrameLocks/>
          </p:cNvGraphicFramePr>
          <p:nvPr>
            <p:extLst>
              <p:ext uri="{D42A27DB-BD31-4B8C-83A1-F6EECF244321}">
                <p14:modId xmlns:p14="http://schemas.microsoft.com/office/powerpoint/2010/main" val="3862967539"/>
              </p:ext>
            </p:extLst>
          </p:nvPr>
        </p:nvGraphicFramePr>
        <p:xfrm>
          <a:off x="224444" y="1926242"/>
          <a:ext cx="7589407" cy="3624263"/>
        </p:xfrm>
        <a:graphic>
          <a:graphicData uri="http://schemas.openxmlformats.org/drawingml/2006/chart">
            <c:chart xmlns:c="http://schemas.openxmlformats.org/drawingml/2006/chart" xmlns:r="http://schemas.openxmlformats.org/officeDocument/2006/relationships" r:id="rId3"/>
          </a:graphicData>
        </a:graphic>
      </p:graphicFrame>
      <p:sp>
        <p:nvSpPr>
          <p:cNvPr id="37" name="AutoShape 10">
            <a:extLst>
              <a:ext uri="{FF2B5EF4-FFF2-40B4-BE49-F238E27FC236}">
                <a16:creationId xmlns:a16="http://schemas.microsoft.com/office/drawing/2014/main" id="{6284A974-F23A-4D62-98AE-CB89A742C93E}"/>
              </a:ext>
            </a:extLst>
          </p:cNvPr>
          <p:cNvSpPr>
            <a:spLocks/>
          </p:cNvSpPr>
          <p:nvPr/>
        </p:nvSpPr>
        <p:spPr bwMode="auto">
          <a:xfrm rot="16200000">
            <a:off x="1904846" y="2600621"/>
            <a:ext cx="287337" cy="1138879"/>
          </a:xfrm>
          <a:prstGeom prst="rightBrace">
            <a:avLst>
              <a:gd name="adj1" fmla="val 271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endParaRPr lang="en-US" altLang="el-GR" sz="1400">
              <a:solidFill>
                <a:srgbClr val="000000"/>
              </a:solidFill>
            </a:endParaRPr>
          </a:p>
        </p:txBody>
      </p:sp>
      <p:sp>
        <p:nvSpPr>
          <p:cNvPr id="38" name="Rectangle 12">
            <a:extLst>
              <a:ext uri="{FF2B5EF4-FFF2-40B4-BE49-F238E27FC236}">
                <a16:creationId xmlns:a16="http://schemas.microsoft.com/office/drawing/2014/main" id="{B70B3AAA-4FF5-4C21-BE75-605FC71D7EC6}"/>
              </a:ext>
            </a:extLst>
          </p:cNvPr>
          <p:cNvSpPr>
            <a:spLocks noChangeArrowheads="1"/>
          </p:cNvSpPr>
          <p:nvPr/>
        </p:nvSpPr>
        <p:spPr bwMode="auto">
          <a:xfrm>
            <a:off x="1469713" y="2225433"/>
            <a:ext cx="1383678" cy="571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r>
              <a:rPr lang="el-GR" altLang="en-US" sz="2000" b="1" dirty="0">
                <a:solidFill>
                  <a:srgbClr val="000000"/>
                </a:solidFill>
              </a:rPr>
              <a:t>Διαφορά</a:t>
            </a:r>
          </a:p>
          <a:p>
            <a:pPr algn="ctr"/>
            <a:r>
              <a:rPr lang="el-GR" altLang="en-US" sz="2000" b="1" dirty="0">
                <a:solidFill>
                  <a:schemeClr val="accent1">
                    <a:lumMod val="75000"/>
                  </a:schemeClr>
                </a:solidFill>
              </a:rPr>
              <a:t>6,5% </a:t>
            </a:r>
            <a:r>
              <a:rPr lang="el-GR" altLang="en-US" sz="1800" dirty="0">
                <a:solidFill>
                  <a:schemeClr val="accent1">
                    <a:lumMod val="75000"/>
                  </a:schemeClr>
                </a:solidFill>
              </a:rPr>
              <a:t>(5,8%)</a:t>
            </a:r>
          </a:p>
        </p:txBody>
      </p:sp>
      <p:sp>
        <p:nvSpPr>
          <p:cNvPr id="2" name="Rectangle 1"/>
          <p:cNvSpPr/>
          <p:nvPr/>
        </p:nvSpPr>
        <p:spPr>
          <a:xfrm>
            <a:off x="659175" y="1064638"/>
            <a:ext cx="6096000" cy="615553"/>
          </a:xfrm>
          <a:prstGeom prst="rect">
            <a:avLst/>
          </a:prstGeom>
        </p:spPr>
        <p:txBody>
          <a:bodyPr>
            <a:spAutoFit/>
          </a:bodyPr>
          <a:lstStyle/>
          <a:p>
            <a:pPr algn="ctr">
              <a:defRPr/>
            </a:pPr>
            <a:r>
              <a:rPr lang="el-GR" altLang="en-US" sz="1400" b="1" dirty="0">
                <a:solidFill>
                  <a:srgbClr val="FF0000"/>
                </a:solidFill>
              </a:rPr>
              <a:t>ΚΟΜΜΑ ΠΟΥ </a:t>
            </a:r>
            <a:r>
              <a:rPr lang="el-GR" altLang="en-US" sz="2000" b="1" dirty="0">
                <a:solidFill>
                  <a:srgbClr val="FF0000"/>
                </a:solidFill>
              </a:rPr>
              <a:t>ΘΑ ΘΕΛΑΤΕ </a:t>
            </a:r>
            <a:r>
              <a:rPr lang="el-GR" altLang="en-US" sz="1400" b="1" dirty="0">
                <a:solidFill>
                  <a:srgbClr val="FF0000"/>
                </a:solidFill>
              </a:rPr>
              <a:t>ΝΑ ΚΕΡΔΙΣΕΙ </a:t>
            </a:r>
            <a:br>
              <a:rPr lang="el-GR" altLang="en-US" sz="1400" b="1" dirty="0">
                <a:solidFill>
                  <a:srgbClr val="FF0000"/>
                </a:solidFill>
              </a:rPr>
            </a:br>
            <a:r>
              <a:rPr lang="el-GR" altLang="en-US" sz="1400" b="1" dirty="0">
                <a:solidFill>
                  <a:srgbClr val="FF0000"/>
                </a:solidFill>
              </a:rPr>
              <a:t>ΕΣΤΩ ΚΑΙ ΜΕ ΜΙΑ ΨΗΦΟ ΔΙΑΦΟΡΑ</a:t>
            </a:r>
          </a:p>
        </p:txBody>
      </p:sp>
      <p:graphicFrame>
        <p:nvGraphicFramePr>
          <p:cNvPr id="40" name="Table 39">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1880622284"/>
              </p:ext>
            </p:extLst>
          </p:nvPr>
        </p:nvGraphicFramePr>
        <p:xfrm>
          <a:off x="7813851" y="2698517"/>
          <a:ext cx="4378149" cy="1947926"/>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73297">
                <a:tc>
                  <a:txBody>
                    <a:bodyPr/>
                    <a:lstStyle/>
                    <a:p>
                      <a:pPr algn="ctr" fontAlgn="b"/>
                      <a:r>
                        <a:rPr lang="el-GR" sz="1000" b="1" i="0" u="none" strike="noStrike" dirty="0">
                          <a:solidFill>
                            <a:srgbClr val="000000"/>
                          </a:solidFill>
                          <a:effectLst/>
                          <a:latin typeface="Arial" panose="020B0604020202020204" pitchFamily="34" charset="0"/>
                        </a:rPr>
                        <a:t>ΝΕΑ ΔΗΜΟΚΡΑΤΙΑ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80100">
                <a:tc>
                  <a:txBody>
                    <a:bodyPr/>
                    <a:lstStyle/>
                    <a:p>
                      <a:pPr algn="ctr" fontAlgn="b"/>
                      <a:r>
                        <a:rPr lang="el-GR" sz="1000" b="1" i="0" u="none" strike="noStrike">
                          <a:solidFill>
                            <a:srgbClr val="000000"/>
                          </a:solidFill>
                          <a:effectLst/>
                          <a:latin typeface="Arial" panose="020B0604020202020204" pitchFamily="34" charset="0"/>
                        </a:rPr>
                        <a:t>ΣΥΡΙΖΑ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79,2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000" b="1" i="0" u="none" strike="noStrike">
                          <a:solidFill>
                            <a:srgbClr val="000000"/>
                          </a:solidFill>
                          <a:effectLst/>
                          <a:latin typeface="Arial" panose="020B0604020202020204" pitchFamily="34" charset="0"/>
                        </a:rPr>
                        <a:t>Άλλο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000" b="1" i="0" u="none" strike="noStrike">
                          <a:solidFill>
                            <a:srgbClr val="000000"/>
                          </a:solidFill>
                          <a:effectLst/>
                          <a:latin typeface="Arial" panose="020B0604020202020204" pitchFamily="34" charset="0"/>
                        </a:rPr>
                        <a:t>Κανένα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0179321"/>
                  </a:ext>
                </a:extLst>
              </a:tr>
              <a:tr h="237807">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15" name="TextBox 14"/>
          <p:cNvSpPr txBox="1"/>
          <p:nvPr/>
        </p:nvSpPr>
        <p:spPr>
          <a:xfrm>
            <a:off x="6209418" y="1926242"/>
            <a:ext cx="138371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10 – 12 Οκτωβρίου</a:t>
            </a:r>
          </a:p>
        </p:txBody>
      </p:sp>
    </p:spTree>
    <p:extLst>
      <p:ext uri="{BB962C8B-B14F-4D97-AF65-F5344CB8AC3E}">
        <p14:creationId xmlns:p14="http://schemas.microsoft.com/office/powerpoint/2010/main" val="287901572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2" name="Text Box 8"/>
          <p:cNvSpPr txBox="1">
            <a:spLocks noChangeArrowheads="1"/>
          </p:cNvSpPr>
          <p:nvPr/>
        </p:nvSpPr>
        <p:spPr bwMode="auto">
          <a:xfrm>
            <a:off x="6161089" y="4652964"/>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200">
                <a:solidFill>
                  <a:srgbClr val="000000"/>
                </a:solidFill>
              </a:rPr>
              <a:t>%</a:t>
            </a:r>
            <a:endParaRPr lang="en-GB" altLang="el-GR" sz="1200">
              <a:solidFill>
                <a:srgbClr val="000000"/>
              </a:solidFill>
            </a:endParaRPr>
          </a:p>
        </p:txBody>
      </p:sp>
      <p:sp>
        <p:nvSpPr>
          <p:cNvPr id="2" name="Slide Number Placeholder 1"/>
          <p:cNvSpPr>
            <a:spLocks noGrp="1"/>
          </p:cNvSpPr>
          <p:nvPr>
            <p:ph type="sldNum" sz="quarter" idx="11"/>
          </p:nvPr>
        </p:nvSpPr>
        <p:spPr>
          <a:xfrm>
            <a:off x="7779327" y="6389601"/>
            <a:ext cx="4114800" cy="365125"/>
          </a:xfrm>
        </p:spPr>
        <p:txBody>
          <a:bodyPr/>
          <a:lstStyle/>
          <a:p>
            <a:pPr algn="r">
              <a:defRPr/>
            </a:pPr>
            <a:fld id="{9DDAF20F-B193-4C29-ACF2-0A0D0DCE09FD}" type="slidenum">
              <a:rPr lang="en-GB" altLang="en-US" smtClean="0"/>
              <a:pPr algn="r">
                <a:defRPr/>
              </a:pPr>
              <a:t>17</a:t>
            </a:fld>
            <a:endParaRPr lang="en-GB" altLang="en-US" dirty="0"/>
          </a:p>
        </p:txBody>
      </p:sp>
      <p:graphicFrame>
        <p:nvGraphicFramePr>
          <p:cNvPr id="18" name="Object 2"/>
          <p:cNvGraphicFramePr>
            <a:graphicFrameLocks noChangeAspect="1"/>
          </p:cNvGraphicFramePr>
          <p:nvPr>
            <p:extLst>
              <p:ext uri="{D42A27DB-BD31-4B8C-83A1-F6EECF244321}">
                <p14:modId xmlns:p14="http://schemas.microsoft.com/office/powerpoint/2010/main" val="2347395286"/>
              </p:ext>
            </p:extLst>
          </p:nvPr>
        </p:nvGraphicFramePr>
        <p:xfrm>
          <a:off x="590203" y="973137"/>
          <a:ext cx="10888623" cy="526303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3"/>
          <p:cNvSpPr>
            <a:spLocks noChangeArrowheads="1"/>
          </p:cNvSpPr>
          <p:nvPr/>
        </p:nvSpPr>
        <p:spPr bwMode="auto">
          <a:xfrm>
            <a:off x="114639" y="113811"/>
            <a:ext cx="9144000" cy="1143001"/>
          </a:xfrm>
          <a:prstGeom prst="rect">
            <a:avLst/>
          </a:prstGeom>
          <a:noFill/>
          <a:ln w="9525">
            <a:noFill/>
            <a:miter lim="800000"/>
            <a:headEnd/>
            <a:tailEnd/>
          </a:ln>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r>
              <a:rPr lang="el-GR" altLang="el-GR" sz="2000" b="1" dirty="0"/>
              <a:t>ΝΔ  ή ΣΥΡΙΖΑ θα </a:t>
            </a:r>
            <a:r>
              <a:rPr lang="el-GR" altLang="el-GR" sz="2000" b="1" dirty="0">
                <a:solidFill>
                  <a:srgbClr val="FF0000"/>
                </a:solidFill>
              </a:rPr>
              <a:t>θέλατε</a:t>
            </a:r>
            <a:r>
              <a:rPr lang="el-GR" altLang="el-GR" sz="2000" b="1" dirty="0"/>
              <a:t> να κερδίσει;</a:t>
            </a:r>
          </a:p>
          <a:p>
            <a:pPr>
              <a:lnSpc>
                <a:spcPct val="110000"/>
              </a:lnSpc>
            </a:pPr>
            <a:endParaRPr lang="el-GR" altLang="el-GR" sz="1200" dirty="0">
              <a:solidFill>
                <a:schemeClr val="tx1">
                  <a:lumMod val="95000"/>
                  <a:lumOff val="5000"/>
                </a:schemeClr>
              </a:solidFill>
            </a:endParaRPr>
          </a:p>
          <a:p>
            <a:pPr>
              <a:lnSpc>
                <a:spcPct val="110000"/>
              </a:lnSpc>
            </a:pPr>
            <a:r>
              <a:rPr lang="el-GR" altLang="el-GR" sz="1050" i="1" dirty="0">
                <a:solidFill>
                  <a:schemeClr val="bg1">
                    <a:lumMod val="50000"/>
                  </a:schemeClr>
                </a:solidFill>
              </a:rPr>
              <a:t>Και ποιο από τα δύο κόμματα ΝΔ ή ΣΥΡΙΖΑ θα θέλατε να κερδίσει έστω και με μια ψήφο διαφορά στις επερχόμενες Βουλευτικές Εκλογές; </a:t>
            </a:r>
          </a:p>
          <a:p>
            <a:pPr>
              <a:lnSpc>
                <a:spcPct val="110000"/>
              </a:lnSpc>
            </a:pPr>
            <a:r>
              <a:rPr lang="el-GR" altLang="el-GR" sz="1200" dirty="0">
                <a:solidFill>
                  <a:schemeClr val="bg1">
                    <a:lumMod val="50000"/>
                  </a:schemeClr>
                </a:solidFill>
              </a:rPr>
              <a:t>Σύνολο ερωτηθέντων (Ν=1000)</a:t>
            </a:r>
          </a:p>
        </p:txBody>
      </p:sp>
      <p:sp>
        <p:nvSpPr>
          <p:cNvPr id="3" name="TextBox 2">
            <a:extLst>
              <a:ext uri="{FF2B5EF4-FFF2-40B4-BE49-F238E27FC236}">
                <a16:creationId xmlns:a16="http://schemas.microsoft.com/office/drawing/2014/main" id="{60B9707E-C9DC-A9F6-F108-47AE0412BF42}"/>
              </a:ext>
            </a:extLst>
          </p:cNvPr>
          <p:cNvSpPr txBox="1"/>
          <p:nvPr/>
        </p:nvSpPr>
        <p:spPr>
          <a:xfrm>
            <a:off x="2891353" y="6021770"/>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R="0" indent="0" algn="ctr" fontAlgn="auto">
              <a:lnSpc>
                <a:spcPct val="100000"/>
              </a:lnSpc>
              <a:spcBef>
                <a:spcPts val="0"/>
              </a:spcBef>
              <a:spcAft>
                <a:spcPts val="0"/>
              </a:spcAft>
              <a:buClrTx/>
              <a:buSzTx/>
              <a:buFontTx/>
              <a:buNone/>
              <a:tabLst/>
              <a:defRPr/>
            </a:pPr>
            <a:r>
              <a:rPr lang="el-GR" sz="1400" i="1" dirty="0">
                <a:solidFill>
                  <a:prstClr val="black"/>
                </a:solidFill>
              </a:rPr>
              <a:t>16-18 Μαΐου</a:t>
            </a:r>
          </a:p>
        </p:txBody>
      </p:sp>
      <p:sp>
        <p:nvSpPr>
          <p:cNvPr id="4" name="TextBox 3">
            <a:extLst>
              <a:ext uri="{FF2B5EF4-FFF2-40B4-BE49-F238E27FC236}">
                <a16:creationId xmlns:a16="http://schemas.microsoft.com/office/drawing/2014/main" id="{BE52300D-52D0-5008-C848-BFF05B2FBABD}"/>
              </a:ext>
            </a:extLst>
          </p:cNvPr>
          <p:cNvSpPr txBox="1"/>
          <p:nvPr/>
        </p:nvSpPr>
        <p:spPr>
          <a:xfrm>
            <a:off x="5309387" y="6047544"/>
            <a:ext cx="2114170"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31 Αυγούστου– 5 Σεπτεμβρίου</a:t>
            </a:r>
          </a:p>
        </p:txBody>
      </p:sp>
      <p:sp>
        <p:nvSpPr>
          <p:cNvPr id="5" name="TextBox 4">
            <a:extLst>
              <a:ext uri="{FF2B5EF4-FFF2-40B4-BE49-F238E27FC236}">
                <a16:creationId xmlns:a16="http://schemas.microsoft.com/office/drawing/2014/main" id="{9B5BF342-057F-67A5-98C0-9BC73BCA804E}"/>
              </a:ext>
            </a:extLst>
          </p:cNvPr>
          <p:cNvSpPr txBox="1"/>
          <p:nvPr/>
        </p:nvSpPr>
        <p:spPr>
          <a:xfrm>
            <a:off x="8406359" y="6035885"/>
            <a:ext cx="1383712"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l-GR" b="1" dirty="0">
                <a:solidFill>
                  <a:prstClr val="black"/>
                </a:solidFill>
                <a:latin typeface="Calibri" panose="020F0502020204030204"/>
              </a:rPr>
              <a:t>4</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10 – 12 Οκτωβρίου</a:t>
            </a:r>
          </a:p>
        </p:txBody>
      </p:sp>
    </p:spTree>
    <p:extLst>
      <p:ext uri="{BB962C8B-B14F-4D97-AF65-F5344CB8AC3E}">
        <p14:creationId xmlns:p14="http://schemas.microsoft.com/office/powerpoint/2010/main" val="29631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ChangeArrowheads="1"/>
          </p:cNvSpPr>
          <p:nvPr/>
        </p:nvSpPr>
        <p:spPr bwMode="auto">
          <a:xfrm>
            <a:off x="130456" y="211756"/>
            <a:ext cx="9144000" cy="1143001"/>
          </a:xfrm>
          <a:prstGeom prst="rect">
            <a:avLst/>
          </a:prstGeom>
          <a:noFill/>
          <a:ln w="9525">
            <a:noFill/>
            <a:miter lim="800000"/>
            <a:headEnd/>
            <a:tailEnd/>
          </a:ln>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lvl="0"/>
            <a:r>
              <a:rPr lang="el-GR" altLang="el-GR" sz="2000" b="1" dirty="0"/>
              <a:t>ΝΔ  ή ΣΥΡΙΖΑ </a:t>
            </a:r>
            <a:r>
              <a:rPr lang="el-GR" altLang="el-GR" sz="2000" b="1" dirty="0">
                <a:solidFill>
                  <a:srgbClr val="000000"/>
                </a:solidFill>
              </a:rPr>
              <a:t>θα σας </a:t>
            </a:r>
            <a:r>
              <a:rPr lang="el-GR" altLang="el-GR" sz="2000" b="1" dirty="0">
                <a:solidFill>
                  <a:srgbClr val="FF0000"/>
                </a:solidFill>
              </a:rPr>
              <a:t>ενοχλούσε αν κερδίσει</a:t>
            </a:r>
            <a:r>
              <a:rPr lang="el-GR" altLang="el-GR" sz="2000" b="1" dirty="0">
                <a:solidFill>
                  <a:srgbClr val="000000"/>
                </a:solidFill>
              </a:rPr>
              <a:t>;</a:t>
            </a:r>
          </a:p>
          <a:p>
            <a:pPr>
              <a:lnSpc>
                <a:spcPct val="110000"/>
              </a:lnSpc>
            </a:pPr>
            <a:endParaRPr lang="el-GR" altLang="el-GR" sz="1200" dirty="0">
              <a:solidFill>
                <a:srgbClr val="808080"/>
              </a:solidFill>
            </a:endParaRPr>
          </a:p>
          <a:p>
            <a:pPr>
              <a:lnSpc>
                <a:spcPct val="110000"/>
              </a:lnSpc>
            </a:pPr>
            <a:r>
              <a:rPr lang="el-GR" altLang="el-GR" sz="1050" i="1" dirty="0">
                <a:solidFill>
                  <a:schemeClr val="bg1">
                    <a:lumMod val="50000"/>
                  </a:schemeClr>
                </a:solidFill>
              </a:rPr>
              <a:t>Ποιο από τα δύο ΝΔ ή ΣΥΡΙΖΑ ή θα σας ενοχλούσε εάν κέρδιζε έστω και με μια ψήφο διαφορά στις επερχόμενες Βουλευτικές Εκλογές ; </a:t>
            </a:r>
            <a:endParaRPr lang="en-US" altLang="el-GR" sz="1050" i="1" dirty="0">
              <a:solidFill>
                <a:schemeClr val="bg1">
                  <a:lumMod val="50000"/>
                </a:schemeClr>
              </a:solidFill>
            </a:endParaRPr>
          </a:p>
          <a:p>
            <a:pPr>
              <a:lnSpc>
                <a:spcPct val="110000"/>
              </a:lnSpc>
            </a:pPr>
            <a:r>
              <a:rPr lang="el-GR" altLang="el-GR" sz="1200" dirty="0">
                <a:solidFill>
                  <a:schemeClr val="bg1">
                    <a:lumMod val="50000"/>
                  </a:schemeClr>
                </a:solidFill>
                <a:ea typeface="+mj-ea"/>
                <a:cs typeface="Calibri" panose="020F0502020204030204" pitchFamily="34" charset="0"/>
              </a:rPr>
              <a:t>Σύνολο ερωτηθέντων (Ν=1000)</a:t>
            </a:r>
          </a:p>
        </p:txBody>
      </p:sp>
      <p:sp>
        <p:nvSpPr>
          <p:cNvPr id="4" name="Slide Number Placeholder 3"/>
          <p:cNvSpPr>
            <a:spLocks noGrp="1"/>
          </p:cNvSpPr>
          <p:nvPr>
            <p:ph type="sldNum" sz="quarter" idx="4294967295"/>
          </p:nvPr>
        </p:nvSpPr>
        <p:spPr>
          <a:xfrm>
            <a:off x="10992544" y="6520259"/>
            <a:ext cx="584978" cy="365125"/>
          </a:xfrm>
          <a:prstGeom prst="rect">
            <a:avLst/>
          </a:prstGeom>
        </p:spPr>
        <p:txBody>
          <a:bodyPr/>
          <a:lstStyle/>
          <a:p>
            <a:fld id="{D57F1E4F-1CFF-5643-939E-217C01CDF565}" type="slidenum">
              <a:rPr lang="en-US" smtClean="0"/>
              <a:pPr/>
              <a:t>18</a:t>
            </a:fld>
            <a:endParaRPr lang="en-US" dirty="0"/>
          </a:p>
        </p:txBody>
      </p:sp>
      <p:sp>
        <p:nvSpPr>
          <p:cNvPr id="19" name="Text Box 9"/>
          <p:cNvSpPr txBox="1">
            <a:spLocks noChangeArrowheads="1"/>
          </p:cNvSpPr>
          <p:nvPr/>
        </p:nvSpPr>
        <p:spPr bwMode="auto">
          <a:xfrm>
            <a:off x="1479754" y="1205882"/>
            <a:ext cx="4229671" cy="615553"/>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defRPr/>
            </a:pPr>
            <a:r>
              <a:rPr lang="el-GR" altLang="en-US" sz="1400" b="1" dirty="0">
                <a:solidFill>
                  <a:srgbClr val="FF0000"/>
                </a:solidFill>
              </a:rPr>
              <a:t>ΚΟΜΜΑ ΠΟΥ </a:t>
            </a:r>
            <a:r>
              <a:rPr lang="el-GR" altLang="en-US" sz="2000" b="1" dirty="0">
                <a:solidFill>
                  <a:srgbClr val="FF0000"/>
                </a:solidFill>
              </a:rPr>
              <a:t>ΘΑ ΣΑΣ ΕΝΟΧΛΟΥΣΕ </a:t>
            </a:r>
            <a:r>
              <a:rPr lang="el-GR" altLang="en-US" sz="1400" b="1" dirty="0">
                <a:solidFill>
                  <a:srgbClr val="FF0000"/>
                </a:solidFill>
              </a:rPr>
              <a:t>ΕΆΝ ΚΕΡΔΙΣΕΙ ΕΣΤΩ ΚΑΙ ΜΕ ΜΙΑ ΨΗΦΟ ΔΙΑΦΟΡΑ</a:t>
            </a:r>
          </a:p>
        </p:txBody>
      </p:sp>
      <p:graphicFrame>
        <p:nvGraphicFramePr>
          <p:cNvPr id="36" name="Object 2">
            <a:extLst>
              <a:ext uri="{FF2B5EF4-FFF2-40B4-BE49-F238E27FC236}">
                <a16:creationId xmlns:a16="http://schemas.microsoft.com/office/drawing/2014/main" id="{2A067F39-5B5C-452F-8B00-ABED313340DA}"/>
              </a:ext>
            </a:extLst>
          </p:cNvPr>
          <p:cNvGraphicFramePr>
            <a:graphicFrameLocks/>
          </p:cNvGraphicFramePr>
          <p:nvPr>
            <p:extLst>
              <p:ext uri="{D42A27DB-BD31-4B8C-83A1-F6EECF244321}">
                <p14:modId xmlns:p14="http://schemas.microsoft.com/office/powerpoint/2010/main" val="32864045"/>
              </p:ext>
            </p:extLst>
          </p:nvPr>
        </p:nvGraphicFramePr>
        <p:xfrm>
          <a:off x="275421" y="1927952"/>
          <a:ext cx="7436385" cy="3492643"/>
        </p:xfrm>
        <a:graphic>
          <a:graphicData uri="http://schemas.openxmlformats.org/drawingml/2006/chart">
            <c:chart xmlns:c="http://schemas.openxmlformats.org/drawingml/2006/chart" xmlns:r="http://schemas.openxmlformats.org/officeDocument/2006/relationships" r:id="rId3"/>
          </a:graphicData>
        </a:graphic>
      </p:graphicFrame>
      <p:sp>
        <p:nvSpPr>
          <p:cNvPr id="37" name="AutoShape 10">
            <a:extLst>
              <a:ext uri="{FF2B5EF4-FFF2-40B4-BE49-F238E27FC236}">
                <a16:creationId xmlns:a16="http://schemas.microsoft.com/office/drawing/2014/main" id="{BEB1356D-5668-478E-8A6F-C7B78F8196CA}"/>
              </a:ext>
            </a:extLst>
          </p:cNvPr>
          <p:cNvSpPr>
            <a:spLocks/>
          </p:cNvSpPr>
          <p:nvPr/>
        </p:nvSpPr>
        <p:spPr bwMode="auto">
          <a:xfrm rot="16200000">
            <a:off x="1544598" y="2652710"/>
            <a:ext cx="287338" cy="845265"/>
          </a:xfrm>
          <a:prstGeom prst="rightBrace">
            <a:avLst>
              <a:gd name="adj1" fmla="val 27164"/>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endParaRPr lang="en-US" altLang="el-GR" sz="1400">
              <a:solidFill>
                <a:srgbClr val="000000"/>
              </a:solidFill>
            </a:endParaRPr>
          </a:p>
        </p:txBody>
      </p:sp>
      <p:sp>
        <p:nvSpPr>
          <p:cNvPr id="38" name="Rectangle 12">
            <a:extLst>
              <a:ext uri="{FF2B5EF4-FFF2-40B4-BE49-F238E27FC236}">
                <a16:creationId xmlns:a16="http://schemas.microsoft.com/office/drawing/2014/main" id="{58FCD1D1-BB2B-4853-8C19-3185581BCE88}"/>
              </a:ext>
            </a:extLst>
          </p:cNvPr>
          <p:cNvSpPr>
            <a:spLocks noChangeArrowheads="1"/>
          </p:cNvSpPr>
          <p:nvPr/>
        </p:nvSpPr>
        <p:spPr bwMode="auto">
          <a:xfrm>
            <a:off x="1132651" y="2140986"/>
            <a:ext cx="1085285"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marL="342900" indent="-342900">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a:r>
              <a:rPr lang="el-GR" altLang="en-US" sz="2000" b="1" dirty="0">
                <a:solidFill>
                  <a:srgbClr val="000000"/>
                </a:solidFill>
              </a:rPr>
              <a:t>Διαφορά</a:t>
            </a:r>
          </a:p>
          <a:p>
            <a:pPr algn="ctr"/>
            <a:r>
              <a:rPr lang="el-GR" altLang="en-US" sz="2000" b="1" dirty="0">
                <a:solidFill>
                  <a:schemeClr val="accent1">
                    <a:lumMod val="75000"/>
                  </a:schemeClr>
                </a:solidFill>
              </a:rPr>
              <a:t>0,3% </a:t>
            </a:r>
            <a:r>
              <a:rPr lang="el-GR" altLang="en-US" sz="2000" dirty="0">
                <a:solidFill>
                  <a:schemeClr val="accent1">
                    <a:lumMod val="75000"/>
                  </a:schemeClr>
                </a:solidFill>
              </a:rPr>
              <a:t>(0,8% %)</a:t>
            </a:r>
          </a:p>
        </p:txBody>
      </p:sp>
      <p:graphicFrame>
        <p:nvGraphicFramePr>
          <p:cNvPr id="10" name="Table 9">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1037163023"/>
              </p:ext>
            </p:extLst>
          </p:nvPr>
        </p:nvGraphicFramePr>
        <p:xfrm>
          <a:off x="7813851" y="2698517"/>
          <a:ext cx="4378149" cy="1947926"/>
        </p:xfrm>
        <a:graphic>
          <a:graphicData uri="http://schemas.openxmlformats.org/drawingml/2006/table">
            <a:tbl>
              <a:tblPr/>
              <a:tblGrid>
                <a:gridCol w="1129824">
                  <a:extLst>
                    <a:ext uri="{9D8B030D-6E8A-4147-A177-3AD203B41FA5}">
                      <a16:colId xmlns:a16="http://schemas.microsoft.com/office/drawing/2014/main" val="20000"/>
                    </a:ext>
                  </a:extLst>
                </a:gridCol>
                <a:gridCol w="994281">
                  <a:extLst>
                    <a:ext uri="{9D8B030D-6E8A-4147-A177-3AD203B41FA5}">
                      <a16:colId xmlns:a16="http://schemas.microsoft.com/office/drawing/2014/main" val="20001"/>
                    </a:ext>
                  </a:extLst>
                </a:gridCol>
                <a:gridCol w="736320">
                  <a:extLst>
                    <a:ext uri="{9D8B030D-6E8A-4147-A177-3AD203B41FA5}">
                      <a16:colId xmlns:a16="http://schemas.microsoft.com/office/drawing/2014/main" val="20002"/>
                    </a:ext>
                  </a:extLst>
                </a:gridCol>
                <a:gridCol w="758862">
                  <a:extLst>
                    <a:ext uri="{9D8B030D-6E8A-4147-A177-3AD203B41FA5}">
                      <a16:colId xmlns:a16="http://schemas.microsoft.com/office/drawing/2014/main" val="20003"/>
                    </a:ext>
                  </a:extLst>
                </a:gridCol>
                <a:gridCol w="758862">
                  <a:extLst>
                    <a:ext uri="{9D8B030D-6E8A-4147-A177-3AD203B41FA5}">
                      <a16:colId xmlns:a16="http://schemas.microsoft.com/office/drawing/2014/main" val="20004"/>
                    </a:ext>
                  </a:extLst>
                </a:gridCol>
              </a:tblGrid>
              <a:tr h="463459">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73297">
                <a:tc>
                  <a:txBody>
                    <a:bodyPr/>
                    <a:lstStyle/>
                    <a:p>
                      <a:pPr algn="ctr" fontAlgn="b"/>
                      <a:r>
                        <a:rPr lang="el-GR" sz="1000" b="1" i="0" u="none" strike="noStrike" dirty="0">
                          <a:solidFill>
                            <a:srgbClr val="000000"/>
                          </a:solidFill>
                          <a:effectLst/>
                          <a:latin typeface="Arial" panose="020B0604020202020204" pitchFamily="34" charset="0"/>
                        </a:rPr>
                        <a:t>ΝΕΑ ΔΗΜΟΚΡΑΤΙΑ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80100">
                <a:tc>
                  <a:txBody>
                    <a:bodyPr/>
                    <a:lstStyle/>
                    <a:p>
                      <a:pPr algn="ctr" fontAlgn="b"/>
                      <a:r>
                        <a:rPr lang="el-GR" sz="1000" b="1" i="0" u="none" strike="noStrike">
                          <a:solidFill>
                            <a:srgbClr val="000000"/>
                          </a:solidFill>
                          <a:effectLst/>
                          <a:latin typeface="Arial" panose="020B0604020202020204" pitchFamily="34" charset="0"/>
                        </a:rPr>
                        <a:t>ΣΥΡΙΖΑ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69,4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7807">
                <a:tc>
                  <a:txBody>
                    <a:bodyPr/>
                    <a:lstStyle/>
                    <a:p>
                      <a:pPr algn="ctr" fontAlgn="b"/>
                      <a:r>
                        <a:rPr lang="el-GR" sz="1000" b="1" i="0" u="none" strike="noStrike">
                          <a:solidFill>
                            <a:srgbClr val="000000"/>
                          </a:solidFill>
                          <a:effectLst/>
                          <a:latin typeface="Arial" panose="020B0604020202020204" pitchFamily="34" charset="0"/>
                        </a:rPr>
                        <a:t>Άλλο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37807">
                <a:tc>
                  <a:txBody>
                    <a:bodyPr/>
                    <a:lstStyle/>
                    <a:p>
                      <a:pPr algn="ctr" fontAlgn="b"/>
                      <a:r>
                        <a:rPr lang="el-GR" sz="1000" b="1" i="0" u="none" strike="noStrike">
                          <a:solidFill>
                            <a:srgbClr val="000000"/>
                          </a:solidFill>
                          <a:effectLst/>
                          <a:latin typeface="Arial" panose="020B0604020202020204" pitchFamily="34" charset="0"/>
                        </a:rPr>
                        <a:t>Κανένα κόμμα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0179321"/>
                  </a:ext>
                </a:extLst>
              </a:tr>
              <a:tr h="237807">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sp>
        <p:nvSpPr>
          <p:cNvPr id="17" name="TextBox 16"/>
          <p:cNvSpPr txBox="1"/>
          <p:nvPr/>
        </p:nvSpPr>
        <p:spPr>
          <a:xfrm>
            <a:off x="6013887" y="1885160"/>
            <a:ext cx="1383713"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200" i="1" dirty="0">
                <a:solidFill>
                  <a:prstClr val="black"/>
                </a:solidFill>
              </a:rPr>
              <a:t>10 – 12 Οκτωβρίου</a:t>
            </a:r>
          </a:p>
        </p:txBody>
      </p:sp>
    </p:spTree>
    <p:extLst>
      <p:ext uri="{BB962C8B-B14F-4D97-AF65-F5344CB8AC3E}">
        <p14:creationId xmlns:p14="http://schemas.microsoft.com/office/powerpoint/2010/main" val="32887016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2" name="Text Box 8"/>
          <p:cNvSpPr txBox="1">
            <a:spLocks noChangeArrowheads="1"/>
          </p:cNvSpPr>
          <p:nvPr/>
        </p:nvSpPr>
        <p:spPr bwMode="auto">
          <a:xfrm>
            <a:off x="6161089" y="4652964"/>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200">
                <a:solidFill>
                  <a:srgbClr val="000000"/>
                </a:solidFill>
              </a:rPr>
              <a:t>%</a:t>
            </a:r>
            <a:endParaRPr lang="en-GB" altLang="el-GR" sz="1200">
              <a:solidFill>
                <a:srgbClr val="000000"/>
              </a:solidFill>
            </a:endParaRPr>
          </a:p>
        </p:txBody>
      </p:sp>
      <p:sp>
        <p:nvSpPr>
          <p:cNvPr id="2" name="Slide Number Placeholder 1"/>
          <p:cNvSpPr>
            <a:spLocks noGrp="1"/>
          </p:cNvSpPr>
          <p:nvPr>
            <p:ph type="sldNum" sz="quarter" idx="11"/>
          </p:nvPr>
        </p:nvSpPr>
        <p:spPr>
          <a:xfrm>
            <a:off x="7812578" y="6386717"/>
            <a:ext cx="4114800" cy="365125"/>
          </a:xfrm>
        </p:spPr>
        <p:txBody>
          <a:bodyPr/>
          <a:lstStyle/>
          <a:p>
            <a:pPr algn="r">
              <a:defRPr/>
            </a:pPr>
            <a:fld id="{9DDAF20F-B193-4C29-ACF2-0A0D0DCE09FD}" type="slidenum">
              <a:rPr lang="en-GB" altLang="en-US" smtClean="0"/>
              <a:pPr algn="r">
                <a:defRPr/>
              </a:pPr>
              <a:t>19</a:t>
            </a:fld>
            <a:endParaRPr lang="en-GB" altLang="en-US" dirty="0"/>
          </a:p>
        </p:txBody>
      </p:sp>
      <p:graphicFrame>
        <p:nvGraphicFramePr>
          <p:cNvPr id="18" name="Object 2"/>
          <p:cNvGraphicFramePr>
            <a:graphicFrameLocks noChangeAspect="1"/>
          </p:cNvGraphicFramePr>
          <p:nvPr>
            <p:extLst>
              <p:ext uri="{D42A27DB-BD31-4B8C-83A1-F6EECF244321}">
                <p14:modId xmlns:p14="http://schemas.microsoft.com/office/powerpoint/2010/main" val="919884912"/>
              </p:ext>
            </p:extLst>
          </p:nvPr>
        </p:nvGraphicFramePr>
        <p:xfrm>
          <a:off x="1039091" y="973137"/>
          <a:ext cx="9640747" cy="5383214"/>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3"/>
          <p:cNvSpPr>
            <a:spLocks noChangeArrowheads="1"/>
          </p:cNvSpPr>
          <p:nvPr/>
        </p:nvSpPr>
        <p:spPr bwMode="auto">
          <a:xfrm>
            <a:off x="114639" y="113811"/>
            <a:ext cx="9144000" cy="1143001"/>
          </a:xfrm>
          <a:prstGeom prst="rect">
            <a:avLst/>
          </a:prstGeom>
          <a:noFill/>
          <a:ln w="9525">
            <a:noFill/>
            <a:miter lim="800000"/>
            <a:headEnd/>
            <a:tailEnd/>
          </a:ln>
        </p:spPr>
        <p:txBody>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lvl="0"/>
            <a:r>
              <a:rPr lang="el-GR" altLang="el-GR" sz="2000" b="1" dirty="0"/>
              <a:t>ΝΔ  ή ΣΥΡΙΖΑ </a:t>
            </a:r>
            <a:r>
              <a:rPr lang="el-GR" altLang="el-GR" sz="2000" b="1" dirty="0">
                <a:solidFill>
                  <a:srgbClr val="000000"/>
                </a:solidFill>
              </a:rPr>
              <a:t>θα σας </a:t>
            </a:r>
            <a:r>
              <a:rPr lang="el-GR" altLang="el-GR" sz="2000" b="1" dirty="0">
                <a:solidFill>
                  <a:srgbClr val="FF0000"/>
                </a:solidFill>
              </a:rPr>
              <a:t>ενοχλούσε αν κερδίσει</a:t>
            </a:r>
            <a:r>
              <a:rPr lang="el-GR" altLang="el-GR" sz="2000" b="1" dirty="0">
                <a:solidFill>
                  <a:srgbClr val="000000"/>
                </a:solidFill>
              </a:rPr>
              <a:t>;</a:t>
            </a:r>
          </a:p>
          <a:p>
            <a:pPr>
              <a:lnSpc>
                <a:spcPct val="110000"/>
              </a:lnSpc>
            </a:pPr>
            <a:endParaRPr lang="el-GR" altLang="el-GR" sz="1200" dirty="0">
              <a:solidFill>
                <a:schemeClr val="tx1">
                  <a:lumMod val="95000"/>
                  <a:lumOff val="5000"/>
                </a:schemeClr>
              </a:solidFill>
            </a:endParaRPr>
          </a:p>
          <a:p>
            <a:pPr>
              <a:lnSpc>
                <a:spcPct val="110000"/>
              </a:lnSpc>
            </a:pPr>
            <a:r>
              <a:rPr lang="el-GR" altLang="el-GR" sz="1050" i="1" dirty="0">
                <a:solidFill>
                  <a:schemeClr val="bg1">
                    <a:lumMod val="50000"/>
                  </a:schemeClr>
                </a:solidFill>
              </a:rPr>
              <a:t>Ποιο από τα δύο ΝΔ ή ΣΥΡΙΖΑ ή θα σας ενοχλούσε εάν κέρδιζε έστω και με μια ψήφο διαφορά στις επερχόμενες Βουλευτικές Εκλογές ; </a:t>
            </a:r>
            <a:endParaRPr lang="en-US" altLang="el-GR" sz="1050" i="1" dirty="0">
              <a:solidFill>
                <a:schemeClr val="bg1">
                  <a:lumMod val="50000"/>
                </a:schemeClr>
              </a:solidFill>
            </a:endParaRPr>
          </a:p>
          <a:p>
            <a:pPr>
              <a:lnSpc>
                <a:spcPct val="110000"/>
              </a:lnSpc>
            </a:pPr>
            <a:r>
              <a:rPr lang="el-GR" altLang="el-GR" sz="1200" dirty="0" smtClean="0">
                <a:solidFill>
                  <a:schemeClr val="bg1">
                    <a:lumMod val="50000"/>
                  </a:schemeClr>
                </a:solidFill>
              </a:rPr>
              <a:t>Σύνολο </a:t>
            </a:r>
            <a:r>
              <a:rPr lang="el-GR" altLang="el-GR" sz="1200" dirty="0">
                <a:solidFill>
                  <a:schemeClr val="bg1">
                    <a:lumMod val="50000"/>
                  </a:schemeClr>
                </a:solidFill>
              </a:rPr>
              <a:t>ερωτηθέντων (Ν=1000)</a:t>
            </a:r>
          </a:p>
        </p:txBody>
      </p:sp>
    </p:spTree>
    <p:extLst>
      <p:ext uri="{BB962C8B-B14F-4D97-AF65-F5344CB8AC3E}">
        <p14:creationId xmlns:p14="http://schemas.microsoft.com/office/powerpoint/2010/main" val="3143874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09620" y="625834"/>
            <a:ext cx="8173368" cy="574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600">
                <a:solidFill>
                  <a:schemeClr val="tx1"/>
                </a:solidFill>
                <a:latin typeface="Calibri" panose="020F0502020204030204" pitchFamily="34" charset="0"/>
              </a:defRPr>
            </a:lvl1pPr>
            <a:lvl2pPr marL="742950" indent="-285750" algn="ctr">
              <a:defRPr sz="1600">
                <a:solidFill>
                  <a:schemeClr val="tx1"/>
                </a:solidFill>
                <a:latin typeface="Calibri" panose="020F0502020204030204" pitchFamily="34" charset="0"/>
              </a:defRPr>
            </a:lvl2pPr>
            <a:lvl3pPr marL="1143000" indent="-228600" algn="ctr">
              <a:defRPr sz="1600">
                <a:solidFill>
                  <a:schemeClr val="tx1"/>
                </a:solidFill>
                <a:latin typeface="Calibri" panose="020F0502020204030204" pitchFamily="34" charset="0"/>
              </a:defRPr>
            </a:lvl3pPr>
            <a:lvl4pPr marL="1600200" indent="-228600" algn="ctr">
              <a:defRPr sz="1600">
                <a:solidFill>
                  <a:schemeClr val="tx1"/>
                </a:solidFill>
                <a:latin typeface="Calibri" panose="020F0502020204030204" pitchFamily="34" charset="0"/>
              </a:defRPr>
            </a:lvl4pPr>
            <a:lvl5pPr marL="2057400" indent="-228600" algn="ctr">
              <a:defRPr sz="1600">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lnSpc>
                <a:spcPct val="90000"/>
              </a:lnSpc>
            </a:pPr>
            <a:r>
              <a:rPr lang="el-GR" altLang="el-GR" sz="1100" b="1" dirty="0"/>
              <a:t> </a:t>
            </a:r>
            <a:endParaRPr lang="en-GB" altLang="el-GR" sz="1100" dirty="0"/>
          </a:p>
          <a:p>
            <a:pPr algn="just" eaLnBrk="1" hangingPunct="1">
              <a:lnSpc>
                <a:spcPct val="90000"/>
              </a:lnSpc>
            </a:pPr>
            <a:r>
              <a:rPr lang="el-GR" altLang="el-GR" sz="1100" b="1" dirty="0"/>
              <a:t>Α. ΕΠΩΝΥΜΙΑ ΕΤΑΙΡΕΙΑΣ:</a:t>
            </a:r>
            <a:r>
              <a:rPr lang="el-GR" altLang="el-GR" sz="1100" dirty="0"/>
              <a:t> MRB HELLAS S.A. (Αριθμός Μητρώου ΕΣΡ:3) </a:t>
            </a:r>
            <a:endParaRPr lang="en-GB" altLang="el-GR" sz="1100" dirty="0"/>
          </a:p>
          <a:p>
            <a:pPr algn="just">
              <a:lnSpc>
                <a:spcPct val="90000"/>
              </a:lnSpc>
            </a:pPr>
            <a:r>
              <a:rPr lang="el-GR" altLang="el-GR" sz="1100" dirty="0"/>
              <a:t> </a:t>
            </a:r>
            <a:endParaRPr lang="en-US" altLang="el-GR" sz="1100" dirty="0"/>
          </a:p>
          <a:p>
            <a:pPr algn="just">
              <a:lnSpc>
                <a:spcPct val="90000"/>
              </a:lnSpc>
            </a:pPr>
            <a:r>
              <a:rPr lang="el-GR" altLang="el-GR" sz="1100" b="1" dirty="0"/>
              <a:t>Β. ΕΝΤΟΛΕΑΣ ΤΗΣ ΔΗΜΟΣΚΟΠΗΣΗΣ</a:t>
            </a:r>
            <a:r>
              <a:rPr lang="el-GR" altLang="el-GR" sz="1100" dirty="0"/>
              <a:t>:</a:t>
            </a:r>
            <a:r>
              <a:rPr lang="en-US" altLang="el-GR" sz="1100" dirty="0"/>
              <a:t> </a:t>
            </a:r>
            <a:r>
              <a:rPr lang="el-GR" altLang="el-GR" sz="1100" dirty="0"/>
              <a:t>Ν</a:t>
            </a:r>
            <a:r>
              <a:rPr lang="en-US" altLang="el-GR" sz="1100" dirty="0"/>
              <a:t>EWS BOMB</a:t>
            </a:r>
          </a:p>
          <a:p>
            <a:pPr algn="just">
              <a:lnSpc>
                <a:spcPct val="90000"/>
              </a:lnSpc>
            </a:pPr>
            <a:endParaRPr lang="en-US" altLang="el-GR" sz="1100" dirty="0"/>
          </a:p>
          <a:p>
            <a:pPr algn="just" eaLnBrk="1" hangingPunct="1">
              <a:lnSpc>
                <a:spcPct val="90000"/>
              </a:lnSpc>
            </a:pPr>
            <a:r>
              <a:rPr lang="el-GR" altLang="el-GR" sz="1100" b="1" dirty="0"/>
              <a:t>Γ. ΣΚΟΠΟΣ ΤΗΣ ΔΗΜΟΣΚΟΠΗΣΗΣ</a:t>
            </a:r>
            <a:r>
              <a:rPr lang="el-GR" altLang="el-GR" sz="1100" dirty="0"/>
              <a:t>: Αποτύπωση των απόψεων των ψηφοφόρων για τις πολιτικές εξελίξεις</a:t>
            </a:r>
          </a:p>
          <a:p>
            <a:pPr algn="just" eaLnBrk="1" hangingPunct="1">
              <a:lnSpc>
                <a:spcPct val="90000"/>
              </a:lnSpc>
            </a:pPr>
            <a:endParaRPr lang="el-GR" altLang="el-GR" sz="1100" b="1" dirty="0"/>
          </a:p>
          <a:p>
            <a:pPr algn="just" eaLnBrk="1" hangingPunct="1">
              <a:lnSpc>
                <a:spcPct val="90000"/>
              </a:lnSpc>
            </a:pPr>
            <a:r>
              <a:rPr lang="el-GR" altLang="el-GR" sz="1100" b="1" dirty="0"/>
              <a:t>Δ.  </a:t>
            </a:r>
            <a:r>
              <a:rPr lang="en-US" altLang="el-GR" sz="1100" b="1" dirty="0"/>
              <a:t>I</a:t>
            </a:r>
            <a:r>
              <a:rPr lang="el-GR" altLang="el-GR" sz="1100" b="1" dirty="0"/>
              <a:t>ΔΙΑΙΤΕΡΑ ΧΑΡΑΚΤΗΡΙΣΤΙΚΑ ΔΕΙΓΜΑΤΟΣ: </a:t>
            </a:r>
            <a:r>
              <a:rPr lang="el-GR" altLang="el-GR" sz="1100" dirty="0"/>
              <a:t>Αντιπροσωπευτικό, βάσει της απογραφής ΕΣΥΕ 2011</a:t>
            </a:r>
          </a:p>
          <a:p>
            <a:pPr algn="just" eaLnBrk="1" hangingPunct="1">
              <a:lnSpc>
                <a:spcPct val="90000"/>
              </a:lnSpc>
            </a:pPr>
            <a:r>
              <a:rPr lang="el-GR" altLang="el-GR" sz="1100" b="1" dirty="0"/>
              <a:t>ΦΥΛΟ:</a:t>
            </a:r>
            <a:r>
              <a:rPr lang="el-GR" altLang="el-GR" sz="1100" dirty="0"/>
              <a:t> Άνδρες 48,6% - Γυναίκες 51,4,% </a:t>
            </a:r>
            <a:endParaRPr lang="en-GB" altLang="el-GR" sz="1100" dirty="0"/>
          </a:p>
          <a:p>
            <a:pPr algn="just" eaLnBrk="1" hangingPunct="1">
              <a:lnSpc>
                <a:spcPct val="90000"/>
              </a:lnSpc>
            </a:pPr>
            <a:r>
              <a:rPr lang="el-GR" altLang="el-GR" sz="1100" b="1" dirty="0"/>
              <a:t>ΗΛΙΚΙΑ:</a:t>
            </a:r>
            <a:r>
              <a:rPr lang="el-GR" altLang="el-GR" sz="1100" dirty="0"/>
              <a:t> 1</a:t>
            </a:r>
            <a:r>
              <a:rPr lang="en-US" altLang="el-GR" sz="1100" dirty="0"/>
              <a:t>7</a:t>
            </a:r>
            <a:r>
              <a:rPr lang="el-GR" altLang="el-GR" sz="1100" dirty="0"/>
              <a:t> και άνω</a:t>
            </a:r>
            <a:endParaRPr lang="en-GB" altLang="el-GR" sz="1100" dirty="0"/>
          </a:p>
          <a:p>
            <a:pPr algn="just" eaLnBrk="1" hangingPunct="1">
              <a:lnSpc>
                <a:spcPct val="90000"/>
              </a:lnSpc>
            </a:pPr>
            <a:r>
              <a:rPr lang="el-GR" altLang="el-GR" sz="1100" b="1" dirty="0"/>
              <a:t> </a:t>
            </a:r>
            <a:endParaRPr lang="en-GB" altLang="el-GR" sz="1100" dirty="0"/>
          </a:p>
          <a:p>
            <a:pPr algn="just">
              <a:lnSpc>
                <a:spcPct val="90000"/>
              </a:lnSpc>
            </a:pPr>
            <a:r>
              <a:rPr lang="el-GR" altLang="el-GR" sz="1100" b="1" dirty="0"/>
              <a:t>Ε</a:t>
            </a:r>
            <a:r>
              <a:rPr lang="el-GR" altLang="el-GR" sz="1100" dirty="0"/>
              <a:t>. </a:t>
            </a:r>
            <a:r>
              <a:rPr lang="el-GR" altLang="el-GR" sz="1100" b="1" dirty="0"/>
              <a:t>ΜΕΓΕΘΟΣ ΔΕΙΓΜΑΤΟΣ: 1000</a:t>
            </a:r>
            <a:r>
              <a:rPr lang="el-GR" altLang="el-GR" sz="1100" dirty="0"/>
              <a:t> άτομα </a:t>
            </a:r>
            <a:endParaRPr lang="en-US" altLang="el-GR" sz="1100" dirty="0"/>
          </a:p>
          <a:p>
            <a:pPr algn="just">
              <a:lnSpc>
                <a:spcPct val="90000"/>
              </a:lnSpc>
            </a:pPr>
            <a:endParaRPr lang="en-US" altLang="el-GR" sz="1100" b="1" dirty="0"/>
          </a:p>
          <a:p>
            <a:pPr algn="just">
              <a:lnSpc>
                <a:spcPct val="90000"/>
              </a:lnSpc>
            </a:pPr>
            <a:r>
              <a:rPr lang="el-GR" altLang="el-GR" sz="1100" b="1" dirty="0"/>
              <a:t>ΓΕΩΓΡΑΦΙΚΗ ΚΑΛΥΨΗ</a:t>
            </a:r>
            <a:r>
              <a:rPr lang="el-GR" altLang="el-GR" sz="1100" dirty="0"/>
              <a:t>: Πανελλαδική (Αθήνα, Θεσσαλονίκη, Αστικές, Ημιαστικές, Αγροτικές περιοχές)</a:t>
            </a:r>
            <a:endParaRPr lang="en-GB" altLang="el-GR" sz="1100" dirty="0"/>
          </a:p>
          <a:p>
            <a:pPr algn="just">
              <a:lnSpc>
                <a:spcPct val="90000"/>
              </a:lnSpc>
            </a:pPr>
            <a:endParaRPr lang="el-GR" altLang="el-GR" sz="1100" b="1" dirty="0"/>
          </a:p>
          <a:p>
            <a:pPr algn="just">
              <a:lnSpc>
                <a:spcPct val="90000"/>
              </a:lnSpc>
            </a:pPr>
            <a:r>
              <a:rPr lang="el-GR" altLang="el-GR" sz="1100" b="1" dirty="0"/>
              <a:t>ΣΤ.</a:t>
            </a:r>
            <a:r>
              <a:rPr lang="el-GR" altLang="el-GR" sz="1100" dirty="0"/>
              <a:t> </a:t>
            </a:r>
            <a:r>
              <a:rPr lang="el-GR" altLang="el-GR" sz="1100" b="1" dirty="0"/>
              <a:t>ΧΡΟΝΙΚΟ ΔΙΑΣΤΗΜΑ ΣΥΛΛΟΓΗΣ ΣΤΟΙΧΕΙΩΝ</a:t>
            </a:r>
            <a:r>
              <a:rPr lang="el-GR" altLang="el-GR" sz="1100" dirty="0"/>
              <a:t>:</a:t>
            </a:r>
            <a:r>
              <a:rPr lang="en-US" altLang="el-GR" sz="1100" dirty="0"/>
              <a:t> </a:t>
            </a:r>
            <a:r>
              <a:rPr lang="el-GR" altLang="el-GR" sz="1100" dirty="0"/>
              <a:t>10 – 12 Οκτωβρίου</a:t>
            </a:r>
          </a:p>
          <a:p>
            <a:pPr algn="just">
              <a:lnSpc>
                <a:spcPct val="90000"/>
              </a:lnSpc>
            </a:pPr>
            <a:endParaRPr lang="el-GR" altLang="en-US" sz="1100" dirty="0"/>
          </a:p>
          <a:p>
            <a:pPr algn="just">
              <a:lnSpc>
                <a:spcPct val="90000"/>
              </a:lnSpc>
            </a:pPr>
            <a:endParaRPr lang="el-GR" altLang="el-GR" sz="1100" dirty="0"/>
          </a:p>
          <a:p>
            <a:pPr algn="just" eaLnBrk="1" hangingPunct="1">
              <a:lnSpc>
                <a:spcPct val="90000"/>
              </a:lnSpc>
            </a:pPr>
            <a:r>
              <a:rPr lang="el-GR" altLang="el-GR" sz="1100" b="1" dirty="0"/>
              <a:t>Ζ. ΜΕΘΟΔΟΣ ΔΕΙΓΜΑΤΟΛΗΨΙΑΣ</a:t>
            </a:r>
            <a:r>
              <a:rPr lang="el-GR" altLang="el-GR" sz="1100" dirty="0"/>
              <a:t>: </a:t>
            </a:r>
            <a:r>
              <a:rPr lang="el-GR" altLang="el-GR" sz="1100" dirty="0" err="1"/>
              <a:t>Στρωματοποιημένη</a:t>
            </a:r>
            <a:r>
              <a:rPr lang="el-GR" altLang="el-GR" sz="1100" dirty="0"/>
              <a:t> Πανελλαδική Δειγματοληψία. Το δείγμα των περιοχών κατανέμεται στην χώρα λαμβάνοντας </a:t>
            </a:r>
            <a:r>
              <a:rPr lang="el-GR" altLang="el-GR" sz="1100" dirty="0" err="1"/>
              <a:t>υπόψην</a:t>
            </a:r>
            <a:r>
              <a:rPr lang="el-GR" altLang="el-GR" sz="1100" dirty="0"/>
              <a:t> πλήρως την αναλογική αντιπροσωπευτικότητα ως προς την </a:t>
            </a:r>
            <a:r>
              <a:rPr lang="el-GR" altLang="el-GR" sz="1100" dirty="0" err="1"/>
              <a:t>αστικότητα</a:t>
            </a:r>
            <a:r>
              <a:rPr lang="el-GR" altLang="el-GR" sz="1100" dirty="0"/>
              <a:t> και τα πληθυσμιακά χαρακτηριστικά.  Ως προς το φύλο και την ηλικία τηρούνται ποσοστώσεις με βάση τα στοιχεία της απογραφής από την ΕΣΥΕ. Η έρευνα διεξήχθη σύμφωνα με τους κανόνες δεοντολογίας που ορίζουν ο ΣΕΔΕΑ, η WAPOR &amp; η ΕSOMAR, μέλος των οποίων είναι η ΜRB </a:t>
            </a:r>
            <a:r>
              <a:rPr lang="el-GR" altLang="el-GR" sz="1100" dirty="0" err="1"/>
              <a:t>Hellas</a:t>
            </a:r>
            <a:r>
              <a:rPr lang="el-GR" altLang="el-GR" sz="1100" dirty="0"/>
              <a:t> S.A.</a:t>
            </a:r>
            <a:endParaRPr lang="en-GB" altLang="el-GR" sz="1100" dirty="0"/>
          </a:p>
          <a:p>
            <a:pPr algn="just" eaLnBrk="1" hangingPunct="1">
              <a:lnSpc>
                <a:spcPct val="90000"/>
              </a:lnSpc>
            </a:pPr>
            <a:r>
              <a:rPr lang="el-GR" altLang="el-GR" sz="1100" b="1" dirty="0"/>
              <a:t> </a:t>
            </a:r>
            <a:endParaRPr lang="en-GB" altLang="el-GR" sz="1100" dirty="0"/>
          </a:p>
          <a:p>
            <a:pPr algn="just">
              <a:lnSpc>
                <a:spcPct val="90000"/>
              </a:lnSpc>
            </a:pPr>
            <a:r>
              <a:rPr lang="el-GR" altLang="el-GR" sz="1100" b="1" dirty="0"/>
              <a:t>Η.</a:t>
            </a:r>
            <a:r>
              <a:rPr lang="el-GR" altLang="el-GR" sz="1100" dirty="0"/>
              <a:t> </a:t>
            </a:r>
            <a:r>
              <a:rPr lang="el-GR" altLang="el-GR" sz="1100" b="1" dirty="0"/>
              <a:t>ΜΕΘΟΔΟΣ ΣΥΛΛΟΓΗΣ ΤΩΝ ΣΤΟΙΧΕΙΩΝ:</a:t>
            </a:r>
            <a:r>
              <a:rPr lang="el-GR" altLang="el-GR" sz="1100" dirty="0"/>
              <a:t> Τηλεφωνική έρευνα με τη χρήση του ειδικού συστήματος τηλεφωνικών συνεντεύξεων CATI (</a:t>
            </a:r>
            <a:r>
              <a:rPr lang="el-GR" altLang="el-GR" sz="1100" dirty="0" err="1"/>
              <a:t>computer</a:t>
            </a:r>
            <a:r>
              <a:rPr lang="el-GR" altLang="el-GR" sz="1100" dirty="0"/>
              <a:t> </a:t>
            </a:r>
            <a:r>
              <a:rPr lang="el-GR" altLang="el-GR" sz="1100" dirty="0" err="1"/>
              <a:t>aided</a:t>
            </a:r>
            <a:r>
              <a:rPr lang="el-GR" altLang="el-GR" sz="1100" dirty="0"/>
              <a:t> </a:t>
            </a:r>
            <a:r>
              <a:rPr lang="el-GR" altLang="el-GR" sz="1100" dirty="0" err="1"/>
              <a:t>telephone</a:t>
            </a:r>
            <a:r>
              <a:rPr lang="el-GR" altLang="el-GR" sz="1100" dirty="0"/>
              <a:t> </a:t>
            </a:r>
            <a:r>
              <a:rPr lang="el-GR" altLang="el-GR" sz="1100" dirty="0" err="1"/>
              <a:t>interviews</a:t>
            </a:r>
            <a:r>
              <a:rPr lang="el-GR" altLang="el-GR" sz="1100" dirty="0"/>
              <a:t>). Ακολουθήθηκε η διαδικασία της τυχαίας επιλογής τηλεφωνικών αριθμών- (</a:t>
            </a:r>
            <a:r>
              <a:rPr lang="el-GR" altLang="el-GR" sz="1100" dirty="0" err="1"/>
              <a:t>random</a:t>
            </a:r>
            <a:r>
              <a:rPr lang="el-GR" altLang="el-GR" sz="1100" dirty="0"/>
              <a:t> </a:t>
            </a:r>
            <a:r>
              <a:rPr lang="el-GR" altLang="el-GR" sz="1100" dirty="0" err="1"/>
              <a:t>dialing</a:t>
            </a:r>
            <a:r>
              <a:rPr lang="el-GR" altLang="el-GR" sz="1100" dirty="0"/>
              <a:t>). (Σταθερά και Κινητά Τηλέφωνα) &amp; Διαδικτυακή</a:t>
            </a:r>
            <a:r>
              <a:rPr lang="en-US" altLang="el-GR" sz="1100" dirty="0"/>
              <a:t> </a:t>
            </a:r>
            <a:r>
              <a:rPr lang="el-GR" altLang="el-GR" sz="1100" dirty="0"/>
              <a:t>έρευνα με την χρήση CAWI</a:t>
            </a:r>
            <a:r>
              <a:rPr lang="en-US" altLang="el-GR" sz="1100" dirty="0"/>
              <a:t> (</a:t>
            </a:r>
            <a:r>
              <a:rPr lang="el-GR" altLang="el-GR" sz="1100" dirty="0"/>
              <a:t>αντιπροσωπευτικό του πληθυσμού</a:t>
            </a:r>
            <a:r>
              <a:rPr lang="en-US" altLang="el-GR" sz="1100" dirty="0"/>
              <a:t> </a:t>
            </a:r>
            <a:r>
              <a:rPr lang="el-GR" altLang="el-GR" sz="1100" dirty="0"/>
              <a:t>από </a:t>
            </a:r>
            <a:r>
              <a:rPr lang="en-US" altLang="el-GR" sz="1100" dirty="0"/>
              <a:t>web</a:t>
            </a:r>
            <a:r>
              <a:rPr lang="el-GR" altLang="el-GR" sz="1100" dirty="0"/>
              <a:t> </a:t>
            </a:r>
            <a:r>
              <a:rPr lang="en-US" altLang="el-GR" sz="1100" dirty="0"/>
              <a:t>panel)</a:t>
            </a:r>
            <a:endParaRPr lang="el-GR" altLang="el-GR" sz="1100" dirty="0"/>
          </a:p>
          <a:p>
            <a:pPr algn="just">
              <a:lnSpc>
                <a:spcPct val="90000"/>
              </a:lnSpc>
            </a:pPr>
            <a:endParaRPr lang="en-US" altLang="el-GR" sz="1100" dirty="0"/>
          </a:p>
          <a:p>
            <a:pPr algn="just">
              <a:lnSpc>
                <a:spcPct val="90000"/>
              </a:lnSpc>
            </a:pPr>
            <a:r>
              <a:rPr lang="en-US" altLang="el-GR" sz="1100" dirty="0"/>
              <a:t> </a:t>
            </a:r>
            <a:r>
              <a:rPr lang="el-GR" altLang="el-GR" sz="1100" b="1" dirty="0"/>
              <a:t>Θ.</a:t>
            </a:r>
            <a:r>
              <a:rPr lang="el-GR" altLang="el-GR" sz="1100" dirty="0"/>
              <a:t> </a:t>
            </a:r>
            <a:r>
              <a:rPr lang="el-GR" altLang="el-GR" sz="1100" b="1" dirty="0"/>
              <a:t>ΤΥΠΙΚΟ ΣΤΑΤΙΣΤΙΚΟ ΣΦΑΛΜΑ:</a:t>
            </a:r>
            <a:r>
              <a:rPr lang="el-GR" altLang="el-GR" sz="1100" dirty="0"/>
              <a:t>   Τα  ελάχιστα στατιστικά σφάλματα των ποσοστών της πρόθεσης ψήφου των Βουλευτικών Εκλογών είναι </a:t>
            </a:r>
            <a:r>
              <a:rPr lang="el-GR" altLang="el-GR" sz="1100" i="1" dirty="0"/>
              <a:t>: </a:t>
            </a:r>
            <a:r>
              <a:rPr lang="el-GR" altLang="el-GR" sz="1100" i="1" dirty="0">
                <a:solidFill>
                  <a:srgbClr val="009999"/>
                </a:solidFill>
              </a:rPr>
              <a:t>  </a:t>
            </a:r>
            <a:r>
              <a:rPr lang="el-GR" altLang="el-GR" sz="1100" i="1" dirty="0"/>
              <a:t> ΝΔ ±2,83% ΣΥΡΙΖΑ ±2,60% </a:t>
            </a:r>
          </a:p>
          <a:p>
            <a:pPr algn="just">
              <a:lnSpc>
                <a:spcPct val="90000"/>
              </a:lnSpc>
            </a:pPr>
            <a:endParaRPr lang="el-GR" altLang="el-GR" sz="1100" b="1" i="1" dirty="0">
              <a:solidFill>
                <a:schemeClr val="tx1">
                  <a:lumMod val="95000"/>
                  <a:lumOff val="5000"/>
                </a:schemeClr>
              </a:solidFill>
            </a:endParaRPr>
          </a:p>
          <a:p>
            <a:pPr algn="just">
              <a:lnSpc>
                <a:spcPct val="90000"/>
              </a:lnSpc>
            </a:pPr>
            <a:r>
              <a:rPr lang="el-GR" altLang="el-GR" sz="1100" b="1" dirty="0"/>
              <a:t>Ι.</a:t>
            </a:r>
            <a:r>
              <a:rPr lang="el-GR" altLang="el-GR" sz="1100" dirty="0"/>
              <a:t>  </a:t>
            </a:r>
            <a:r>
              <a:rPr lang="el-GR" altLang="el-GR" sz="1100" b="1" dirty="0"/>
              <a:t>ΕΛΑΧΙΣΤΕΣ ΒΑΣΕΙΣ ΤΟΥ ΔΕΙΓΜΑΤΟΣ:</a:t>
            </a:r>
            <a:r>
              <a:rPr lang="el-GR" altLang="el-GR" sz="1100" dirty="0"/>
              <a:t> Για τα πολιτικά κόμματα που συγκεντρώνουν βάση ψηφοφόρων των οποίων το αστάθμιστο δείγμα είναι μεταξύ 60 - 100 ατόμων η ανάλυση επιτρέπεται αλλά είναι ενδεικτική.  </a:t>
            </a:r>
            <a:r>
              <a:rPr lang="el-GR" altLang="el-GR" sz="1100" b="1" dirty="0"/>
              <a:t>Οι σημειωμένες με * βάσεις δίνουν Απολύτως ενδεικτικές αναλύσεις</a:t>
            </a:r>
            <a:endParaRPr lang="en-US" altLang="el-GR" sz="1100" b="1" dirty="0"/>
          </a:p>
          <a:p>
            <a:pPr algn="just" eaLnBrk="1" hangingPunct="1">
              <a:lnSpc>
                <a:spcPct val="90000"/>
              </a:lnSpc>
            </a:pPr>
            <a:endParaRPr lang="en-GB" altLang="el-GR" sz="1100" b="1" i="1" dirty="0"/>
          </a:p>
          <a:p>
            <a:pPr algn="just" eaLnBrk="1" hangingPunct="1">
              <a:lnSpc>
                <a:spcPct val="90000"/>
              </a:lnSpc>
            </a:pPr>
            <a:r>
              <a:rPr lang="el-GR" altLang="el-GR" sz="1100" b="1" dirty="0"/>
              <a:t>ΙΑ.</a:t>
            </a:r>
            <a:r>
              <a:rPr lang="el-GR" altLang="el-GR" sz="1100" dirty="0"/>
              <a:t> </a:t>
            </a:r>
            <a:r>
              <a:rPr lang="el-GR" altLang="el-GR" sz="1100" b="1" dirty="0"/>
              <a:t>ΠΑΡΑΜΕΤΡΟΙ ΣΤΑΤΙΣΤΙΚΗΣ ΣΤΑΘΜΙΣΗΣ</a:t>
            </a:r>
            <a:r>
              <a:rPr lang="el-GR" altLang="el-GR" sz="1100" dirty="0"/>
              <a:t>: Το συνολικό πλήρες δείγμα σταθμίζεται ως προς Φύλο - Ηλικία, Περιοχή κατοικίας, και Εκλογές Ιουλίου 2019 </a:t>
            </a:r>
            <a:endParaRPr lang="en-GB" altLang="el-GR" sz="1100" dirty="0"/>
          </a:p>
        </p:txBody>
      </p:sp>
      <p:sp>
        <p:nvSpPr>
          <p:cNvPr id="6147" name="Rectangle 3"/>
          <p:cNvSpPr>
            <a:spLocks noChangeArrowheads="1"/>
          </p:cNvSpPr>
          <p:nvPr/>
        </p:nvSpPr>
        <p:spPr bwMode="auto">
          <a:xfrm>
            <a:off x="1676400" y="152400"/>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a:defRPr sz="1600">
                <a:solidFill>
                  <a:schemeClr val="tx1"/>
                </a:solidFill>
                <a:latin typeface="Calibri" panose="020F0502020204030204" pitchFamily="34" charset="0"/>
              </a:defRPr>
            </a:lvl1pPr>
            <a:lvl2pPr marL="742950" indent="-285750" algn="ctr">
              <a:defRPr sz="1600">
                <a:solidFill>
                  <a:schemeClr val="tx1"/>
                </a:solidFill>
                <a:latin typeface="Calibri" panose="020F0502020204030204" pitchFamily="34" charset="0"/>
              </a:defRPr>
            </a:lvl2pPr>
            <a:lvl3pPr marL="1143000" indent="-228600" algn="ctr">
              <a:defRPr sz="1600">
                <a:solidFill>
                  <a:schemeClr val="tx1"/>
                </a:solidFill>
                <a:latin typeface="Calibri" panose="020F0502020204030204" pitchFamily="34" charset="0"/>
              </a:defRPr>
            </a:lvl3pPr>
            <a:lvl4pPr marL="1600200" indent="-228600" algn="ctr">
              <a:defRPr sz="1600">
                <a:solidFill>
                  <a:schemeClr val="tx1"/>
                </a:solidFill>
                <a:latin typeface="Calibri" panose="020F0502020204030204" pitchFamily="34" charset="0"/>
              </a:defRPr>
            </a:lvl4pPr>
            <a:lvl5pPr marL="2057400" indent="-228600" algn="ctr">
              <a:defRPr sz="1600">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l-GR" sz="2400">
              <a:solidFill>
                <a:schemeClr val="bg1"/>
              </a:solidFill>
            </a:endParaRPr>
          </a:p>
        </p:txBody>
      </p:sp>
      <p:sp>
        <p:nvSpPr>
          <p:cNvPr id="6148" name="Text Box 4"/>
          <p:cNvSpPr txBox="1">
            <a:spLocks noChangeArrowheads="1"/>
          </p:cNvSpPr>
          <p:nvPr/>
        </p:nvSpPr>
        <p:spPr bwMode="auto">
          <a:xfrm>
            <a:off x="568038" y="168634"/>
            <a:ext cx="804275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defRPr sz="1600">
                <a:solidFill>
                  <a:schemeClr val="tx1"/>
                </a:solidFill>
                <a:latin typeface="Calibri" panose="020F0502020204030204" pitchFamily="34" charset="0"/>
              </a:defRPr>
            </a:lvl1pPr>
            <a:lvl2pPr marL="742950" indent="-285750" algn="ctr">
              <a:defRPr sz="1600">
                <a:solidFill>
                  <a:schemeClr val="tx1"/>
                </a:solidFill>
                <a:latin typeface="Calibri" panose="020F0502020204030204" pitchFamily="34" charset="0"/>
              </a:defRPr>
            </a:lvl2pPr>
            <a:lvl3pPr marL="1143000" indent="-228600" algn="ctr">
              <a:defRPr sz="1600">
                <a:solidFill>
                  <a:schemeClr val="tx1"/>
                </a:solidFill>
                <a:latin typeface="Calibri" panose="020F0502020204030204" pitchFamily="34" charset="0"/>
              </a:defRPr>
            </a:lvl3pPr>
            <a:lvl4pPr marL="1600200" indent="-228600" algn="ctr">
              <a:defRPr sz="1600">
                <a:solidFill>
                  <a:schemeClr val="tx1"/>
                </a:solidFill>
                <a:latin typeface="Calibri" panose="020F0502020204030204" pitchFamily="34" charset="0"/>
              </a:defRPr>
            </a:lvl4pPr>
            <a:lvl5pPr marL="2057400" indent="-228600" algn="ctr">
              <a:defRPr sz="1600">
                <a:solidFill>
                  <a:schemeClr val="tx1"/>
                </a:solidFill>
                <a:latin typeface="Calibri" panose="020F0502020204030204" pitchFamily="34" charset="0"/>
              </a:defRPr>
            </a:lvl5pPr>
            <a:lvl6pPr marL="2514600" indent="-228600" algn="ctr" eaLnBrk="0" fontAlgn="base" hangingPunct="0">
              <a:spcBef>
                <a:spcPct val="0"/>
              </a:spcBef>
              <a:spcAft>
                <a:spcPct val="0"/>
              </a:spcAft>
              <a:defRPr sz="1600">
                <a:solidFill>
                  <a:schemeClr val="tx1"/>
                </a:solidFill>
                <a:latin typeface="Calibri" panose="020F0502020204030204" pitchFamily="34" charset="0"/>
              </a:defRPr>
            </a:lvl6pPr>
            <a:lvl7pPr marL="2971800" indent="-228600" algn="ctr" eaLnBrk="0" fontAlgn="base" hangingPunct="0">
              <a:spcBef>
                <a:spcPct val="0"/>
              </a:spcBef>
              <a:spcAft>
                <a:spcPct val="0"/>
              </a:spcAft>
              <a:defRPr sz="1600">
                <a:solidFill>
                  <a:schemeClr val="tx1"/>
                </a:solidFill>
                <a:latin typeface="Calibri" panose="020F0502020204030204" pitchFamily="34" charset="0"/>
              </a:defRPr>
            </a:lvl7pPr>
            <a:lvl8pPr marL="3429000" indent="-228600" algn="ctr" eaLnBrk="0" fontAlgn="base" hangingPunct="0">
              <a:spcBef>
                <a:spcPct val="0"/>
              </a:spcBef>
              <a:spcAft>
                <a:spcPct val="0"/>
              </a:spcAft>
              <a:defRPr sz="1600">
                <a:solidFill>
                  <a:schemeClr val="tx1"/>
                </a:solidFill>
                <a:latin typeface="Calibri" panose="020F0502020204030204" pitchFamily="34" charset="0"/>
              </a:defRPr>
            </a:lvl8pPr>
            <a:lvl9pPr marL="3886200" indent="-228600" algn="ctr" eaLnBrk="0" fontAlgn="base" hangingPunct="0">
              <a:spcBef>
                <a:spcPct val="0"/>
              </a:spcBef>
              <a:spcAft>
                <a:spcPct val="0"/>
              </a:spcAft>
              <a:defRPr sz="1600">
                <a:solidFill>
                  <a:schemeClr val="tx1"/>
                </a:solidFill>
                <a:latin typeface="Calibri" panose="020F0502020204030204" pitchFamily="34" charset="0"/>
              </a:defRPr>
            </a:lvl9pPr>
          </a:lstStyle>
          <a:p>
            <a:pPr algn="l" eaLnBrk="1" hangingPunct="1">
              <a:lnSpc>
                <a:spcPct val="90000"/>
              </a:lnSpc>
              <a:spcBef>
                <a:spcPct val="50000"/>
              </a:spcBef>
            </a:pPr>
            <a:r>
              <a:rPr lang="el-GR" altLang="el-GR" sz="2400" b="1" dirty="0"/>
              <a:t>ΤΑΥΤΟΤΗΤΑ  ΤΗΣ ΕΡΕΥΝΑΣ</a:t>
            </a:r>
            <a:r>
              <a:rPr lang="en-US" altLang="el-GR" sz="2400" b="1" dirty="0"/>
              <a:t> (</a:t>
            </a:r>
            <a:r>
              <a:rPr lang="el-GR" altLang="el-GR" sz="2400" b="1" dirty="0"/>
              <a:t>Βάσει του Νόμου 3603/2007) </a:t>
            </a:r>
            <a:endParaRPr lang="en-GB" altLang="el-GR" sz="2400" b="1" dirty="0"/>
          </a:p>
        </p:txBody>
      </p:sp>
      <p:sp>
        <p:nvSpPr>
          <p:cNvPr id="2" name="Slide Number Placeholder 1"/>
          <p:cNvSpPr>
            <a:spLocks noGrp="1"/>
          </p:cNvSpPr>
          <p:nvPr>
            <p:ph type="sldNum" sz="quarter" idx="12"/>
          </p:nvPr>
        </p:nvSpPr>
        <p:spPr>
          <a:xfrm>
            <a:off x="11607022" y="6379086"/>
            <a:ext cx="584978" cy="365125"/>
          </a:xfrm>
        </p:spPr>
        <p:txBody>
          <a:bodyPr/>
          <a:lstStyle/>
          <a:p>
            <a:fld id="{D57F1E4F-1CFF-5643-939E-217C01CDF565}" type="slidenum">
              <a:rPr lang="en-US" smtClean="0"/>
              <a:pPr/>
              <a:t>2</a:t>
            </a:fld>
            <a:endParaRPr lang="en-US" dirty="0"/>
          </a:p>
        </p:txBody>
      </p:sp>
      <p:graphicFrame>
        <p:nvGraphicFramePr>
          <p:cNvPr id="8" name="Table 7">
            <a:extLst>
              <a:ext uri="{FF2B5EF4-FFF2-40B4-BE49-F238E27FC236}">
                <a16:creationId xmlns:a16="http://schemas.microsoft.com/office/drawing/2014/main" id="{B6F2738F-D10F-459F-AA08-4155FCA377A1}"/>
              </a:ext>
            </a:extLst>
          </p:cNvPr>
          <p:cNvGraphicFramePr>
            <a:graphicFrameLocks noGrp="1"/>
          </p:cNvGraphicFramePr>
          <p:nvPr>
            <p:extLst>
              <p:ext uri="{D42A27DB-BD31-4B8C-83A1-F6EECF244321}">
                <p14:modId xmlns:p14="http://schemas.microsoft.com/office/powerpoint/2010/main" val="781932841"/>
              </p:ext>
            </p:extLst>
          </p:nvPr>
        </p:nvGraphicFramePr>
        <p:xfrm>
          <a:off x="8825948" y="1641447"/>
          <a:ext cx="3269974" cy="3634740"/>
        </p:xfrm>
        <a:graphic>
          <a:graphicData uri="http://schemas.openxmlformats.org/drawingml/2006/table">
            <a:tbl>
              <a:tblPr/>
              <a:tblGrid>
                <a:gridCol w="769937">
                  <a:extLst>
                    <a:ext uri="{9D8B030D-6E8A-4147-A177-3AD203B41FA5}">
                      <a16:colId xmlns:a16="http://schemas.microsoft.com/office/drawing/2014/main" val="2473263770"/>
                    </a:ext>
                  </a:extLst>
                </a:gridCol>
                <a:gridCol w="1939462">
                  <a:extLst>
                    <a:ext uri="{9D8B030D-6E8A-4147-A177-3AD203B41FA5}">
                      <a16:colId xmlns:a16="http://schemas.microsoft.com/office/drawing/2014/main" val="2438272894"/>
                    </a:ext>
                  </a:extLst>
                </a:gridCol>
                <a:gridCol w="560575">
                  <a:extLst>
                    <a:ext uri="{9D8B030D-6E8A-4147-A177-3AD203B41FA5}">
                      <a16:colId xmlns:a16="http://schemas.microsoft.com/office/drawing/2014/main" val="90574446"/>
                    </a:ext>
                  </a:extLst>
                </a:gridCol>
              </a:tblGrid>
              <a:tr h="182880">
                <a:tc>
                  <a:txBody>
                    <a:bodyPr/>
                    <a:lstStyle/>
                    <a:p>
                      <a:pPr algn="l" fontAlgn="b"/>
                      <a:r>
                        <a:rPr lang="el-GR"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l-GR" sz="1000" b="1" i="0" u="none" strike="noStrike" dirty="0">
                          <a:solidFill>
                            <a:srgbClr val="000000"/>
                          </a:solidFill>
                          <a:effectLst/>
                          <a:latin typeface="Arial" panose="020B060402020202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1" i="0" u="none" strike="noStrike">
                          <a:solidFill>
                            <a:srgbClr val="000000"/>
                          </a:solidFill>
                          <a:effectLst/>
                          <a:latin typeface="Arial" panose="020B0604020202020204" pitchFamily="34" charset="0"/>
                        </a:rPr>
                        <a:t>ΒΑΣΕΙΣ</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1401283"/>
                  </a:ext>
                </a:extLst>
              </a:tr>
              <a:tr h="182880">
                <a:tc>
                  <a:txBody>
                    <a:bodyPr/>
                    <a:lstStyle/>
                    <a:p>
                      <a:pPr algn="l" fontAlgn="b"/>
                      <a:r>
                        <a:rPr lang="el-GR"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ΣΥΝΟΛΟ</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1000</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946996"/>
                  </a:ext>
                </a:extLst>
              </a:tr>
              <a:tr h="182880">
                <a:tc rowSpan="2">
                  <a:txBody>
                    <a:bodyPr/>
                    <a:lstStyle/>
                    <a:p>
                      <a:pPr algn="ctr" fontAlgn="ctr"/>
                      <a:r>
                        <a:rPr lang="el-GR" sz="1100" b="0" i="0" u="none" strike="noStrike" dirty="0">
                          <a:solidFill>
                            <a:srgbClr val="000000"/>
                          </a:solidFill>
                          <a:effectLst/>
                          <a:latin typeface="Calibri" panose="020F0502020204030204" pitchFamily="34" charset="0"/>
                        </a:rPr>
                        <a:t>ΦΥΛΟ</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ΑΝΔΡΑΣ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486</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256977"/>
                  </a:ext>
                </a:extLst>
              </a:tr>
              <a:tr h="182880">
                <a:tc vMerge="1">
                  <a:txBody>
                    <a:bodyPr/>
                    <a:lstStyle/>
                    <a:p>
                      <a:endParaRPr lang="el-GR"/>
                    </a:p>
                  </a:txBody>
                  <a:tcPr/>
                </a:tc>
                <a:tc>
                  <a:txBody>
                    <a:bodyPr/>
                    <a:lstStyle/>
                    <a:p>
                      <a:pPr algn="ctr" fontAlgn="b"/>
                      <a:r>
                        <a:rPr lang="el-GR" sz="1050" u="none" strike="noStrike" dirty="0">
                          <a:effectLst/>
                        </a:rPr>
                        <a:t>ΓΥΝΑΙΚΑ</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514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458403"/>
                  </a:ext>
                </a:extLst>
              </a:tr>
              <a:tr h="182880">
                <a:tc rowSpan="5">
                  <a:txBody>
                    <a:bodyPr/>
                    <a:lstStyle/>
                    <a:p>
                      <a:pPr algn="ctr" fontAlgn="ctr"/>
                      <a:r>
                        <a:rPr lang="el-GR" sz="1100" b="0" i="0" u="none" strike="noStrike">
                          <a:solidFill>
                            <a:srgbClr val="000000"/>
                          </a:solidFill>
                          <a:effectLst/>
                          <a:latin typeface="Calibri" panose="020F0502020204030204" pitchFamily="34" charset="0"/>
                        </a:rPr>
                        <a:t>ΗΛΙΚΙΑ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a:effectLst/>
                        </a:rPr>
                        <a:t>17-34</a:t>
                      </a:r>
                      <a:endParaRPr lang="el-GR" sz="1050" b="0" i="0" u="none" strike="noStrike">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278</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8003423"/>
                  </a:ext>
                </a:extLst>
              </a:tr>
              <a:tr h="182880">
                <a:tc vMerge="1">
                  <a:txBody>
                    <a:bodyPr/>
                    <a:lstStyle/>
                    <a:p>
                      <a:endParaRPr lang="el-GR"/>
                    </a:p>
                  </a:txBody>
                  <a:tcPr/>
                </a:tc>
                <a:tc>
                  <a:txBody>
                    <a:bodyPr/>
                    <a:lstStyle/>
                    <a:p>
                      <a:pPr algn="ctr" fontAlgn="b"/>
                      <a:r>
                        <a:rPr lang="el-GR" sz="1050" u="none" strike="noStrike" dirty="0">
                          <a:effectLst/>
                        </a:rPr>
                        <a:t>35-44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184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516025"/>
                  </a:ext>
                </a:extLst>
              </a:tr>
              <a:tr h="182880">
                <a:tc vMerge="1">
                  <a:txBody>
                    <a:bodyPr/>
                    <a:lstStyle/>
                    <a:p>
                      <a:endParaRPr lang="el-GR"/>
                    </a:p>
                  </a:txBody>
                  <a:tcPr/>
                </a:tc>
                <a:tc>
                  <a:txBody>
                    <a:bodyPr/>
                    <a:lstStyle/>
                    <a:p>
                      <a:pPr algn="ctr" fontAlgn="b"/>
                      <a:r>
                        <a:rPr lang="el-GR" sz="1050" u="none" strike="noStrike">
                          <a:effectLst/>
                        </a:rPr>
                        <a:t>45-54</a:t>
                      </a:r>
                      <a:endParaRPr lang="el-GR" sz="1050" b="0" i="0" u="none" strike="noStrike">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165</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2890828"/>
                  </a:ext>
                </a:extLst>
              </a:tr>
              <a:tr h="182880">
                <a:tc vMerge="1">
                  <a:txBody>
                    <a:bodyPr/>
                    <a:lstStyle/>
                    <a:p>
                      <a:endParaRPr lang="el-GR"/>
                    </a:p>
                  </a:txBody>
                  <a:tcPr/>
                </a:tc>
                <a:tc>
                  <a:txBody>
                    <a:bodyPr/>
                    <a:lstStyle/>
                    <a:p>
                      <a:pPr algn="ctr" fontAlgn="b"/>
                      <a:r>
                        <a:rPr lang="el-GR" sz="1050" u="none" strike="noStrike" dirty="0">
                          <a:effectLst/>
                        </a:rPr>
                        <a:t>55-64</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142</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711104"/>
                  </a:ext>
                </a:extLst>
              </a:tr>
              <a:tr h="182880">
                <a:tc vMerge="1">
                  <a:txBody>
                    <a:bodyPr/>
                    <a:lstStyle/>
                    <a:p>
                      <a:endParaRPr lang="el-GR"/>
                    </a:p>
                  </a:txBody>
                  <a:tcPr/>
                </a:tc>
                <a:tc>
                  <a:txBody>
                    <a:bodyPr/>
                    <a:lstStyle/>
                    <a:p>
                      <a:pPr algn="ctr" fontAlgn="b"/>
                      <a:r>
                        <a:rPr lang="el-GR" sz="1050" u="none" strike="noStrike" dirty="0">
                          <a:effectLst/>
                        </a:rPr>
                        <a:t>65+</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231</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4666778"/>
                  </a:ext>
                </a:extLst>
              </a:tr>
              <a:tr h="182880">
                <a:tc rowSpan="7">
                  <a:txBody>
                    <a:bodyPr/>
                    <a:lstStyle/>
                    <a:p>
                      <a:pPr algn="ctr" fontAlgn="ctr"/>
                      <a:r>
                        <a:rPr lang="el-GR" sz="1100" b="0" i="0" u="none" strike="noStrike">
                          <a:solidFill>
                            <a:srgbClr val="000000"/>
                          </a:solidFill>
                          <a:effectLst/>
                          <a:latin typeface="Calibri" panose="020F0502020204030204" pitchFamily="34" charset="0"/>
                        </a:rPr>
                        <a:t>ΕΠΑΓΓΕΛΜΑ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ΙΔΙΩΤΙΚΟΣ ΥΠΑΛΛΗΛΟΣ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u="none" strike="noStrike" dirty="0">
                          <a:effectLst/>
                        </a:rPr>
                        <a:t>253</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1993157"/>
                  </a:ext>
                </a:extLst>
              </a:tr>
              <a:tr h="182880">
                <a:tc vMerge="1">
                  <a:txBody>
                    <a:bodyPr/>
                    <a:lstStyle/>
                    <a:p>
                      <a:endParaRPr lang="el-GR"/>
                    </a:p>
                  </a:txBody>
                  <a:tcPr/>
                </a:tc>
                <a:tc>
                  <a:txBody>
                    <a:bodyPr/>
                    <a:lstStyle/>
                    <a:p>
                      <a:pPr algn="ctr" fontAlgn="b"/>
                      <a:r>
                        <a:rPr lang="el-GR" sz="1050" u="none" strike="noStrike" dirty="0">
                          <a:effectLst/>
                        </a:rPr>
                        <a:t>ΔΗΜΟΣΙΟΣ ΥΠΑΛΛΗΛΟΣ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rgbClr val="000000"/>
                          </a:solidFill>
                          <a:effectLst/>
                          <a:latin typeface="Calibri" panose="020F0502020204030204" pitchFamily="34" charset="0"/>
                        </a:rPr>
                        <a:t>125</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57370"/>
                  </a:ext>
                </a:extLst>
              </a:tr>
              <a:tr h="182880">
                <a:tc vMerge="1">
                  <a:txBody>
                    <a:bodyPr/>
                    <a:lstStyle/>
                    <a:p>
                      <a:endParaRPr lang="el-GR"/>
                    </a:p>
                  </a:txBody>
                  <a:tcPr/>
                </a:tc>
                <a:tc>
                  <a:txBody>
                    <a:bodyPr/>
                    <a:lstStyle/>
                    <a:p>
                      <a:pPr algn="ctr" fontAlgn="b"/>
                      <a:r>
                        <a:rPr lang="el-GR" sz="1050" u="none" strike="noStrike" dirty="0">
                          <a:effectLst/>
                        </a:rPr>
                        <a:t>ΣΥΝΤΑΞΙΟΥΧΟΣ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rgbClr val="000000"/>
                          </a:solidFill>
                          <a:effectLst/>
                          <a:latin typeface="Calibri" panose="020F0502020204030204" pitchFamily="34" charset="0"/>
                        </a:rPr>
                        <a:t>204</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8535212"/>
                  </a:ext>
                </a:extLst>
              </a:tr>
              <a:tr h="182880">
                <a:tc vMerge="1">
                  <a:txBody>
                    <a:bodyPr/>
                    <a:lstStyle/>
                    <a:p>
                      <a:endParaRPr lang="el-GR"/>
                    </a:p>
                  </a:txBody>
                  <a:tcPr/>
                </a:tc>
                <a:tc>
                  <a:txBody>
                    <a:bodyPr/>
                    <a:lstStyle/>
                    <a:p>
                      <a:pPr algn="ctr" fontAlgn="b"/>
                      <a:r>
                        <a:rPr lang="el-GR" sz="1050" u="none" strike="noStrike" dirty="0">
                          <a:effectLst/>
                        </a:rPr>
                        <a:t>ΑΥΤΟΑΠΑΣΧΟΛΟΥΜΕΝΟΣ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rgbClr val="000000"/>
                          </a:solidFill>
                          <a:effectLst/>
                          <a:latin typeface="Calibri" panose="020F0502020204030204" pitchFamily="34" charset="0"/>
                        </a:rPr>
                        <a:t>161</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2573329"/>
                  </a:ext>
                </a:extLst>
              </a:tr>
              <a:tr h="182880">
                <a:tc vMerge="1">
                  <a:txBody>
                    <a:bodyPr/>
                    <a:lstStyle/>
                    <a:p>
                      <a:endParaRPr lang="el-GR"/>
                    </a:p>
                  </a:txBody>
                  <a:tcPr/>
                </a:tc>
                <a:tc>
                  <a:txBody>
                    <a:bodyPr/>
                    <a:lstStyle/>
                    <a:p>
                      <a:pPr algn="ctr" fontAlgn="b"/>
                      <a:r>
                        <a:rPr lang="el-GR" sz="1050" u="none" strike="noStrike" dirty="0">
                          <a:effectLst/>
                        </a:rPr>
                        <a:t>ΑΝΕΡΓΟΙ</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rgbClr val="000000"/>
                          </a:solidFill>
                          <a:effectLst/>
                          <a:latin typeface="Calibri" panose="020F0502020204030204" pitchFamily="34" charset="0"/>
                        </a:rPr>
                        <a:t>94</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2491550"/>
                  </a:ext>
                </a:extLst>
              </a:tr>
              <a:tr h="182880">
                <a:tc vMerge="1">
                  <a:txBody>
                    <a:bodyPr/>
                    <a:lstStyle/>
                    <a:p>
                      <a:endParaRPr lang="el-GR"/>
                    </a:p>
                  </a:txBody>
                  <a:tcPr/>
                </a:tc>
                <a:tc>
                  <a:txBody>
                    <a:bodyPr/>
                    <a:lstStyle/>
                    <a:p>
                      <a:pPr algn="ctr" fontAlgn="b"/>
                      <a:r>
                        <a:rPr lang="el-GR" sz="1050" u="none" strike="noStrike" dirty="0">
                          <a:effectLst/>
                        </a:rPr>
                        <a:t>ΦΟΙΤΗΤΕΣ</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rgbClr val="000000"/>
                          </a:solidFill>
                          <a:effectLst/>
                          <a:latin typeface="Calibri" panose="020F0502020204030204" pitchFamily="34" charset="0"/>
                        </a:rPr>
                        <a:t>56</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7530926"/>
                  </a:ext>
                </a:extLst>
              </a:tr>
              <a:tr h="182880">
                <a:tc vMerge="1">
                  <a:txBody>
                    <a:bodyPr/>
                    <a:lstStyle/>
                    <a:p>
                      <a:endParaRPr lang="el-GR"/>
                    </a:p>
                  </a:txBody>
                  <a:tcPr/>
                </a:tc>
                <a:tc>
                  <a:txBody>
                    <a:bodyPr/>
                    <a:lstStyle/>
                    <a:p>
                      <a:pPr algn="ctr" fontAlgn="b"/>
                      <a:r>
                        <a:rPr lang="el-GR" sz="1050" u="none" strike="noStrike" dirty="0">
                          <a:effectLst/>
                        </a:rPr>
                        <a:t>ΑΛΛΟ</a:t>
                      </a:r>
                      <a:endParaRPr lang="el-GR" sz="1050" b="0" i="0" u="none" strike="noStrike" dirty="0">
                        <a:solidFill>
                          <a:srgbClr val="000000"/>
                        </a:solidFill>
                        <a:effectLst/>
                        <a:latin typeface="Calibri" panose="020F0502020204030204" pitchFamily="34" charset="0"/>
                      </a:endParaRP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50" b="0" i="0" u="none" strike="noStrike" dirty="0">
                          <a:solidFill>
                            <a:srgbClr val="000000"/>
                          </a:solidFill>
                          <a:effectLst/>
                          <a:latin typeface="Calibri" panose="020F0502020204030204" pitchFamily="34" charset="0"/>
                        </a:rPr>
                        <a:t>107</a:t>
                      </a:r>
                    </a:p>
                  </a:txBody>
                  <a:tcPr marL="4889" marR="4889" marT="488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038"/>
                  </a:ext>
                </a:extLst>
              </a:tr>
              <a:tr h="182880">
                <a:tc rowSpan="2">
                  <a:txBody>
                    <a:bodyPr/>
                    <a:lstStyle/>
                    <a:p>
                      <a:pPr algn="ctr" fontAlgn="ctr"/>
                      <a:r>
                        <a:rPr lang="el-GR" sz="1100" b="0" i="0" u="none" strike="noStrike">
                          <a:solidFill>
                            <a:srgbClr val="000000"/>
                          </a:solidFill>
                          <a:effectLst/>
                          <a:latin typeface="Calibri" panose="020F0502020204030204" pitchFamily="34" charset="0"/>
                        </a:rPr>
                        <a:t>ΨΗΦΟΣ 2019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chemeClr val="tx1"/>
                          </a:solidFill>
                          <a:effectLst/>
                          <a:latin typeface="Calibri" panose="020F0502020204030204" pitchFamily="34" charset="0"/>
                        </a:rPr>
                        <a:t>ΙΟΥΛΙΟΣ 2019-ΝΔ</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l-GR" sz="1100" b="0" i="0" u="none" strike="noStrike" kern="1200" dirty="0">
                          <a:solidFill>
                            <a:schemeClr val="tx1"/>
                          </a:solidFill>
                          <a:effectLst/>
                          <a:latin typeface="Calibri" panose="020F0502020204030204" pitchFamily="34" charset="0"/>
                          <a:ea typeface="+mn-ea"/>
                          <a:cs typeface="+mn-cs"/>
                        </a:rPr>
                        <a:t>299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45294"/>
                  </a:ext>
                </a:extLst>
              </a:tr>
              <a:tr h="182880">
                <a:tc vMerge="1">
                  <a:txBody>
                    <a:bodyPr/>
                    <a:lstStyle/>
                    <a:p>
                      <a:endParaRPr lang="el-GR"/>
                    </a:p>
                  </a:txBody>
                  <a:tcPr/>
                </a:tc>
                <a:tc>
                  <a:txBody>
                    <a:bodyPr/>
                    <a:lstStyle/>
                    <a:p>
                      <a:pPr algn="ctr" fontAlgn="b"/>
                      <a:r>
                        <a:rPr lang="el-GR" sz="1100" b="0" i="0" u="none" strike="noStrike" dirty="0">
                          <a:solidFill>
                            <a:schemeClr val="tx1"/>
                          </a:solidFill>
                          <a:effectLst/>
                          <a:latin typeface="Calibri" panose="020F0502020204030204" pitchFamily="34" charset="0"/>
                        </a:rPr>
                        <a:t>ΙΟΥΛΙΟΣ 2019-ΣΥΡΙΖΑ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l-GR" sz="1100" b="0" i="0" u="none" strike="noStrike" kern="1200" dirty="0">
                          <a:solidFill>
                            <a:schemeClr val="tx1"/>
                          </a:solidFill>
                          <a:effectLst/>
                          <a:latin typeface="Calibri" panose="020F0502020204030204" pitchFamily="34" charset="0"/>
                          <a:ea typeface="+mn-ea"/>
                          <a:cs typeface="+mn-cs"/>
                        </a:rPr>
                        <a:t>236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203981"/>
                  </a:ext>
                </a:extLst>
              </a:tr>
              <a:tr h="182880">
                <a:tc>
                  <a:txBody>
                    <a:bodyPr/>
                    <a:lstStyle/>
                    <a:p>
                      <a:pPr algn="l" fontAlgn="b"/>
                      <a:r>
                        <a:rPr lang="el-GR"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100" b="0" i="0" u="none" strike="noStrike" dirty="0">
                          <a:solidFill>
                            <a:schemeClr val="tx1"/>
                          </a:solidFill>
                          <a:effectLst/>
                          <a:latin typeface="Calibri" panose="020F0502020204030204" pitchFamily="34" charset="0"/>
                        </a:rPr>
                        <a:t>ΣΗΜΕΡΑ-ΣΥΝΟΛΟ ΑΔΙΕΥΚΡΙΝΙΣΤΗΣ ΨΗΦΟΥ</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l-GR" sz="1100" b="0" i="0" u="none" strike="noStrike" kern="1200" dirty="0">
                          <a:solidFill>
                            <a:schemeClr val="tx1"/>
                          </a:solidFill>
                          <a:effectLst/>
                          <a:latin typeface="Calibri" panose="020F0502020204030204" pitchFamily="34" charset="0"/>
                          <a:ea typeface="+mn-ea"/>
                          <a:cs typeface="+mn-cs"/>
                        </a:rPr>
                        <a:t>172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8943280"/>
                  </a:ext>
                </a:extLst>
              </a:tr>
            </a:tbl>
          </a:graphicData>
        </a:graphic>
      </p:graphicFrame>
    </p:spTree>
    <p:extLst>
      <p:ext uri="{BB962C8B-B14F-4D97-AF65-F5344CB8AC3E}">
        <p14:creationId xmlns:p14="http://schemas.microsoft.com/office/powerpoint/2010/main" val="57719639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20</a:t>
            </a:fld>
            <a:endParaRPr lang="en-GB" altLang="el-GR" sz="1200" dirty="0">
              <a:solidFill>
                <a:prstClr val="black"/>
              </a:solidFill>
            </a:endParaRPr>
          </a:p>
        </p:txBody>
      </p:sp>
      <p:sp>
        <p:nvSpPr>
          <p:cNvPr id="9221" name="Rectangle 2"/>
          <p:cNvSpPr>
            <a:spLocks noChangeArrowheads="1"/>
          </p:cNvSpPr>
          <p:nvPr/>
        </p:nvSpPr>
        <p:spPr bwMode="auto">
          <a:xfrm>
            <a:off x="186234" y="101829"/>
            <a:ext cx="10030108" cy="4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110000"/>
              </a:lnSpc>
              <a:spcBef>
                <a:spcPct val="0"/>
              </a:spcBef>
              <a:buFontTx/>
              <a:buNone/>
            </a:pPr>
            <a:r>
              <a:rPr lang="el-GR" altLang="el-GR" sz="2400" b="1" dirty="0">
                <a:solidFill>
                  <a:schemeClr val="bg2">
                    <a:lumMod val="25000"/>
                  </a:schemeClr>
                </a:solidFill>
                <a:latin typeface="+mj-lt"/>
                <a:ea typeface="+mj-ea"/>
                <a:cs typeface="+mj-cs"/>
              </a:rPr>
              <a:t>Τι θα </a:t>
            </a:r>
            <a:r>
              <a:rPr lang="el-GR" altLang="el-GR" sz="2400" b="1" dirty="0">
                <a:solidFill>
                  <a:srgbClr val="FF0000"/>
                </a:solidFill>
                <a:latin typeface="+mj-lt"/>
                <a:ea typeface="+mj-ea"/>
                <a:cs typeface="+mj-cs"/>
              </a:rPr>
              <a:t>θέλατε</a:t>
            </a:r>
            <a:r>
              <a:rPr lang="el-GR" altLang="el-GR" sz="2400" b="1" dirty="0">
                <a:solidFill>
                  <a:schemeClr val="bg2">
                    <a:lumMod val="25000"/>
                  </a:schemeClr>
                </a:solidFill>
                <a:latin typeface="+mj-lt"/>
                <a:ea typeface="+mj-ea"/>
                <a:cs typeface="+mj-cs"/>
              </a:rPr>
              <a:t> αν δεν προκύψει αυτοδύναμη κυβέρνηση σε εκλογές</a:t>
            </a:r>
            <a:endParaRPr lang="el-GR" altLang="el-GR" sz="1800" b="1" dirty="0">
              <a:solidFill>
                <a:schemeClr val="bg2">
                  <a:lumMod val="25000"/>
                </a:schemeClr>
              </a:solidFill>
              <a:latin typeface="+mj-lt"/>
              <a:ea typeface="+mj-ea"/>
              <a:cs typeface="+mj-cs"/>
            </a:endParaRPr>
          </a:p>
        </p:txBody>
      </p:sp>
      <p:sp>
        <p:nvSpPr>
          <p:cNvPr id="9226" name="Ορθογώνιο 1"/>
          <p:cNvSpPr>
            <a:spLocks noChangeArrowheads="1"/>
          </p:cNvSpPr>
          <p:nvPr/>
        </p:nvSpPr>
        <p:spPr bwMode="auto">
          <a:xfrm>
            <a:off x="9120188" y="992189"/>
            <a:ext cx="431800" cy="636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2400">
              <a:solidFill>
                <a:prstClr val="black"/>
              </a:solidFill>
            </a:endParaRPr>
          </a:p>
        </p:txBody>
      </p:sp>
      <p:sp>
        <p:nvSpPr>
          <p:cNvPr id="3" name="Rectangle 2"/>
          <p:cNvSpPr/>
          <p:nvPr/>
        </p:nvSpPr>
        <p:spPr>
          <a:xfrm>
            <a:off x="467411" y="671447"/>
            <a:ext cx="8022224" cy="244682"/>
          </a:xfrm>
          <a:prstGeom prst="rect">
            <a:avLst/>
          </a:prstGeom>
        </p:spPr>
        <p:txBody>
          <a:bodyPr wrap="square">
            <a:spAutoFit/>
          </a:bodyPr>
          <a:lstStyle/>
          <a:p>
            <a:pPr>
              <a:lnSpc>
                <a:spcPct val="110000"/>
              </a:lnSpc>
              <a:spcBef>
                <a:spcPct val="0"/>
              </a:spcBef>
              <a:buFontTx/>
              <a:buNone/>
            </a:pPr>
            <a:r>
              <a:rPr lang="el-GR" altLang="el-GR" sz="900" i="1" dirty="0">
                <a:solidFill>
                  <a:prstClr val="white">
                    <a:lumMod val="50000"/>
                  </a:prstClr>
                </a:solidFill>
                <a:latin typeface="Calibri" panose="020F0502020204030204" pitchFamily="34" charset="0"/>
                <a:cs typeface="Calibri" panose="020F0502020204030204" pitchFamily="34" charset="0"/>
              </a:rPr>
              <a:t>Εάν στις επόμενες εκλογές που θα διεξαχθούν με το σύστημα της Απλής Αναλογικής δεν προκύψει αυτοδύναμη μονοκομματική κυβέρνηση τι θα θέλατε να συμβεί; </a:t>
            </a:r>
          </a:p>
        </p:txBody>
      </p:sp>
      <p:pic>
        <p:nvPicPr>
          <p:cNvPr id="13" name="chart"/>
          <p:cNvPicPr>
            <a:picLocks noChangeAspect="1"/>
          </p:cNvPicPr>
          <p:nvPr/>
        </p:nvPicPr>
        <p:blipFill>
          <a:blip r:embed="rId2"/>
          <a:stretch>
            <a:fillRect/>
          </a:stretch>
        </p:blipFill>
        <p:spPr>
          <a:xfrm>
            <a:off x="4713016" y="929042"/>
            <a:ext cx="2170364" cy="323116"/>
          </a:xfrm>
          <a:prstGeom prst="rect">
            <a:avLst/>
          </a:prstGeom>
        </p:spPr>
      </p:pic>
      <p:graphicFrame>
        <p:nvGraphicFramePr>
          <p:cNvPr id="8" name="Object 2"/>
          <p:cNvGraphicFramePr>
            <a:graphicFrameLocks/>
          </p:cNvGraphicFramePr>
          <p:nvPr>
            <p:extLst>
              <p:ext uri="{D42A27DB-BD31-4B8C-83A1-F6EECF244321}">
                <p14:modId xmlns:p14="http://schemas.microsoft.com/office/powerpoint/2010/main" val="2524686973"/>
              </p:ext>
            </p:extLst>
          </p:nvPr>
        </p:nvGraphicFramePr>
        <p:xfrm>
          <a:off x="467412" y="1514957"/>
          <a:ext cx="11261168" cy="5109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6D19034-615F-1DF4-19AC-E411E6D71319}"/>
              </a:ext>
            </a:extLst>
          </p:cNvPr>
          <p:cNvSpPr txBox="1"/>
          <p:nvPr/>
        </p:nvSpPr>
        <p:spPr>
          <a:xfrm>
            <a:off x="463420" y="3700514"/>
            <a:ext cx="349776" cy="369332"/>
          </a:xfrm>
          <a:prstGeom prst="rect">
            <a:avLst/>
          </a:prstGeom>
          <a:noFill/>
        </p:spPr>
        <p:txBody>
          <a:bodyPr wrap="none" rtlCol="0">
            <a:spAutoFit/>
          </a:bodyPr>
          <a:lstStyle/>
          <a:p>
            <a:r>
              <a:rPr lang="en-US" dirty="0"/>
              <a:t>%</a:t>
            </a:r>
            <a:endParaRPr lang="el-GR" dirty="0"/>
          </a:p>
        </p:txBody>
      </p:sp>
    </p:spTree>
    <p:extLst>
      <p:ext uri="{BB962C8B-B14F-4D97-AF65-F5344CB8AC3E}">
        <p14:creationId xmlns:p14="http://schemas.microsoft.com/office/powerpoint/2010/main" val="633009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21</a:t>
            </a:fld>
            <a:endParaRPr lang="en-GB" altLang="el-GR" sz="1200" dirty="0">
              <a:solidFill>
                <a:prstClr val="black"/>
              </a:solidFill>
            </a:endParaRPr>
          </a:p>
        </p:txBody>
      </p:sp>
      <p:sp>
        <p:nvSpPr>
          <p:cNvPr id="9221" name="Rectangle 2"/>
          <p:cNvSpPr>
            <a:spLocks noChangeArrowheads="1"/>
          </p:cNvSpPr>
          <p:nvPr/>
        </p:nvSpPr>
        <p:spPr bwMode="auto">
          <a:xfrm>
            <a:off x="159601" y="84074"/>
            <a:ext cx="10030108" cy="47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110000"/>
              </a:lnSpc>
              <a:spcBef>
                <a:spcPct val="0"/>
              </a:spcBef>
              <a:buFontTx/>
              <a:buNone/>
            </a:pPr>
            <a:r>
              <a:rPr lang="el-GR" altLang="el-GR" sz="2400" b="1" dirty="0">
                <a:solidFill>
                  <a:schemeClr val="bg2">
                    <a:lumMod val="25000"/>
                  </a:schemeClr>
                </a:solidFill>
                <a:latin typeface="+mj-lt"/>
                <a:ea typeface="+mj-ea"/>
                <a:cs typeface="+mj-cs"/>
              </a:rPr>
              <a:t>Τι θα </a:t>
            </a:r>
            <a:r>
              <a:rPr lang="el-GR" altLang="el-GR" sz="2400" b="1" dirty="0">
                <a:solidFill>
                  <a:srgbClr val="FF0000"/>
                </a:solidFill>
                <a:latin typeface="+mj-lt"/>
                <a:ea typeface="+mj-ea"/>
                <a:cs typeface="+mj-cs"/>
              </a:rPr>
              <a:t>θέλατε</a:t>
            </a:r>
            <a:r>
              <a:rPr lang="el-GR" altLang="el-GR" sz="2400" b="1" dirty="0">
                <a:solidFill>
                  <a:schemeClr val="bg2">
                    <a:lumMod val="25000"/>
                  </a:schemeClr>
                </a:solidFill>
                <a:latin typeface="+mj-lt"/>
                <a:ea typeface="+mj-ea"/>
                <a:cs typeface="+mj-cs"/>
              </a:rPr>
              <a:t> αν δεν προκύψει αυτοδύναμη κυβέρνηση σε εκλογές</a:t>
            </a:r>
            <a:endParaRPr lang="el-GR" altLang="el-GR" sz="1800" b="1" dirty="0">
              <a:solidFill>
                <a:schemeClr val="bg2">
                  <a:lumMod val="25000"/>
                </a:schemeClr>
              </a:solidFill>
              <a:latin typeface="+mj-lt"/>
              <a:ea typeface="+mj-ea"/>
              <a:cs typeface="+mj-cs"/>
            </a:endParaRPr>
          </a:p>
        </p:txBody>
      </p:sp>
      <p:sp>
        <p:nvSpPr>
          <p:cNvPr id="9226" name="Ορθογώνιο 1"/>
          <p:cNvSpPr>
            <a:spLocks noChangeArrowheads="1"/>
          </p:cNvSpPr>
          <p:nvPr/>
        </p:nvSpPr>
        <p:spPr bwMode="auto">
          <a:xfrm>
            <a:off x="9120188" y="992189"/>
            <a:ext cx="431800" cy="6365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2400">
              <a:solidFill>
                <a:prstClr val="black"/>
              </a:solidFill>
            </a:endParaRPr>
          </a:p>
        </p:txBody>
      </p:sp>
      <p:sp>
        <p:nvSpPr>
          <p:cNvPr id="3" name="Rectangle 2"/>
          <p:cNvSpPr/>
          <p:nvPr/>
        </p:nvSpPr>
        <p:spPr>
          <a:xfrm>
            <a:off x="266982" y="702878"/>
            <a:ext cx="10556835" cy="270074"/>
          </a:xfrm>
          <a:prstGeom prst="rect">
            <a:avLst/>
          </a:prstGeom>
        </p:spPr>
        <p:txBody>
          <a:bodyPr wrap="square">
            <a:spAutoFit/>
          </a:bodyPr>
          <a:lstStyle/>
          <a:p>
            <a:pPr>
              <a:lnSpc>
                <a:spcPct val="110000"/>
              </a:lnSpc>
              <a:spcBef>
                <a:spcPct val="0"/>
              </a:spcBef>
              <a:buFontTx/>
              <a:buNone/>
            </a:pPr>
            <a:r>
              <a:rPr lang="el-GR" altLang="el-GR" sz="1050" i="1" dirty="0">
                <a:solidFill>
                  <a:prstClr val="white">
                    <a:lumMod val="50000"/>
                  </a:prstClr>
                </a:solidFill>
                <a:latin typeface="Calibri" panose="020F0502020204030204" pitchFamily="34" charset="0"/>
                <a:cs typeface="Calibri" panose="020F0502020204030204" pitchFamily="34" charset="0"/>
              </a:rPr>
              <a:t>Εάν στις επόμενες εκλογές που θα διεξαχθούν με το σύστημα της Απλής Αναλογικής δεν προκύψει αυτοδύναμη μονοκομματική κυβέρνηση τι θα θέλατε να συμβεί; </a:t>
            </a:r>
          </a:p>
        </p:txBody>
      </p:sp>
      <p:sp>
        <p:nvSpPr>
          <p:cNvPr id="2" name="TextBox 1"/>
          <p:cNvSpPr txBox="1"/>
          <p:nvPr/>
        </p:nvSpPr>
        <p:spPr>
          <a:xfrm>
            <a:off x="4459241" y="1409536"/>
            <a:ext cx="2450479" cy="338554"/>
          </a:xfrm>
          <a:prstGeom prst="rect">
            <a:avLst/>
          </a:prstGeom>
          <a:noFill/>
        </p:spPr>
        <p:txBody>
          <a:bodyPr wrap="none" rtlCol="0">
            <a:spAutoFit/>
          </a:bodyPr>
          <a:lstStyle/>
          <a:p>
            <a:r>
              <a:rPr lang="el-GR" sz="1600" b="1" dirty="0">
                <a:solidFill>
                  <a:schemeClr val="bg1">
                    <a:lumMod val="50000"/>
                  </a:schemeClr>
                </a:solidFill>
              </a:rPr>
              <a:t>Ανάλυση σε ψηφοφόρους</a:t>
            </a:r>
          </a:p>
        </p:txBody>
      </p:sp>
      <p:graphicFrame>
        <p:nvGraphicFramePr>
          <p:cNvPr id="9" name="Table 8">
            <a:extLst>
              <a:ext uri="{FF2B5EF4-FFF2-40B4-BE49-F238E27FC236}">
                <a16:creationId xmlns:a16="http://schemas.microsoft.com/office/drawing/2014/main" id="{070D0929-33D9-480F-A348-D11D1DD0F5F4}"/>
              </a:ext>
            </a:extLst>
          </p:cNvPr>
          <p:cNvGraphicFramePr>
            <a:graphicFrameLocks noGrp="1"/>
          </p:cNvGraphicFramePr>
          <p:nvPr/>
        </p:nvGraphicFramePr>
        <p:xfrm>
          <a:off x="690013" y="2179915"/>
          <a:ext cx="10571582" cy="2581341"/>
        </p:xfrm>
        <a:graphic>
          <a:graphicData uri="http://schemas.openxmlformats.org/drawingml/2006/table">
            <a:tbl>
              <a:tblPr/>
              <a:tblGrid>
                <a:gridCol w="2728098">
                  <a:extLst>
                    <a:ext uri="{9D8B030D-6E8A-4147-A177-3AD203B41FA5}">
                      <a16:colId xmlns:a16="http://schemas.microsoft.com/office/drawing/2014/main" val="20000"/>
                    </a:ext>
                  </a:extLst>
                </a:gridCol>
                <a:gridCol w="2400814">
                  <a:extLst>
                    <a:ext uri="{9D8B030D-6E8A-4147-A177-3AD203B41FA5}">
                      <a16:colId xmlns:a16="http://schemas.microsoft.com/office/drawing/2014/main" val="20001"/>
                    </a:ext>
                  </a:extLst>
                </a:gridCol>
                <a:gridCol w="1777936">
                  <a:extLst>
                    <a:ext uri="{9D8B030D-6E8A-4147-A177-3AD203B41FA5}">
                      <a16:colId xmlns:a16="http://schemas.microsoft.com/office/drawing/2014/main" val="20002"/>
                    </a:ext>
                  </a:extLst>
                </a:gridCol>
                <a:gridCol w="1832367">
                  <a:extLst>
                    <a:ext uri="{9D8B030D-6E8A-4147-A177-3AD203B41FA5}">
                      <a16:colId xmlns:a16="http://schemas.microsoft.com/office/drawing/2014/main" val="20003"/>
                    </a:ext>
                  </a:extLst>
                </a:gridCol>
                <a:gridCol w="1832367">
                  <a:extLst>
                    <a:ext uri="{9D8B030D-6E8A-4147-A177-3AD203B41FA5}">
                      <a16:colId xmlns:a16="http://schemas.microsoft.com/office/drawing/2014/main" val="20004"/>
                    </a:ext>
                  </a:extLst>
                </a:gridCol>
              </a:tblGrid>
              <a:tr h="853959">
                <a:tc>
                  <a:txBody>
                    <a:bodyPr/>
                    <a:lstStyle/>
                    <a:p>
                      <a:pPr algn="l" fontAlgn="b"/>
                      <a:endParaRPr kumimoji="0" lang="en-US" sz="2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12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12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12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12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12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65597">
                <a:tc>
                  <a:txBody>
                    <a:bodyPr/>
                    <a:lstStyle/>
                    <a:p>
                      <a:pPr marL="0" algn="ctr" defTabSz="914400" rtl="0" eaLnBrk="1" fontAlgn="b" latinLnBrk="0" hangingPunct="1"/>
                      <a:r>
                        <a:rPr lang="el-GR" sz="1600" b="0" i="0" u="none" strike="noStrike" kern="1200" dirty="0">
                          <a:solidFill>
                            <a:srgbClr val="000000"/>
                          </a:solidFill>
                          <a:effectLst/>
                          <a:latin typeface="+mn-lt"/>
                          <a:ea typeface="+mn-ea"/>
                          <a:cs typeface="+mn-cs"/>
                        </a:rPr>
                        <a:t>Να προκύψει μια κυβέρνηση συνεργασίας δύο ή και περισσότερων κομμάτων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600" b="1" i="0" u="none" strike="noStrike" dirty="0">
                          <a:solidFill>
                            <a:srgbClr val="000000"/>
                          </a:solidFill>
                          <a:effectLst/>
                          <a:latin typeface="Calibri" panose="020F0502020204030204" pitchFamily="34" charset="0"/>
                        </a:rPr>
                        <a:t>53,8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600" b="0" i="0" u="none" strike="noStrike" dirty="0">
                          <a:solidFill>
                            <a:srgbClr val="000000"/>
                          </a:solidFill>
                          <a:effectLst/>
                          <a:latin typeface="Calibri" panose="020F0502020204030204" pitchFamily="34" charset="0"/>
                        </a:rPr>
                        <a:t>40,1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600" b="0" i="0" u="none" strike="noStrike">
                          <a:solidFill>
                            <a:srgbClr val="000000"/>
                          </a:solidFill>
                          <a:effectLst/>
                          <a:latin typeface="Calibri" panose="020F0502020204030204" pitchFamily="34" charset="0"/>
                        </a:rPr>
                        <a:t>77,1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600" b="0" i="0" u="none" strike="noStrike">
                          <a:solidFill>
                            <a:srgbClr val="000000"/>
                          </a:solidFill>
                          <a:effectLst/>
                          <a:latin typeface="Calibri" panose="020F0502020204030204" pitchFamily="34" charset="0"/>
                        </a:rPr>
                        <a:t>48,7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69734">
                <a:tc>
                  <a:txBody>
                    <a:bodyPr/>
                    <a:lstStyle/>
                    <a:p>
                      <a:pPr marL="0" algn="ctr" defTabSz="914400" rtl="0" eaLnBrk="1" fontAlgn="b" latinLnBrk="0" hangingPunct="1"/>
                      <a:r>
                        <a:rPr lang="el-GR" sz="1600" b="0" i="0" u="none" strike="noStrike" kern="1200">
                          <a:solidFill>
                            <a:srgbClr val="000000"/>
                          </a:solidFill>
                          <a:effectLst/>
                          <a:latin typeface="+mn-lt"/>
                          <a:ea typeface="+mn-ea"/>
                          <a:cs typeface="+mn-cs"/>
                        </a:rPr>
                        <a:t>Να γίνουν νέες εκλογές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1" i="0" u="none" strike="noStrike">
                          <a:solidFill>
                            <a:srgbClr val="000000"/>
                          </a:solidFill>
                          <a:effectLst/>
                          <a:latin typeface="Calibri" panose="020F0502020204030204" pitchFamily="34" charset="0"/>
                        </a:rPr>
                        <a:t>41,1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a:solidFill>
                            <a:srgbClr val="000000"/>
                          </a:solidFill>
                          <a:effectLst/>
                          <a:latin typeface="Calibri" panose="020F0502020204030204" pitchFamily="34" charset="0"/>
                        </a:rPr>
                        <a:t>55,1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rPr>
                        <a:t>20,6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600" b="0" i="0" u="none" strike="noStrike" dirty="0">
                          <a:solidFill>
                            <a:srgbClr val="000000"/>
                          </a:solidFill>
                          <a:effectLst/>
                          <a:latin typeface="Calibri" panose="020F0502020204030204" pitchFamily="34" charset="0"/>
                        </a:rPr>
                        <a:t>40,6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16603">
                <a:tc>
                  <a:txBody>
                    <a:bodyPr/>
                    <a:lstStyle/>
                    <a:p>
                      <a:pPr marL="0" algn="ctr" defTabSz="914400" rtl="0" eaLnBrk="1" fontAlgn="b" latinLnBrk="0" hangingPunct="1"/>
                      <a:r>
                        <a:rPr lang="el-GR" sz="1600" b="0" i="0" u="none" strike="noStrike" kern="1200" dirty="0">
                          <a:solidFill>
                            <a:srgbClr val="000000"/>
                          </a:solidFill>
                          <a:effectLst/>
                          <a:latin typeface="+mn-lt"/>
                          <a:ea typeface="+mn-ea"/>
                          <a:cs typeface="+mn-cs"/>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600" b="1"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6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6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600" b="0" i="0" u="none" strike="noStrike" dirty="0">
                          <a:solidFill>
                            <a:srgbClr val="000000"/>
                          </a:solidFill>
                          <a:effectLst/>
                          <a:latin typeface="Calibri" panose="020F0502020204030204" pitchFamily="34" charset="0"/>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16218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p:cNvGraphicFramePr>
          <p:nvPr>
            <p:extLst>
              <p:ext uri="{D42A27DB-BD31-4B8C-83A1-F6EECF244321}">
                <p14:modId xmlns:p14="http://schemas.microsoft.com/office/powerpoint/2010/main" val="90399963"/>
              </p:ext>
            </p:extLst>
          </p:nvPr>
        </p:nvGraphicFramePr>
        <p:xfrm>
          <a:off x="-11017" y="1526493"/>
          <a:ext cx="12136915" cy="465288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txBox="1">
            <a:spLocks noChangeArrowheads="1"/>
          </p:cNvSpPr>
          <p:nvPr/>
        </p:nvSpPr>
        <p:spPr bwMode="auto">
          <a:xfrm>
            <a:off x="243123" y="367596"/>
            <a:ext cx="11244952" cy="60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l-GR" altLang="el-GR" sz="2000" b="1" dirty="0">
                <a:solidFill>
                  <a:srgbClr val="FF0000"/>
                </a:solidFill>
              </a:rPr>
              <a:t>Σενάριο </a:t>
            </a:r>
            <a:r>
              <a:rPr lang="el-GR" altLang="el-GR" sz="1800" b="1" dirty="0"/>
              <a:t>που θα θέλατε να συμβεί σε επόμενες εκλογές</a:t>
            </a:r>
            <a:endParaRPr lang="en-US" altLang="el-GR" sz="1800" b="1" dirty="0"/>
          </a:p>
          <a:p>
            <a:pPr>
              <a:lnSpc>
                <a:spcPct val="110000"/>
              </a:lnSpc>
            </a:pPr>
            <a:endParaRPr lang="el-GR" altLang="el-GR" sz="800" b="1" dirty="0"/>
          </a:p>
          <a:p>
            <a:pPr>
              <a:lnSpc>
                <a:spcPct val="110000"/>
              </a:lnSpc>
            </a:pPr>
            <a:r>
              <a:rPr lang="el-GR" altLang="el-GR" sz="1050" i="1" dirty="0">
                <a:solidFill>
                  <a:schemeClr val="bg1">
                    <a:lumMod val="50000"/>
                  </a:schemeClr>
                </a:solidFill>
                <a:latin typeface="Calibri" panose="020F0502020204030204" pitchFamily="34" charset="0"/>
                <a:ea typeface="+mn-ea"/>
                <a:cs typeface="+mn-cs"/>
              </a:rPr>
              <a:t>Ανεξάρτητα από το τι απαντήσατε στην προηγούμενη ερώτηση εάν έπρεπε να επιλέξετε μεταξύ των παρακάτω σεναρίων κυβερνήσεων συνεργασίας ποιο θα επιλέγατε; </a:t>
            </a:r>
            <a:endParaRPr lang="en-US" altLang="el-GR" sz="1050" i="1" dirty="0">
              <a:solidFill>
                <a:schemeClr val="bg1">
                  <a:lumMod val="50000"/>
                </a:schemeClr>
              </a:solidFill>
              <a:latin typeface="Calibri" panose="020F0502020204030204" pitchFamily="34" charset="0"/>
              <a:ea typeface="+mn-ea"/>
              <a:cs typeface="+mn-cs"/>
            </a:endParaRPr>
          </a:p>
          <a:p>
            <a:pPr>
              <a:lnSpc>
                <a:spcPct val="110000"/>
              </a:lnSpc>
            </a:pPr>
            <a:r>
              <a:rPr lang="el-GR" altLang="el-GR" sz="1050" b="1" dirty="0">
                <a:solidFill>
                  <a:schemeClr val="bg1">
                    <a:lumMod val="50000"/>
                  </a:schemeClr>
                </a:solidFill>
                <a:cs typeface="Calibri" panose="020F0502020204030204" pitchFamily="34" charset="0"/>
              </a:rPr>
              <a:t>Σύνολο ερωτηθέντων (Ν=1000)</a:t>
            </a:r>
          </a:p>
        </p:txBody>
      </p:sp>
      <p:cxnSp>
        <p:nvCxnSpPr>
          <p:cNvPr id="4" name="Straight Connector 3"/>
          <p:cNvCxnSpPr/>
          <p:nvPr/>
        </p:nvCxnSpPr>
        <p:spPr>
          <a:xfrm>
            <a:off x="0" y="2707487"/>
            <a:ext cx="12192000" cy="1343"/>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699896"/>
            <a:ext cx="12192000"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0" y="4743752"/>
            <a:ext cx="12192000" cy="6655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8654" y="4198939"/>
            <a:ext cx="12192000" cy="4577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A467BE6F-6BF4-E86A-174E-9DAB82EE76A0}"/>
              </a:ext>
            </a:extLst>
          </p:cNvPr>
          <p:cNvSpPr txBox="1"/>
          <p:nvPr/>
        </p:nvSpPr>
        <p:spPr>
          <a:xfrm>
            <a:off x="8383246" y="1817481"/>
            <a:ext cx="1087157" cy="523220"/>
          </a:xfrm>
          <a:prstGeom prst="rect">
            <a:avLst/>
          </a:prstGeom>
          <a:noFill/>
        </p:spPr>
        <p:txBody>
          <a:bodyPr wrap="none" rtlCol="0">
            <a:spAutoFit/>
          </a:bodyPr>
          <a:lstStyle/>
          <a:p>
            <a:r>
              <a:rPr lang="el-GR" sz="2800" b="1" dirty="0">
                <a:solidFill>
                  <a:srgbClr val="0070C0"/>
                </a:solidFill>
              </a:rPr>
              <a:t>24,6%</a:t>
            </a:r>
          </a:p>
        </p:txBody>
      </p:sp>
      <p:sp>
        <p:nvSpPr>
          <p:cNvPr id="10" name="TextBox 9">
            <a:extLst>
              <a:ext uri="{FF2B5EF4-FFF2-40B4-BE49-F238E27FC236}">
                <a16:creationId xmlns:a16="http://schemas.microsoft.com/office/drawing/2014/main" id="{74E90870-7B60-84F3-E777-80D9C3D4BCFD}"/>
              </a:ext>
            </a:extLst>
          </p:cNvPr>
          <p:cNvSpPr txBox="1"/>
          <p:nvPr/>
        </p:nvSpPr>
        <p:spPr>
          <a:xfrm>
            <a:off x="8273765" y="2837355"/>
            <a:ext cx="1087157" cy="523220"/>
          </a:xfrm>
          <a:prstGeom prst="rect">
            <a:avLst/>
          </a:prstGeom>
          <a:noFill/>
        </p:spPr>
        <p:txBody>
          <a:bodyPr wrap="none" rtlCol="0">
            <a:spAutoFit/>
          </a:bodyPr>
          <a:lstStyle/>
          <a:p>
            <a:r>
              <a:rPr lang="el-GR" sz="2800" b="1" dirty="0">
                <a:solidFill>
                  <a:srgbClr val="CC6600"/>
                </a:solidFill>
              </a:rPr>
              <a:t>25,3%</a:t>
            </a:r>
          </a:p>
        </p:txBody>
      </p:sp>
      <p:sp>
        <p:nvSpPr>
          <p:cNvPr id="15" name="TextBox 14"/>
          <p:cNvSpPr txBox="1"/>
          <p:nvPr/>
        </p:nvSpPr>
        <p:spPr>
          <a:xfrm>
            <a:off x="9987307" y="5179103"/>
            <a:ext cx="1779654"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600" i="1" dirty="0">
                <a:solidFill>
                  <a:prstClr val="black"/>
                </a:solidFill>
              </a:rPr>
              <a:t>10 – 12 Οκτωβρίου</a:t>
            </a:r>
          </a:p>
        </p:txBody>
      </p:sp>
      <p:sp>
        <p:nvSpPr>
          <p:cNvPr id="5" name="Slide Number Placeholder 4"/>
          <p:cNvSpPr>
            <a:spLocks noGrp="1"/>
          </p:cNvSpPr>
          <p:nvPr>
            <p:ph type="sldNum" sz="quarter" idx="12"/>
          </p:nvPr>
        </p:nvSpPr>
        <p:spPr/>
        <p:txBody>
          <a:bodyPr/>
          <a:lstStyle/>
          <a:p>
            <a:fld id="{B07AFB0D-D229-46BE-A277-42A9AAD27098}" type="slidenum">
              <a:rPr lang="en-US" smtClean="0"/>
              <a:pPr/>
              <a:t>22</a:t>
            </a:fld>
            <a:endParaRPr lang="en-US" dirty="0"/>
          </a:p>
        </p:txBody>
      </p:sp>
    </p:spTree>
    <p:extLst>
      <p:ext uri="{BB962C8B-B14F-4D97-AF65-F5344CB8AC3E}">
        <p14:creationId xmlns:p14="http://schemas.microsoft.com/office/powerpoint/2010/main" val="26832628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4163964117"/>
              </p:ext>
            </p:extLst>
          </p:nvPr>
        </p:nvGraphicFramePr>
        <p:xfrm>
          <a:off x="1609236" y="1355700"/>
          <a:ext cx="9209327" cy="4476632"/>
        </p:xfrm>
        <a:graphic>
          <a:graphicData uri="http://schemas.openxmlformats.org/drawingml/2006/table">
            <a:tbl>
              <a:tblPr/>
              <a:tblGrid>
                <a:gridCol w="2918697">
                  <a:extLst>
                    <a:ext uri="{9D8B030D-6E8A-4147-A177-3AD203B41FA5}">
                      <a16:colId xmlns:a16="http://schemas.microsoft.com/office/drawing/2014/main" val="20000"/>
                    </a:ext>
                  </a:extLst>
                </a:gridCol>
                <a:gridCol w="1549305">
                  <a:extLst>
                    <a:ext uri="{9D8B030D-6E8A-4147-A177-3AD203B41FA5}">
                      <a16:colId xmlns:a16="http://schemas.microsoft.com/office/drawing/2014/main" val="20001"/>
                    </a:ext>
                  </a:extLst>
                </a:gridCol>
                <a:gridCol w="1548831">
                  <a:extLst>
                    <a:ext uri="{9D8B030D-6E8A-4147-A177-3AD203B41FA5}">
                      <a16:colId xmlns:a16="http://schemas.microsoft.com/office/drawing/2014/main" val="20002"/>
                    </a:ext>
                  </a:extLst>
                </a:gridCol>
                <a:gridCol w="1596247">
                  <a:extLst>
                    <a:ext uri="{9D8B030D-6E8A-4147-A177-3AD203B41FA5}">
                      <a16:colId xmlns:a16="http://schemas.microsoft.com/office/drawing/2014/main" val="20003"/>
                    </a:ext>
                  </a:extLst>
                </a:gridCol>
                <a:gridCol w="1596247">
                  <a:extLst>
                    <a:ext uri="{9D8B030D-6E8A-4147-A177-3AD203B41FA5}">
                      <a16:colId xmlns:a16="http://schemas.microsoft.com/office/drawing/2014/main" val="20004"/>
                    </a:ext>
                  </a:extLst>
                </a:gridCol>
              </a:tblGrid>
              <a:tr h="466591">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49753">
                <a:tc>
                  <a:txBody>
                    <a:bodyPr/>
                    <a:lstStyle/>
                    <a:p>
                      <a:pPr algn="ctr" fontAlgn="b"/>
                      <a:r>
                        <a:rPr lang="el-GR" sz="1000" b="1" i="0" u="none" strike="noStrike" dirty="0">
                          <a:solidFill>
                            <a:srgbClr val="000000"/>
                          </a:solidFill>
                          <a:effectLst/>
                          <a:latin typeface="+mn-lt"/>
                        </a:rPr>
                        <a:t>Κυβέρνηση Συνεργασίας ΝΕΑΣ ΔΗΜΟΚΡΑΤΙΑΣ - ΠΑΣΟΚ / ΚΙΝΑΛ</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0648">
                <a:tc>
                  <a:txBody>
                    <a:bodyPr/>
                    <a:lstStyle/>
                    <a:p>
                      <a:pPr algn="ctr" fontAlgn="b"/>
                      <a:r>
                        <a:rPr lang="el-GR" sz="1000" b="1" i="0" u="none" strike="noStrike" dirty="0">
                          <a:solidFill>
                            <a:srgbClr val="000000"/>
                          </a:solidFill>
                          <a:effectLst/>
                          <a:latin typeface="+mn-lt"/>
                        </a:rPr>
                        <a:t>Κυβέρνηση Συνεργασίας ΝΕΑΣ ΔΗΜΟΚΡΑΤΙΑΣ - ΠΑΣΟΚ / ΚΙΝΑΛ και άλλα μικρότερα κόμματα της Δεξιάς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49753">
                <a:tc>
                  <a:txBody>
                    <a:bodyPr/>
                    <a:lstStyle/>
                    <a:p>
                      <a:pPr algn="ctr" fontAlgn="b"/>
                      <a:r>
                        <a:rPr lang="el-GR" sz="1000" b="1" i="0" u="none" strike="noStrike" dirty="0">
                          <a:solidFill>
                            <a:srgbClr val="000000"/>
                          </a:solidFill>
                          <a:effectLst/>
                          <a:latin typeface="+mn-lt"/>
                        </a:rPr>
                        <a:t>Κυβέρνηση Συνεργασίας ΣΥΡΙΖΑ ΠΣ - ΠΑΣΟΚ / ΚΙΝΑΛ και άλλα μικρότερα κόμματα της </a:t>
                      </a:r>
                      <a:r>
                        <a:rPr lang="el-GR" sz="1000" b="1" i="0" u="none" strike="noStrike" dirty="0" err="1">
                          <a:solidFill>
                            <a:srgbClr val="000000"/>
                          </a:solidFill>
                          <a:effectLst/>
                          <a:latin typeface="+mn-lt"/>
                        </a:rPr>
                        <a:t>αριστεράς</a:t>
                      </a:r>
                      <a:endParaRPr lang="el-GR" sz="1000" b="1" i="0" u="none" strike="noStrike" dirty="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49753">
                <a:tc>
                  <a:txBody>
                    <a:bodyPr/>
                    <a:lstStyle/>
                    <a:p>
                      <a:pPr algn="ctr" fontAlgn="b"/>
                      <a:r>
                        <a:rPr lang="el-GR" sz="1000" b="1" i="0" u="none" strike="noStrike" dirty="0">
                          <a:solidFill>
                            <a:srgbClr val="000000"/>
                          </a:solidFill>
                          <a:effectLst/>
                          <a:latin typeface="+mn-lt"/>
                        </a:rPr>
                        <a:t>Κυβέρνηση Συνεργασίας ΣΥΡΙΖΑ ΠΣ - ΠΑΣΟΚ / ΚΙΝΑΛ</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20208214"/>
                  </a:ext>
                </a:extLst>
              </a:tr>
              <a:tr h="549753">
                <a:tc>
                  <a:txBody>
                    <a:bodyPr/>
                    <a:lstStyle/>
                    <a:p>
                      <a:pPr algn="ctr" fontAlgn="b"/>
                      <a:r>
                        <a:rPr lang="el-GR" sz="1000" b="1" i="0" u="none" strike="noStrike" dirty="0">
                          <a:solidFill>
                            <a:srgbClr val="000000"/>
                          </a:solidFill>
                          <a:effectLst/>
                          <a:latin typeface="+mn-lt"/>
                        </a:rPr>
                        <a:t>Οικουμενική κυβέρνηση (Με Συμμετοχή ΝΔ, ΣΥΡΙΖΑ, ΠΑΣΟΚ / ΚΙΝΑΛ και άλλων κομμάτων)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736722685"/>
                  </a:ext>
                </a:extLst>
              </a:tr>
              <a:tr h="549753">
                <a:tc>
                  <a:txBody>
                    <a:bodyPr/>
                    <a:lstStyle/>
                    <a:p>
                      <a:pPr algn="ctr" fontAlgn="b"/>
                      <a:r>
                        <a:rPr lang="el-GR" sz="1000" b="1" i="0" u="none" strike="noStrike" dirty="0">
                          <a:solidFill>
                            <a:srgbClr val="000000"/>
                          </a:solidFill>
                          <a:effectLst/>
                          <a:latin typeface="+mn-lt"/>
                        </a:rPr>
                        <a:t>Κυβέρνηση Συνεργασίας ΝΕΑΣ ΔΗΜΟΚΡΑΤΙΑΣ - ΣΥΡΙΖΑ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24986102"/>
                  </a:ext>
                </a:extLst>
              </a:tr>
              <a:tr h="310531">
                <a:tc>
                  <a:txBody>
                    <a:bodyPr/>
                    <a:lstStyle/>
                    <a:p>
                      <a:pPr algn="ctr" fontAlgn="b"/>
                      <a:r>
                        <a:rPr lang="el-GR" sz="1000" b="1" i="0" u="none" strike="noStrike">
                          <a:solidFill>
                            <a:srgbClr val="000000"/>
                          </a:solidFill>
                          <a:effectLst/>
                          <a:latin typeface="+mn-lt"/>
                        </a:rPr>
                        <a:t>Άλλο Σενάριο συνεργασίας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5"/>
                  </a:ext>
                </a:extLst>
              </a:tr>
              <a:tr h="310531">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7388708"/>
                  </a:ext>
                </a:extLst>
              </a:tr>
            </a:tbl>
          </a:graphicData>
        </a:graphic>
      </p:graphicFrame>
      <p:sp>
        <p:nvSpPr>
          <p:cNvPr id="8" name="Rectangle 2"/>
          <p:cNvSpPr txBox="1">
            <a:spLocks noChangeArrowheads="1"/>
          </p:cNvSpPr>
          <p:nvPr/>
        </p:nvSpPr>
        <p:spPr bwMode="auto">
          <a:xfrm>
            <a:off x="129864" y="112947"/>
            <a:ext cx="10610180"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l-GR" altLang="el-GR" sz="2200" b="1" dirty="0"/>
              <a:t>Σενάριο  που θα θέλατε να συμβεί σε επόμενες εκλογές</a:t>
            </a:r>
          </a:p>
          <a:p>
            <a:pPr algn="ctr">
              <a:lnSpc>
                <a:spcPct val="120000"/>
              </a:lnSpc>
              <a:defRPr/>
            </a:pPr>
            <a:r>
              <a:rPr lang="el-GR" altLang="el-GR" sz="900" b="1" dirty="0"/>
              <a:t/>
            </a:r>
            <a:br>
              <a:rPr lang="el-GR" altLang="el-GR" sz="900" b="1" dirty="0"/>
            </a:br>
            <a:r>
              <a:rPr lang="el-GR" altLang="el-GR" sz="1200" b="1" kern="0" dirty="0">
                <a:solidFill>
                  <a:schemeClr val="bg1">
                    <a:lumMod val="50000"/>
                  </a:schemeClr>
                </a:solidFill>
                <a:latin typeface="Calibri" panose="020F0502020204030204" pitchFamily="34" charset="0"/>
              </a:rPr>
              <a:t>Ανάλυση με βάση την ψήφο 2019</a:t>
            </a:r>
          </a:p>
        </p:txBody>
      </p:sp>
      <p:sp>
        <p:nvSpPr>
          <p:cNvPr id="2" name="Slide Number Placeholder 1"/>
          <p:cNvSpPr>
            <a:spLocks noGrp="1"/>
          </p:cNvSpPr>
          <p:nvPr>
            <p:ph type="sldNum" sz="quarter" idx="12"/>
          </p:nvPr>
        </p:nvSpPr>
        <p:spPr/>
        <p:txBody>
          <a:bodyPr/>
          <a:lstStyle/>
          <a:p>
            <a:fld id="{B07AFB0D-D229-46BE-A277-42A9AAD27098}" type="slidenum">
              <a:rPr lang="en-US" smtClean="0"/>
              <a:pPr/>
              <a:t>23</a:t>
            </a:fld>
            <a:endParaRPr lang="en-US" dirty="0"/>
          </a:p>
        </p:txBody>
      </p:sp>
    </p:spTree>
    <p:extLst>
      <p:ext uri="{BB962C8B-B14F-4D97-AF65-F5344CB8AC3E}">
        <p14:creationId xmlns:p14="http://schemas.microsoft.com/office/powerpoint/2010/main" val="8649965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0" y="287205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marL="0" marR="0" lvl="0" indent="0" algn="ctr" defTabSz="914400" rtl="0" eaLnBrk="1" fontAlgn="auto" latinLnBrk="0" hangingPunct="1">
              <a:lnSpc>
                <a:spcPct val="90000"/>
              </a:lnSpc>
              <a:spcBef>
                <a:spcPct val="0"/>
              </a:spcBef>
              <a:spcAft>
                <a:spcPts val="600"/>
              </a:spcAft>
              <a:buClrTx/>
              <a:buSzTx/>
              <a:buFontTx/>
              <a:buNone/>
              <a:tabLst/>
              <a:defRPr/>
            </a:pPr>
            <a:r>
              <a:rPr lang="en-US" altLang="el-GR" sz="3200" b="1" dirty="0">
                <a:solidFill>
                  <a:srgbClr val="C00000"/>
                </a:solidFill>
                <a:latin typeface="Calibri" panose="020F0502020204030204"/>
              </a:rPr>
              <a:t>3</a:t>
            </a:r>
            <a:r>
              <a:rPr kumimoji="0" lang="el-GR" altLang="el-GR" sz="3200" b="1" i="0" u="none" strike="noStrike" kern="1200" cap="none" spc="0" normalizeH="0" baseline="0" noProof="0" dirty="0">
                <a:ln>
                  <a:noFill/>
                </a:ln>
                <a:solidFill>
                  <a:srgbClr val="C00000"/>
                </a:solidFill>
                <a:effectLst/>
                <a:uLnTx/>
                <a:uFillTx/>
                <a:latin typeface="Calibri" panose="020F0502020204030204"/>
                <a:ea typeface="+mn-ea"/>
                <a:cs typeface="+mn-cs"/>
              </a:rPr>
              <a:t>. Βαθμός ανησυχίας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l-GR" altLang="el-GR" sz="3200" b="1" i="0" u="none" strike="noStrike" kern="1200" cap="none" spc="0" normalizeH="0" baseline="0" noProof="0" dirty="0">
                <a:ln>
                  <a:noFill/>
                </a:ln>
                <a:solidFill>
                  <a:srgbClr val="C00000"/>
                </a:solidFill>
                <a:effectLst/>
                <a:uLnTx/>
                <a:uFillTx/>
                <a:latin typeface="Calibri" panose="020F0502020204030204"/>
                <a:ea typeface="+mn-ea"/>
                <a:cs typeface="+mn-cs"/>
              </a:rPr>
              <a:t>για θέματα επικαιρότητας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5" name="Rectangle 14"/>
          <p:cNvSpPr/>
          <p:nvPr/>
        </p:nvSpPr>
        <p:spPr>
          <a:xfrm>
            <a:off x="5931404" y="2637082"/>
            <a:ext cx="184730"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altLang="el-GR" sz="18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704" y="703217"/>
            <a:ext cx="6507296" cy="6154784"/>
          </a:xfrm>
          <a:prstGeom prst="rect">
            <a:avLst/>
          </a:prstGeom>
        </p:spPr>
      </p:pic>
    </p:spTree>
    <p:extLst>
      <p:ext uri="{BB962C8B-B14F-4D97-AF65-F5344CB8AC3E}">
        <p14:creationId xmlns:p14="http://schemas.microsoft.com/office/powerpoint/2010/main" val="2745258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Object 2"/>
          <p:cNvGraphicFramePr>
            <a:graphicFrameLocks/>
          </p:cNvGraphicFramePr>
          <p:nvPr>
            <p:extLst>
              <p:ext uri="{D42A27DB-BD31-4B8C-83A1-F6EECF244321}">
                <p14:modId xmlns:p14="http://schemas.microsoft.com/office/powerpoint/2010/main" val="1807583740"/>
              </p:ext>
            </p:extLst>
          </p:nvPr>
        </p:nvGraphicFramePr>
        <p:xfrm>
          <a:off x="577788" y="2079573"/>
          <a:ext cx="2245311" cy="3661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7" name="Object 2"/>
          <p:cNvGraphicFramePr>
            <a:graphicFrameLocks/>
          </p:cNvGraphicFramePr>
          <p:nvPr>
            <p:extLst>
              <p:ext uri="{D42A27DB-BD31-4B8C-83A1-F6EECF244321}">
                <p14:modId xmlns:p14="http://schemas.microsoft.com/office/powerpoint/2010/main" val="1478269059"/>
              </p:ext>
            </p:extLst>
          </p:nvPr>
        </p:nvGraphicFramePr>
        <p:xfrm>
          <a:off x="3287359" y="2161205"/>
          <a:ext cx="2461405" cy="3662106"/>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0" y="1364652"/>
            <a:ext cx="12192000" cy="368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05" name="Rectangle 2"/>
          <p:cNvSpPr>
            <a:spLocks noChangeArrowheads="1"/>
          </p:cNvSpPr>
          <p:nvPr/>
        </p:nvSpPr>
        <p:spPr bwMode="auto">
          <a:xfrm>
            <a:off x="0" y="138723"/>
            <a:ext cx="11678661" cy="87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απασχολεί</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a:t>
            </a:r>
            <a:r>
              <a:rPr kumimoji="0" lang="el-GR" altLang="el-GR" sz="16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endPar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Σύνολο ερωτηθέντων</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(N=</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1000</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endParaRPr kumimoji="0" lang="en-GB" altLang="el-GR" sz="1400" b="0" i="0" u="none" strike="noStrike" kern="1200" cap="none" spc="0" normalizeH="0" baseline="0" noProof="0" dirty="0">
              <a:ln>
                <a:noFill/>
              </a:ln>
              <a:solidFill>
                <a:srgbClr val="E7E6E6"/>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9024556-06A1-41AD-9212-A0508DBABAAA}"/>
              </a:ext>
            </a:extLst>
          </p:cNvPr>
          <p:cNvSpPr txBox="1"/>
          <p:nvPr/>
        </p:nvSpPr>
        <p:spPr>
          <a:xfrm>
            <a:off x="3872471" y="6396335"/>
            <a:ext cx="4982524" cy="461665"/>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1 Απάντηση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panose="020F0502020204030204"/>
                <a:ea typeface="+mn-ea"/>
                <a:cs typeface="+mn-cs"/>
              </a:rPr>
              <a:t>Επιλογή από την λίστα  </a:t>
            </a:r>
          </a:p>
        </p:txBody>
      </p:sp>
      <p:sp>
        <p:nvSpPr>
          <p:cNvPr id="3" name="TextBox 2"/>
          <p:cNvSpPr txBox="1"/>
          <p:nvPr/>
        </p:nvSpPr>
        <p:spPr>
          <a:xfrm>
            <a:off x="594487" y="1367954"/>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18-26 Μαρτίου</a:t>
            </a:r>
          </a:p>
        </p:txBody>
      </p:sp>
      <p:sp>
        <p:nvSpPr>
          <p:cNvPr id="8" name="TextBox 7"/>
          <p:cNvSpPr txBox="1"/>
          <p:nvPr/>
        </p:nvSpPr>
        <p:spPr>
          <a:xfrm>
            <a:off x="3697383" y="1380497"/>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R="0" indent="0" algn="ctr" fontAlgn="auto">
              <a:lnSpc>
                <a:spcPct val="100000"/>
              </a:lnSpc>
              <a:spcBef>
                <a:spcPts val="0"/>
              </a:spcBef>
              <a:spcAft>
                <a:spcPts val="0"/>
              </a:spcAft>
              <a:buClrTx/>
              <a:buSzTx/>
              <a:buFontTx/>
              <a:buNone/>
              <a:tabLst/>
              <a:defRPr/>
            </a:pPr>
            <a:r>
              <a:rPr lang="el-GR" sz="1400" i="1" dirty="0">
                <a:solidFill>
                  <a:prstClr val="black"/>
                </a:solidFill>
              </a:rPr>
              <a:t>16-18 Μαΐου</a:t>
            </a:r>
          </a:p>
        </p:txBody>
      </p:sp>
      <p:cxnSp>
        <p:nvCxnSpPr>
          <p:cNvPr id="6" name="Straight Arrow Connector 5">
            <a:extLst>
              <a:ext uri="{FF2B5EF4-FFF2-40B4-BE49-F238E27FC236}">
                <a16:creationId xmlns:a16="http://schemas.microsoft.com/office/drawing/2014/main" id="{A59BEC4A-6F09-E5A6-A39A-540FCB4A3F1F}"/>
              </a:ext>
            </a:extLst>
          </p:cNvPr>
          <p:cNvCxnSpPr>
            <a:cxnSpLocks/>
          </p:cNvCxnSpPr>
          <p:nvPr/>
        </p:nvCxnSpPr>
        <p:spPr>
          <a:xfrm flipV="1">
            <a:off x="2655892" y="3001980"/>
            <a:ext cx="1213334" cy="184068"/>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428988" y="1383662"/>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6" name="Object 2"/>
          <p:cNvGraphicFramePr>
            <a:graphicFrameLocks/>
          </p:cNvGraphicFramePr>
          <p:nvPr>
            <p:extLst>
              <p:ext uri="{D42A27DB-BD31-4B8C-83A1-F6EECF244321}">
                <p14:modId xmlns:p14="http://schemas.microsoft.com/office/powerpoint/2010/main" val="4109587752"/>
              </p:ext>
            </p:extLst>
          </p:nvPr>
        </p:nvGraphicFramePr>
        <p:xfrm>
          <a:off x="5935386" y="2233576"/>
          <a:ext cx="2850369" cy="3662106"/>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Arrow Connector 16">
            <a:extLst>
              <a:ext uri="{FF2B5EF4-FFF2-40B4-BE49-F238E27FC236}">
                <a16:creationId xmlns:a16="http://schemas.microsoft.com/office/drawing/2014/main" id="{A59BEC4A-6F09-E5A6-A39A-540FCB4A3F1F}"/>
              </a:ext>
            </a:extLst>
          </p:cNvPr>
          <p:cNvCxnSpPr>
            <a:cxnSpLocks/>
          </p:cNvCxnSpPr>
          <p:nvPr/>
        </p:nvCxnSpPr>
        <p:spPr>
          <a:xfrm flipV="1">
            <a:off x="5143406" y="2776400"/>
            <a:ext cx="1220326" cy="22558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29878" y="6032032"/>
            <a:ext cx="1467709" cy="369332"/>
          </a:xfrm>
          <a:prstGeom prst="rect">
            <a:avLst/>
          </a:prstGeom>
          <a:solidFill>
            <a:schemeClr val="accent2"/>
          </a:solidFill>
        </p:spPr>
        <p:txBody>
          <a:bodyPr wrap="none" rtlCol="0">
            <a:spAutoFit/>
          </a:bodyPr>
          <a:lstStyle/>
          <a:p>
            <a:r>
              <a:rPr lang="en-US" dirty="0">
                <a:solidFill>
                  <a:schemeClr val="bg1"/>
                </a:solidFill>
              </a:rPr>
              <a:t>1</a:t>
            </a:r>
            <a:r>
              <a:rPr lang="el-GR" baseline="30000" dirty="0">
                <a:solidFill>
                  <a:schemeClr val="bg1"/>
                </a:solidFill>
              </a:rPr>
              <a:t>η</a:t>
            </a:r>
            <a:r>
              <a:rPr lang="el-GR" dirty="0">
                <a:solidFill>
                  <a:schemeClr val="bg1"/>
                </a:solidFill>
              </a:rPr>
              <a:t> ΑΝΑΦΟΡΑ </a:t>
            </a:r>
          </a:p>
        </p:txBody>
      </p:sp>
      <p:sp>
        <p:nvSpPr>
          <p:cNvPr id="19" name="TextBox 18"/>
          <p:cNvSpPr txBox="1"/>
          <p:nvPr/>
        </p:nvSpPr>
        <p:spPr>
          <a:xfrm>
            <a:off x="9832936" y="1404621"/>
            <a:ext cx="1577676"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10 – 12 Οκτωβρίου</a:t>
            </a:r>
          </a:p>
        </p:txBody>
      </p:sp>
      <p:graphicFrame>
        <p:nvGraphicFramePr>
          <p:cNvPr id="21" name="Object 2"/>
          <p:cNvGraphicFramePr>
            <a:graphicFrameLocks/>
          </p:cNvGraphicFramePr>
          <p:nvPr>
            <p:extLst>
              <p:ext uri="{D42A27DB-BD31-4B8C-83A1-F6EECF244321}">
                <p14:modId xmlns:p14="http://schemas.microsoft.com/office/powerpoint/2010/main" val="3180254967"/>
              </p:ext>
            </p:extLst>
          </p:nvPr>
        </p:nvGraphicFramePr>
        <p:xfrm>
          <a:off x="8623463" y="2208923"/>
          <a:ext cx="3155877" cy="3662106"/>
        </p:xfrm>
        <a:graphic>
          <a:graphicData uri="http://schemas.openxmlformats.org/drawingml/2006/chart">
            <c:chart xmlns:c="http://schemas.openxmlformats.org/drawingml/2006/chart" xmlns:r="http://schemas.openxmlformats.org/officeDocument/2006/relationships" r:id="rId5"/>
          </a:graphicData>
        </a:graphic>
      </p:graphicFrame>
      <p:cxnSp>
        <p:nvCxnSpPr>
          <p:cNvPr id="24" name="Straight Arrow Connector 23">
            <a:extLst>
              <a:ext uri="{FF2B5EF4-FFF2-40B4-BE49-F238E27FC236}">
                <a16:creationId xmlns:a16="http://schemas.microsoft.com/office/drawing/2014/main" id="{A59BEC4A-6F09-E5A6-A39A-540FCB4A3F1F}"/>
              </a:ext>
            </a:extLst>
          </p:cNvPr>
          <p:cNvCxnSpPr>
            <a:cxnSpLocks/>
          </p:cNvCxnSpPr>
          <p:nvPr/>
        </p:nvCxnSpPr>
        <p:spPr>
          <a:xfrm>
            <a:off x="7962346" y="3000068"/>
            <a:ext cx="1368510" cy="0"/>
          </a:xfrm>
          <a:prstGeom prst="straightConnector1">
            <a:avLst/>
          </a:prstGeom>
          <a:ln w="381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87800" y="969737"/>
            <a:ext cx="1130438" cy="369332"/>
          </a:xfrm>
          <a:prstGeom prst="rect">
            <a:avLst/>
          </a:prstGeom>
          <a:solidFill>
            <a:schemeClr val="bg1">
              <a:lumMod val="95000"/>
            </a:schemeClr>
          </a:solidFill>
        </p:spPr>
        <p:txBody>
          <a:bodyPr wrap="none" rtlCol="0">
            <a:spAutoFit/>
          </a:bodyPr>
          <a:lstStyle/>
          <a:p>
            <a:r>
              <a:rPr lang="el-GR" b="1" dirty="0">
                <a:solidFill>
                  <a:schemeClr val="accent2">
                    <a:lumMod val="75000"/>
                  </a:schemeClr>
                </a:solidFill>
              </a:rPr>
              <a:t>ΑΚΡΙΒΕΙΑ </a:t>
            </a:r>
          </a:p>
        </p:txBody>
      </p:sp>
    </p:spTree>
    <p:extLst>
      <p:ext uri="{BB962C8B-B14F-4D97-AF65-F5344CB8AC3E}">
        <p14:creationId xmlns:p14="http://schemas.microsoft.com/office/powerpoint/2010/main" val="2699927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1364652"/>
            <a:ext cx="12192000" cy="36827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205" name="Rectangle 2"/>
          <p:cNvSpPr>
            <a:spLocks noChangeArrowheads="1"/>
          </p:cNvSpPr>
          <p:nvPr/>
        </p:nvSpPr>
        <p:spPr bwMode="auto">
          <a:xfrm>
            <a:off x="0" y="105952"/>
            <a:ext cx="11678661" cy="87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απασχολεί</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a:t>
            </a:r>
            <a:r>
              <a:rPr kumimoji="0" lang="el-GR" altLang="el-GR" sz="16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endPar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Σύνολο ερωτηθέντων</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(N=</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1000</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endParaRPr kumimoji="0" lang="en-GB" altLang="el-GR" sz="1400" b="0" i="0" u="none" strike="noStrike" kern="1200" cap="none" spc="0" normalizeH="0" baseline="0" noProof="0" dirty="0">
              <a:ln>
                <a:noFill/>
              </a:ln>
              <a:solidFill>
                <a:srgbClr val="E7E6E6"/>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89024556-06A1-41AD-9212-A0508DBABAAA}"/>
              </a:ext>
            </a:extLst>
          </p:cNvPr>
          <p:cNvSpPr txBox="1"/>
          <p:nvPr/>
        </p:nvSpPr>
        <p:spPr>
          <a:xfrm>
            <a:off x="3872471" y="6396335"/>
            <a:ext cx="4982524" cy="461665"/>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1 Απάντηση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panose="020F0502020204030204"/>
                <a:ea typeface="+mn-ea"/>
                <a:cs typeface="+mn-cs"/>
              </a:rPr>
              <a:t>Επιλογή από την λίστα  </a:t>
            </a:r>
          </a:p>
        </p:txBody>
      </p:sp>
      <p:sp>
        <p:nvSpPr>
          <p:cNvPr id="3" name="TextBox 2"/>
          <p:cNvSpPr txBox="1"/>
          <p:nvPr/>
        </p:nvSpPr>
        <p:spPr>
          <a:xfrm>
            <a:off x="594487" y="1367954"/>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18-26 Μαρτίου</a:t>
            </a:r>
          </a:p>
        </p:txBody>
      </p:sp>
      <p:sp>
        <p:nvSpPr>
          <p:cNvPr id="8" name="TextBox 7"/>
          <p:cNvSpPr txBox="1"/>
          <p:nvPr/>
        </p:nvSpPr>
        <p:spPr>
          <a:xfrm>
            <a:off x="3697383" y="1380497"/>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R="0" indent="0" algn="ctr" fontAlgn="auto">
              <a:lnSpc>
                <a:spcPct val="100000"/>
              </a:lnSpc>
              <a:spcBef>
                <a:spcPts val="0"/>
              </a:spcBef>
              <a:spcAft>
                <a:spcPts val="0"/>
              </a:spcAft>
              <a:buClrTx/>
              <a:buSzTx/>
              <a:buFontTx/>
              <a:buNone/>
              <a:tabLst/>
              <a:defRPr/>
            </a:pPr>
            <a:r>
              <a:rPr lang="el-GR" sz="1400" i="1" dirty="0">
                <a:solidFill>
                  <a:prstClr val="black"/>
                </a:solidFill>
              </a:rPr>
              <a:t>16-18 Μαΐου</a:t>
            </a:r>
          </a:p>
        </p:txBody>
      </p:sp>
      <p:graphicFrame>
        <p:nvGraphicFramePr>
          <p:cNvPr id="9" name="Object 2"/>
          <p:cNvGraphicFramePr>
            <a:graphicFrameLocks/>
          </p:cNvGraphicFramePr>
          <p:nvPr>
            <p:extLst>
              <p:ext uri="{D42A27DB-BD31-4B8C-83A1-F6EECF244321}">
                <p14:modId xmlns:p14="http://schemas.microsoft.com/office/powerpoint/2010/main" val="1515724636"/>
              </p:ext>
            </p:extLst>
          </p:nvPr>
        </p:nvGraphicFramePr>
        <p:xfrm>
          <a:off x="574566" y="2233576"/>
          <a:ext cx="2245311" cy="36613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Object 2"/>
          <p:cNvGraphicFramePr>
            <a:graphicFrameLocks/>
          </p:cNvGraphicFramePr>
          <p:nvPr>
            <p:extLst>
              <p:ext uri="{D42A27DB-BD31-4B8C-83A1-F6EECF244321}">
                <p14:modId xmlns:p14="http://schemas.microsoft.com/office/powerpoint/2010/main" val="2493151627"/>
              </p:ext>
            </p:extLst>
          </p:nvPr>
        </p:nvGraphicFramePr>
        <p:xfrm>
          <a:off x="3287359" y="2161205"/>
          <a:ext cx="2461405" cy="366210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428988" y="1383662"/>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6" name="Object 2"/>
          <p:cNvGraphicFramePr>
            <a:graphicFrameLocks/>
          </p:cNvGraphicFramePr>
          <p:nvPr>
            <p:extLst>
              <p:ext uri="{D42A27DB-BD31-4B8C-83A1-F6EECF244321}">
                <p14:modId xmlns:p14="http://schemas.microsoft.com/office/powerpoint/2010/main" val="1198884335"/>
              </p:ext>
            </p:extLst>
          </p:nvPr>
        </p:nvGraphicFramePr>
        <p:xfrm>
          <a:off x="6030902" y="2233576"/>
          <a:ext cx="2588102" cy="355755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5629878" y="6032032"/>
            <a:ext cx="1467709" cy="369332"/>
          </a:xfrm>
          <a:prstGeom prst="rect">
            <a:avLst/>
          </a:prstGeom>
          <a:solidFill>
            <a:schemeClr val="accent2"/>
          </a:solidFill>
        </p:spPr>
        <p:txBody>
          <a:bodyPr wrap="none" rtlCol="0">
            <a:spAutoFit/>
          </a:bodyPr>
          <a:lstStyle/>
          <a:p>
            <a:r>
              <a:rPr lang="en-US" dirty="0">
                <a:solidFill>
                  <a:schemeClr val="bg1"/>
                </a:solidFill>
              </a:rPr>
              <a:t>1</a:t>
            </a:r>
            <a:r>
              <a:rPr lang="el-GR" baseline="30000" dirty="0">
                <a:solidFill>
                  <a:schemeClr val="bg1"/>
                </a:solidFill>
              </a:rPr>
              <a:t>η</a:t>
            </a:r>
            <a:r>
              <a:rPr lang="el-GR" dirty="0">
                <a:solidFill>
                  <a:schemeClr val="bg1"/>
                </a:solidFill>
              </a:rPr>
              <a:t> ΑΝΑΦΟΡΑ </a:t>
            </a:r>
          </a:p>
        </p:txBody>
      </p:sp>
      <p:sp>
        <p:nvSpPr>
          <p:cNvPr id="19" name="TextBox 18"/>
          <p:cNvSpPr txBox="1"/>
          <p:nvPr/>
        </p:nvSpPr>
        <p:spPr>
          <a:xfrm>
            <a:off x="9832936" y="1404621"/>
            <a:ext cx="1577676"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10 – 12 Οκτωβρίου</a:t>
            </a:r>
          </a:p>
        </p:txBody>
      </p:sp>
      <p:graphicFrame>
        <p:nvGraphicFramePr>
          <p:cNvPr id="21" name="Object 2"/>
          <p:cNvGraphicFramePr>
            <a:graphicFrameLocks/>
          </p:cNvGraphicFramePr>
          <p:nvPr>
            <p:extLst>
              <p:ext uri="{D42A27DB-BD31-4B8C-83A1-F6EECF244321}">
                <p14:modId xmlns:p14="http://schemas.microsoft.com/office/powerpoint/2010/main" val="153798866"/>
              </p:ext>
            </p:extLst>
          </p:nvPr>
        </p:nvGraphicFramePr>
        <p:xfrm>
          <a:off x="8854995" y="2265755"/>
          <a:ext cx="2919886" cy="3525377"/>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4913974" y="986426"/>
            <a:ext cx="1974323" cy="369332"/>
          </a:xfrm>
          <a:prstGeom prst="rect">
            <a:avLst/>
          </a:prstGeom>
          <a:solidFill>
            <a:schemeClr val="bg1">
              <a:lumMod val="95000"/>
            </a:schemeClr>
          </a:solidFill>
        </p:spPr>
        <p:txBody>
          <a:bodyPr wrap="none" rtlCol="0">
            <a:spAutoFit/>
          </a:bodyPr>
          <a:lstStyle/>
          <a:p>
            <a:r>
              <a:rPr lang="el-GR" b="1" dirty="0">
                <a:solidFill>
                  <a:schemeClr val="accent2">
                    <a:lumMod val="75000"/>
                  </a:schemeClr>
                </a:solidFill>
              </a:rPr>
              <a:t>ΕΛΛΗΝΟΤΟΥΡΚΙΚΑ</a:t>
            </a:r>
          </a:p>
        </p:txBody>
      </p:sp>
    </p:spTree>
    <p:extLst>
      <p:ext uri="{BB962C8B-B14F-4D97-AF65-F5344CB8AC3E}">
        <p14:creationId xmlns:p14="http://schemas.microsoft.com/office/powerpoint/2010/main" val="4134371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0" y="205178"/>
            <a:ext cx="11678661" cy="10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θέμα</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2000" b="1" i="0" u="none" strike="noStrike" kern="1200" cap="none" spc="0" normalizeH="0" baseline="0" noProof="0" dirty="0">
                <a:ln>
                  <a:noFill/>
                </a:ln>
                <a:solidFill>
                  <a:srgbClr val="FF0000"/>
                </a:solidFill>
                <a:effectLst/>
                <a:uLnTx/>
                <a:uFillTx/>
                <a:latin typeface="Calibri Light" panose="020F0302020204030204"/>
                <a:ea typeface="+mn-ea"/>
                <a:cs typeface="+mn-cs"/>
              </a:rPr>
              <a:t>απασχολεί</a:t>
            </a:r>
            <a:r>
              <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a:t>
            </a:r>
            <a:r>
              <a:rPr kumimoji="0" lang="el-GR" altLang="el-GR" sz="16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endParaRPr kumimoji="0" lang="el-GR" altLang="el-GR" sz="20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lvl="0" algn="ctr">
              <a:lnSpc>
                <a:spcPct val="110000"/>
              </a:lnSpc>
              <a:defRPr/>
            </a:pPr>
            <a:r>
              <a:rPr lang="el-GR" altLang="el-GR" sz="1200" i="1" dirty="0">
                <a:solidFill>
                  <a:prstClr val="white">
                    <a:lumMod val="50000"/>
                  </a:prstClr>
                </a:solidFill>
              </a:rPr>
              <a:t>Θα σας διαβάσω κάποια θέματα και θα ήθελα να μου πείτε ποια είναι τα δύο βασικότερα που σας απασχολούν  εσάς προσωπικά; ΜΙΑ ΑΠΑΝΤΗΣΗ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Σύνολο ερωτηθέντων</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(N=</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1000</a:t>
            </a:r>
            <a:r>
              <a:rPr kumimoji="0" lang="en-US"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endParaRPr kumimoji="0" lang="en-GB" altLang="el-GR" sz="1400" b="0" i="0" u="none" strike="noStrike" kern="1200" cap="none" spc="0" normalizeH="0" baseline="0" noProof="0" dirty="0">
              <a:ln>
                <a:noFill/>
              </a:ln>
              <a:solidFill>
                <a:srgbClr val="E7E6E6"/>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5" name="Chart 4"/>
          <p:cNvGraphicFramePr/>
          <p:nvPr>
            <p:extLst>
              <p:ext uri="{D42A27DB-BD31-4B8C-83A1-F6EECF244321}">
                <p14:modId xmlns:p14="http://schemas.microsoft.com/office/powerpoint/2010/main" val="2451703177"/>
              </p:ext>
            </p:extLst>
          </p:nvPr>
        </p:nvGraphicFramePr>
        <p:xfrm>
          <a:off x="0" y="2461586"/>
          <a:ext cx="2970629" cy="405783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024556-06A1-41AD-9212-A0508DBABAAA}"/>
              </a:ext>
            </a:extLst>
          </p:cNvPr>
          <p:cNvSpPr txBox="1"/>
          <p:nvPr/>
        </p:nvSpPr>
        <p:spPr>
          <a:xfrm>
            <a:off x="3133235" y="6387457"/>
            <a:ext cx="4982524" cy="461665"/>
          </a:xfrm>
          <a:prstGeom prst="rect">
            <a:avLst/>
          </a:prstGeom>
          <a:solidFill>
            <a:schemeClr val="bg1">
              <a:lumMod val="9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1 Απάντηση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200" b="0" i="1" u="none" strike="noStrike" kern="1200" cap="none" spc="0" normalizeH="0" baseline="0" noProof="0" dirty="0">
                <a:ln>
                  <a:noFill/>
                </a:ln>
                <a:solidFill>
                  <a:prstClr val="black"/>
                </a:solidFill>
                <a:effectLst/>
                <a:uLnTx/>
                <a:uFillTx/>
                <a:latin typeface="Calibri" panose="020F0502020204030204"/>
                <a:ea typeface="+mn-ea"/>
                <a:cs typeface="+mn-cs"/>
              </a:rPr>
              <a:t>Επιλογή από την λίστα  </a:t>
            </a:r>
          </a:p>
        </p:txBody>
      </p:sp>
      <p:graphicFrame>
        <p:nvGraphicFramePr>
          <p:cNvPr id="6" name="Chart 5"/>
          <p:cNvGraphicFramePr/>
          <p:nvPr>
            <p:extLst>
              <p:ext uri="{D42A27DB-BD31-4B8C-83A1-F6EECF244321}">
                <p14:modId xmlns:p14="http://schemas.microsoft.com/office/powerpoint/2010/main" val="1227663787"/>
              </p:ext>
            </p:extLst>
          </p:nvPr>
        </p:nvGraphicFramePr>
        <p:xfrm>
          <a:off x="2024109" y="2448644"/>
          <a:ext cx="3077613" cy="434239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5240830" y="1248626"/>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
        <p:nvSpPr>
          <p:cNvPr id="13" name="Rectangle 12"/>
          <p:cNvSpPr/>
          <p:nvPr/>
        </p:nvSpPr>
        <p:spPr>
          <a:xfrm>
            <a:off x="-21190" y="1870277"/>
            <a:ext cx="12192000" cy="33716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TextBox 13"/>
          <p:cNvSpPr txBox="1"/>
          <p:nvPr/>
        </p:nvSpPr>
        <p:spPr>
          <a:xfrm>
            <a:off x="1077393" y="1870275"/>
            <a:ext cx="1297856"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18-26 Μαρτίου</a:t>
            </a:r>
          </a:p>
        </p:txBody>
      </p:sp>
      <p:sp>
        <p:nvSpPr>
          <p:cNvPr id="15" name="TextBox 14"/>
          <p:cNvSpPr txBox="1"/>
          <p:nvPr/>
        </p:nvSpPr>
        <p:spPr>
          <a:xfrm>
            <a:off x="3251999" y="1863869"/>
            <a:ext cx="1260537"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6" name="TextBox 15"/>
          <p:cNvSpPr txBox="1"/>
          <p:nvPr/>
        </p:nvSpPr>
        <p:spPr>
          <a:xfrm>
            <a:off x="5839330" y="1885247"/>
            <a:ext cx="2430089" cy="58477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7" name="Chart 16"/>
          <p:cNvGraphicFramePr/>
          <p:nvPr>
            <p:extLst>
              <p:ext uri="{D42A27DB-BD31-4B8C-83A1-F6EECF244321}">
                <p14:modId xmlns:p14="http://schemas.microsoft.com/office/powerpoint/2010/main" val="381753127"/>
              </p:ext>
            </p:extLst>
          </p:nvPr>
        </p:nvGraphicFramePr>
        <p:xfrm>
          <a:off x="5389286" y="2433871"/>
          <a:ext cx="3101245" cy="3946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p:cNvGraphicFramePr/>
          <p:nvPr>
            <p:extLst>
              <p:ext uri="{D42A27DB-BD31-4B8C-83A1-F6EECF244321}">
                <p14:modId xmlns:p14="http://schemas.microsoft.com/office/powerpoint/2010/main" val="1106541088"/>
              </p:ext>
            </p:extLst>
          </p:nvPr>
        </p:nvGraphicFramePr>
        <p:xfrm>
          <a:off x="8823277" y="2433871"/>
          <a:ext cx="3263428" cy="3946200"/>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p:cNvSpPr txBox="1"/>
          <p:nvPr/>
        </p:nvSpPr>
        <p:spPr>
          <a:xfrm>
            <a:off x="9804297" y="1833090"/>
            <a:ext cx="1577676"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10 – 12 Οκτωβρίου</a:t>
            </a:r>
          </a:p>
        </p:txBody>
      </p:sp>
    </p:spTree>
    <p:extLst>
      <p:ext uri="{BB962C8B-B14F-4D97-AF65-F5344CB8AC3E}">
        <p14:creationId xmlns:p14="http://schemas.microsoft.com/office/powerpoint/2010/main" val="3732653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l" defTabSz="457200" rtl="0" eaLnBrk="1" fontAlgn="auto" latinLnBrk="0" hangingPunct="1">
              <a:lnSpc>
                <a:spcPct val="110000"/>
              </a:lnSpc>
              <a:spcBef>
                <a:spcPct val="20000"/>
              </a:spcBef>
              <a:spcAft>
                <a:spcPts val="0"/>
              </a:spcAft>
              <a:buClrTx/>
              <a:buSzTx/>
              <a:buFontTx/>
              <a:buNone/>
              <a:tabLst/>
              <a:defRPr/>
            </a:pP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θέμα</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απασχολεί</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δηλαδή είναι το </a:t>
            </a:r>
            <a:r>
              <a:rPr kumimoji="0" lang="el-GR" altLang="el-GR" sz="1800" b="1" i="0" u="none" strike="noStrike" kern="1200" cap="none" spc="0" normalizeH="0" baseline="0" noProof="0" dirty="0">
                <a:ln>
                  <a:noFill/>
                </a:ln>
                <a:solidFill>
                  <a:srgbClr val="0070C0"/>
                </a:solidFill>
                <a:effectLst/>
                <a:uLnTx/>
                <a:uFillTx/>
                <a:latin typeface="Calibri Light" panose="020F0302020204030204"/>
                <a:ea typeface="+mn-ea"/>
                <a:cs typeface="+mn-cs"/>
              </a:rPr>
              <a:t>κυριότερο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l"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l" defTabSz="457200" rtl="0" eaLnBrk="1" fontAlgn="auto" latinLnBrk="0" hangingPunct="1">
              <a:lnSpc>
                <a:spcPct val="110000"/>
              </a:lnSpc>
              <a:spcBef>
                <a:spcPts val="0"/>
              </a:spcBef>
              <a:spcAft>
                <a:spcPts val="0"/>
              </a:spcAft>
              <a:buClrTx/>
              <a:buSzTx/>
              <a:buFontTx/>
              <a:buNone/>
              <a:tabLst/>
              <a:defRPr/>
            </a:pPr>
            <a:r>
              <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Και ποιο  από αυτά που απασχολεί εσάς προσωπικά είναι το κύριο;    ΜΙΑ ΑΠΑΝΤΗΣΗ</a:t>
            </a:r>
          </a:p>
          <a:p>
            <a:pPr marL="342900" marR="0" lvl="0" indent="-342900" algn="l"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602754042"/>
              </p:ext>
            </p:extLst>
          </p:nvPr>
        </p:nvGraphicFramePr>
        <p:xfrm>
          <a:off x="462288" y="1458190"/>
          <a:ext cx="10803875" cy="4238354"/>
        </p:xfrm>
        <a:graphic>
          <a:graphicData uri="http://schemas.openxmlformats.org/drawingml/2006/table">
            <a:tbl>
              <a:tblPr/>
              <a:tblGrid>
                <a:gridCol w="2541471">
                  <a:extLst>
                    <a:ext uri="{9D8B030D-6E8A-4147-A177-3AD203B41FA5}">
                      <a16:colId xmlns:a16="http://schemas.microsoft.com/office/drawing/2014/main" val="20000"/>
                    </a:ext>
                  </a:extLst>
                </a:gridCol>
                <a:gridCol w="2700142">
                  <a:extLst>
                    <a:ext uri="{9D8B030D-6E8A-4147-A177-3AD203B41FA5}">
                      <a16:colId xmlns:a16="http://schemas.microsoft.com/office/drawing/2014/main" val="20001"/>
                    </a:ext>
                  </a:extLst>
                </a:gridCol>
                <a:gridCol w="1817004">
                  <a:extLst>
                    <a:ext uri="{9D8B030D-6E8A-4147-A177-3AD203B41FA5}">
                      <a16:colId xmlns:a16="http://schemas.microsoft.com/office/drawing/2014/main" val="20002"/>
                    </a:ext>
                  </a:extLst>
                </a:gridCol>
                <a:gridCol w="1872629">
                  <a:extLst>
                    <a:ext uri="{9D8B030D-6E8A-4147-A177-3AD203B41FA5}">
                      <a16:colId xmlns:a16="http://schemas.microsoft.com/office/drawing/2014/main" val="20003"/>
                    </a:ext>
                  </a:extLst>
                </a:gridCol>
                <a:gridCol w="1872629">
                  <a:extLst>
                    <a:ext uri="{9D8B030D-6E8A-4147-A177-3AD203B41FA5}">
                      <a16:colId xmlns:a16="http://schemas.microsoft.com/office/drawing/2014/main" val="20004"/>
                    </a:ext>
                  </a:extLst>
                </a:gridCol>
              </a:tblGrid>
              <a:tr h="842679">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22968">
                <a:tc>
                  <a:txBody>
                    <a:bodyPr/>
                    <a:lstStyle/>
                    <a:p>
                      <a:pPr algn="ctr" fontAlgn="b"/>
                      <a:r>
                        <a:rPr lang="el-GR" sz="11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3689">
                <a:tc>
                  <a:txBody>
                    <a:bodyPr/>
                    <a:lstStyle/>
                    <a:p>
                      <a:pPr algn="ctr" fontAlgn="b"/>
                      <a:r>
                        <a:rPr lang="el-GR" sz="1100" b="1" i="0" u="none" strike="noStrike" dirty="0">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26249">
                <a:tc>
                  <a:txBody>
                    <a:bodyPr/>
                    <a:lstStyle/>
                    <a:p>
                      <a:pPr algn="ctr" fontAlgn="b"/>
                      <a:r>
                        <a:rPr lang="el-GR" sz="11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326249">
                <a:tc>
                  <a:txBody>
                    <a:bodyPr/>
                    <a:lstStyle/>
                    <a:p>
                      <a:pPr algn="ctr" fontAlgn="b"/>
                      <a:r>
                        <a:rPr lang="el-GR" sz="11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3079816"/>
                  </a:ext>
                </a:extLst>
              </a:tr>
              <a:tr h="326249">
                <a:tc>
                  <a:txBody>
                    <a:bodyPr/>
                    <a:lstStyle/>
                    <a:p>
                      <a:pPr algn="ctr" fontAlgn="b"/>
                      <a:r>
                        <a:rPr lang="el-GR" sz="11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70912136"/>
                  </a:ext>
                </a:extLst>
              </a:tr>
              <a:tr h="326249">
                <a:tc>
                  <a:txBody>
                    <a:bodyPr/>
                    <a:lstStyle/>
                    <a:p>
                      <a:pPr algn="ctr" fontAlgn="b"/>
                      <a:r>
                        <a:rPr lang="el-GR" sz="11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9963739"/>
                  </a:ext>
                </a:extLst>
              </a:tr>
              <a:tr h="326249">
                <a:tc>
                  <a:txBody>
                    <a:bodyPr/>
                    <a:lstStyle/>
                    <a:p>
                      <a:pPr algn="ctr" fontAlgn="b"/>
                      <a:r>
                        <a:rPr lang="el-GR" sz="1100" b="1" i="0" u="none" strike="noStrike">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0360452"/>
                  </a:ext>
                </a:extLst>
              </a:tr>
              <a:tr h="522968">
                <a:tc>
                  <a:txBody>
                    <a:bodyPr/>
                    <a:lstStyle/>
                    <a:p>
                      <a:pPr algn="ctr" fontAlgn="b"/>
                      <a:r>
                        <a:rPr lang="el-GR" sz="1100" b="1" i="0" u="none" strike="noStrike">
                          <a:solidFill>
                            <a:srgbClr val="000000"/>
                          </a:solidFill>
                          <a:effectLst/>
                          <a:latin typeface="+mn-lt"/>
                        </a:rPr>
                        <a:t>Η υπόθεση των Υποκλοπών με στόχο τον αρχηγό του ΠΑΣΟΚ-ΚΙΝΑΛ Ν. Ανδρουλάκη και τον δημοσιογράφο Α. Κουκάκη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5505376"/>
                  </a:ext>
                </a:extLst>
              </a:tr>
              <a:tr h="326249">
                <a:tc>
                  <a:txBody>
                    <a:bodyPr/>
                    <a:lstStyle/>
                    <a:p>
                      <a:pPr algn="ctr" fontAlgn="b"/>
                      <a:r>
                        <a:rPr lang="el-GR" sz="11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3176134"/>
                  </a:ext>
                </a:extLst>
              </a:tr>
            </a:tbl>
          </a:graphicData>
        </a:graphic>
      </p:graphicFrame>
      <p:sp>
        <p:nvSpPr>
          <p:cNvPr id="10" name="TextBox 9"/>
          <p:cNvSpPr txBox="1"/>
          <p:nvPr/>
        </p:nvSpPr>
        <p:spPr>
          <a:xfrm>
            <a:off x="9464487" y="796323"/>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6730757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l" defTabSz="457200" rtl="0" eaLnBrk="1" fontAlgn="auto" latinLnBrk="0" hangingPunct="1">
              <a:lnSpc>
                <a:spcPct val="110000"/>
              </a:lnSpc>
              <a:spcBef>
                <a:spcPct val="20000"/>
              </a:spcBef>
              <a:spcAft>
                <a:spcPts val="0"/>
              </a:spcAft>
              <a:buClrTx/>
              <a:buSzTx/>
              <a:buFontTx/>
              <a:buNone/>
              <a:tabLst/>
              <a:defRPr/>
            </a:pP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θέμα</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απασχολεί</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δηλαδή είναι το </a:t>
            </a:r>
            <a:r>
              <a:rPr kumimoji="0" lang="el-GR" altLang="el-GR" sz="1800" b="1" i="0" u="none" strike="noStrike" kern="1200" cap="none" spc="0" normalizeH="0" baseline="0" noProof="0" dirty="0">
                <a:ln>
                  <a:noFill/>
                </a:ln>
                <a:solidFill>
                  <a:srgbClr val="0070C0"/>
                </a:solidFill>
                <a:effectLst/>
                <a:uLnTx/>
                <a:uFillTx/>
                <a:latin typeface="Calibri Light" panose="020F0302020204030204"/>
                <a:ea typeface="+mn-ea"/>
                <a:cs typeface="+mn-cs"/>
              </a:rPr>
              <a:t>κυριότερο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l"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l" defTabSz="457200" rtl="0" eaLnBrk="1" fontAlgn="auto" latinLnBrk="0" hangingPunct="1">
              <a:lnSpc>
                <a:spcPct val="110000"/>
              </a:lnSpc>
              <a:spcBef>
                <a:spcPts val="0"/>
              </a:spcBef>
              <a:spcAft>
                <a:spcPts val="0"/>
              </a:spcAft>
              <a:buClrTx/>
              <a:buSzTx/>
              <a:buFontTx/>
              <a:buNone/>
              <a:tabLst/>
              <a:defRPr/>
            </a:pPr>
            <a:r>
              <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Και ποιο  από αυτά που απασχολεί εσάς προσωπικά είναι το κύριο;    ΜΙΑ ΑΠΑΝΤΗΣΗ</a:t>
            </a:r>
          </a:p>
          <a:p>
            <a:pPr marL="342900" marR="0" lvl="0" indent="-342900" algn="l"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1306258030"/>
              </p:ext>
            </p:extLst>
          </p:nvPr>
        </p:nvGraphicFramePr>
        <p:xfrm>
          <a:off x="714836" y="1254035"/>
          <a:ext cx="10803876" cy="5026304"/>
        </p:xfrm>
        <a:graphic>
          <a:graphicData uri="http://schemas.openxmlformats.org/drawingml/2006/table">
            <a:tbl>
              <a:tblPr/>
              <a:tblGrid>
                <a:gridCol w="1604630">
                  <a:extLst>
                    <a:ext uri="{9D8B030D-6E8A-4147-A177-3AD203B41FA5}">
                      <a16:colId xmlns:a16="http://schemas.microsoft.com/office/drawing/2014/main" val="20000"/>
                    </a:ext>
                  </a:extLst>
                </a:gridCol>
                <a:gridCol w="1080214">
                  <a:extLst>
                    <a:ext uri="{9D8B030D-6E8A-4147-A177-3AD203B41FA5}">
                      <a16:colId xmlns:a16="http://schemas.microsoft.com/office/drawing/2014/main" val="20001"/>
                    </a:ext>
                  </a:extLst>
                </a:gridCol>
                <a:gridCol w="1146912">
                  <a:extLst>
                    <a:ext uri="{9D8B030D-6E8A-4147-A177-3AD203B41FA5}">
                      <a16:colId xmlns:a16="http://schemas.microsoft.com/office/drawing/2014/main" val="20002"/>
                    </a:ext>
                  </a:extLst>
                </a:gridCol>
                <a:gridCol w="1144610">
                  <a:extLst>
                    <a:ext uri="{9D8B030D-6E8A-4147-A177-3AD203B41FA5}">
                      <a16:colId xmlns:a16="http://schemas.microsoft.com/office/drawing/2014/main" val="20003"/>
                    </a:ext>
                  </a:extLst>
                </a:gridCol>
                <a:gridCol w="1165502">
                  <a:extLst>
                    <a:ext uri="{9D8B030D-6E8A-4147-A177-3AD203B41FA5}">
                      <a16:colId xmlns:a16="http://schemas.microsoft.com/office/drawing/2014/main" val="20004"/>
                    </a:ext>
                  </a:extLst>
                </a:gridCol>
                <a:gridCol w="1165502">
                  <a:extLst>
                    <a:ext uri="{9D8B030D-6E8A-4147-A177-3AD203B41FA5}">
                      <a16:colId xmlns:a16="http://schemas.microsoft.com/office/drawing/2014/main" val="20005"/>
                    </a:ext>
                  </a:extLst>
                </a:gridCol>
                <a:gridCol w="1165502">
                  <a:extLst>
                    <a:ext uri="{9D8B030D-6E8A-4147-A177-3AD203B41FA5}">
                      <a16:colId xmlns:a16="http://schemas.microsoft.com/office/drawing/2014/main" val="20006"/>
                    </a:ext>
                  </a:extLst>
                </a:gridCol>
                <a:gridCol w="1165502">
                  <a:extLst>
                    <a:ext uri="{9D8B030D-6E8A-4147-A177-3AD203B41FA5}">
                      <a16:colId xmlns:a16="http://schemas.microsoft.com/office/drawing/2014/main" val="20007"/>
                    </a:ext>
                  </a:extLst>
                </a:gridCol>
                <a:gridCol w="1165502">
                  <a:extLst>
                    <a:ext uri="{9D8B030D-6E8A-4147-A177-3AD203B41FA5}">
                      <a16:colId xmlns:a16="http://schemas.microsoft.com/office/drawing/2014/main" val="20008"/>
                    </a:ext>
                  </a:extLst>
                </a:gridCol>
              </a:tblGrid>
              <a:tr h="810419">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734469">
                <a:tc>
                  <a:txBody>
                    <a:bodyPr/>
                    <a:lstStyle/>
                    <a:p>
                      <a:pPr algn="ctr" fontAlgn="b"/>
                      <a:r>
                        <a:rPr lang="el-GR" sz="10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93643">
                <a:tc>
                  <a:txBody>
                    <a:bodyPr/>
                    <a:lstStyle/>
                    <a:p>
                      <a:pPr algn="ctr" fontAlgn="b"/>
                      <a:r>
                        <a:rPr lang="el-GR" sz="1000" b="1" i="0" u="none" strike="noStrike">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33661">
                <a:tc>
                  <a:txBody>
                    <a:bodyPr/>
                    <a:lstStyle/>
                    <a:p>
                      <a:pPr algn="ctr" fontAlgn="b"/>
                      <a:r>
                        <a:rPr lang="el-GR" sz="10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74270">
                <a:tc>
                  <a:txBody>
                    <a:bodyPr/>
                    <a:lstStyle/>
                    <a:p>
                      <a:pPr algn="ctr" fontAlgn="b"/>
                      <a:r>
                        <a:rPr lang="el-GR" sz="10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333661">
                <a:tc>
                  <a:txBody>
                    <a:bodyPr/>
                    <a:lstStyle/>
                    <a:p>
                      <a:pPr algn="ctr" fontAlgn="b"/>
                      <a:r>
                        <a:rPr lang="el-GR" sz="1000" b="1" i="0" u="none" strike="noStrike" dirty="0">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74270">
                <a:tc>
                  <a:txBody>
                    <a:bodyPr/>
                    <a:lstStyle/>
                    <a:p>
                      <a:pPr algn="ctr" fontAlgn="b"/>
                      <a:r>
                        <a:rPr lang="el-GR" sz="10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333661">
                <a:tc>
                  <a:txBody>
                    <a:bodyPr/>
                    <a:lstStyle/>
                    <a:p>
                      <a:pPr algn="ctr" fontAlgn="b"/>
                      <a:r>
                        <a:rPr lang="el-GR" sz="1000" b="1" i="0" u="none" strike="noStrike">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18711145"/>
                  </a:ext>
                </a:extLst>
              </a:tr>
              <a:tr h="755085">
                <a:tc>
                  <a:txBody>
                    <a:bodyPr/>
                    <a:lstStyle/>
                    <a:p>
                      <a:pPr algn="ctr" fontAlgn="b"/>
                      <a:r>
                        <a:rPr lang="el-GR" sz="1000" b="1" i="0" u="none" strike="noStrike">
                          <a:solidFill>
                            <a:srgbClr val="000000"/>
                          </a:solidFill>
                          <a:effectLst/>
                          <a:latin typeface="+mn-lt"/>
                        </a:rPr>
                        <a:t>Η υπόθεση των Υποκλοπών με στόχο τον αρχηγό του ΠΑΣΟΚ-ΚΙΝΑΛ Ν. Ανδρουλάκη και τον δημοσιογράφο Α. Κουκάκη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4095239"/>
                  </a:ext>
                </a:extLst>
              </a:tr>
              <a:tr h="333661">
                <a:tc>
                  <a:txBody>
                    <a:bodyPr/>
                    <a:lstStyle/>
                    <a:p>
                      <a:pPr algn="ctr" fontAlgn="b"/>
                      <a:r>
                        <a:rPr lang="el-GR" sz="10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10373783"/>
                  </a:ext>
                </a:extLst>
              </a:tr>
            </a:tbl>
          </a:graphicData>
        </a:graphic>
      </p:graphicFrame>
      <p:sp>
        <p:nvSpPr>
          <p:cNvPr id="11" name="TextBox 10"/>
          <p:cNvSpPr txBox="1"/>
          <p:nvPr/>
        </p:nvSpPr>
        <p:spPr>
          <a:xfrm>
            <a:off x="9640140" y="748693"/>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12233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352000" y="1436914"/>
            <a:ext cx="11528267" cy="3949125"/>
          </a:xfrm>
          <a:prstGeom prst="rect">
            <a:avLst/>
          </a:prstGeom>
        </p:spPr>
        <p:txBody>
          <a:bodyPr vert="horz" lIns="91440" tIns="45720" rIns="91440" bIns="45720" rtlCol="0" anchor="ctr">
            <a:normAutofit fontScale="25000" lnSpcReduction="20000"/>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defTabSz="914400">
              <a:lnSpc>
                <a:spcPct val="170000"/>
              </a:lnSpc>
              <a:spcBef>
                <a:spcPct val="0"/>
              </a:spcBef>
              <a:spcAft>
                <a:spcPts val="600"/>
              </a:spcAft>
              <a:defRPr/>
            </a:pPr>
            <a:r>
              <a:rPr lang="el-GR" altLang="el-GR" sz="9600" b="1" dirty="0">
                <a:solidFill>
                  <a:srgbClr val="C00000"/>
                </a:solidFill>
                <a:latin typeface="Calibri" panose="020F0502020204030204"/>
              </a:rPr>
              <a:t>Ενότητες διερεύνησης</a:t>
            </a:r>
          </a:p>
          <a:p>
            <a:pPr marL="514350" indent="-514350" defTabSz="914400">
              <a:lnSpc>
                <a:spcPct val="170000"/>
              </a:lnSpc>
              <a:spcBef>
                <a:spcPct val="0"/>
              </a:spcBef>
              <a:spcAft>
                <a:spcPts val="600"/>
              </a:spcAft>
              <a:buAutoNum type="arabicPeriod"/>
              <a:defRPr/>
            </a:pPr>
            <a:r>
              <a:rPr lang="en-US" altLang="el-GR" sz="9600" b="1" dirty="0" err="1">
                <a:solidFill>
                  <a:schemeClr val="bg1">
                    <a:lumMod val="50000"/>
                  </a:schemeClr>
                </a:solidFill>
                <a:latin typeface="Calibri" panose="020F0502020204030204"/>
              </a:rPr>
              <a:t>Πρόθεση</a:t>
            </a:r>
            <a:r>
              <a:rPr lang="en-US"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ψήφου</a:t>
            </a:r>
            <a:r>
              <a:rPr lang="el-GR"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σε</a:t>
            </a:r>
            <a:r>
              <a:rPr lang="en-US"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Εθνικές</a:t>
            </a:r>
            <a:r>
              <a:rPr lang="en-US" altLang="el-GR" sz="9600" b="1" dirty="0">
                <a:solidFill>
                  <a:schemeClr val="bg1">
                    <a:lumMod val="50000"/>
                  </a:schemeClr>
                </a:solidFill>
                <a:latin typeface="Calibri" panose="020F0502020204030204"/>
              </a:rPr>
              <a:t> </a:t>
            </a:r>
            <a:r>
              <a:rPr lang="en-US" altLang="el-GR" sz="9600" b="1" dirty="0" err="1">
                <a:solidFill>
                  <a:schemeClr val="bg1">
                    <a:lumMod val="50000"/>
                  </a:schemeClr>
                </a:solidFill>
                <a:latin typeface="Calibri" panose="020F0502020204030204"/>
              </a:rPr>
              <a:t>Εκλογές</a:t>
            </a:r>
            <a:endParaRPr lang="el-GR" altLang="el-GR" sz="9600" b="1" dirty="0">
              <a:solidFill>
                <a:schemeClr val="bg1">
                  <a:lumMod val="50000"/>
                </a:schemeClr>
              </a:solidFill>
              <a:latin typeface="Calibri" panose="020F0502020204030204"/>
            </a:endParaRPr>
          </a:p>
          <a:p>
            <a:pPr marL="514350" indent="-514350" defTabSz="914400">
              <a:lnSpc>
                <a:spcPct val="170000"/>
              </a:lnSpc>
              <a:spcBef>
                <a:spcPct val="0"/>
              </a:spcBef>
              <a:spcAft>
                <a:spcPts val="600"/>
              </a:spcAft>
              <a:buAutoNum type="arabicPeriod"/>
              <a:defRPr/>
            </a:pPr>
            <a:r>
              <a:rPr lang="el-GR" altLang="el-GR" sz="9600" b="1" dirty="0">
                <a:solidFill>
                  <a:schemeClr val="bg1">
                    <a:lumMod val="50000"/>
                  </a:schemeClr>
                </a:solidFill>
                <a:latin typeface="Calibri" panose="020F0502020204030204"/>
              </a:rPr>
              <a:t>Δείκτες πολιτικής επικαιρότητας-Εκλογές</a:t>
            </a:r>
          </a:p>
          <a:p>
            <a:pPr marL="514350" indent="-514350" defTabSz="914400">
              <a:lnSpc>
                <a:spcPct val="170000"/>
              </a:lnSpc>
              <a:spcBef>
                <a:spcPct val="0"/>
              </a:spcBef>
              <a:spcAft>
                <a:spcPts val="600"/>
              </a:spcAft>
              <a:buAutoNum type="arabicPeriod"/>
              <a:defRPr/>
            </a:pPr>
            <a:r>
              <a:rPr lang="el-GR" altLang="el-GR" sz="9600" b="1" dirty="0">
                <a:solidFill>
                  <a:schemeClr val="bg1">
                    <a:lumMod val="50000"/>
                  </a:schemeClr>
                </a:solidFill>
                <a:latin typeface="Calibri" panose="020F0502020204030204"/>
              </a:rPr>
              <a:t>Βαθμός ανησυχίας για θέματα επικαιρότητας</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Η Ακρίβεια και ο τρόπος αντιμετώπισης της</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Έννοιες / Λέξεις που εκφράζουν την χώρα </a:t>
            </a:r>
            <a:r>
              <a:rPr lang="el-GR" altLang="el-GR" sz="9600" b="1" dirty="0">
                <a:solidFill>
                  <a:schemeClr val="bg1">
                    <a:lumMod val="50000"/>
                  </a:schemeClr>
                </a:solidFill>
                <a:latin typeface="Calibri" panose="020F0502020204030204"/>
              </a:rPr>
              <a:t>π</a:t>
            </a:r>
            <a:r>
              <a:rPr lang="el-GR" altLang="el-GR" sz="9600" b="1" dirty="0" smtClean="0">
                <a:solidFill>
                  <a:schemeClr val="bg1">
                    <a:lumMod val="50000"/>
                  </a:schemeClr>
                </a:solidFill>
                <a:latin typeface="Calibri" panose="020F0502020204030204"/>
              </a:rPr>
              <a:t>ου </a:t>
            </a:r>
            <a:r>
              <a:rPr lang="el-GR" altLang="el-GR" sz="9600" b="1" dirty="0">
                <a:solidFill>
                  <a:schemeClr val="bg1">
                    <a:lumMod val="50000"/>
                  </a:schemeClr>
                </a:solidFill>
                <a:latin typeface="Calibri" panose="020F0502020204030204"/>
              </a:rPr>
              <a:t>έχει ανάγκη η χώρα </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Ελληνοτουρκικά</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Άνοδος της Ακροδεξιάς στην Ε.Ε.</a:t>
            </a:r>
          </a:p>
          <a:p>
            <a:pPr marL="514350" indent="-514350" defTabSz="914400">
              <a:lnSpc>
                <a:spcPct val="170000"/>
              </a:lnSpc>
              <a:spcBef>
                <a:spcPct val="0"/>
              </a:spcBef>
              <a:spcAft>
                <a:spcPts val="600"/>
              </a:spcAft>
              <a:buFontTx/>
              <a:buAutoNum type="arabicPeriod"/>
              <a:defRPr/>
            </a:pPr>
            <a:r>
              <a:rPr lang="el-GR" altLang="el-GR" sz="9600" b="1" dirty="0">
                <a:solidFill>
                  <a:srgbClr val="7F7F7F"/>
                </a:solidFill>
                <a:latin typeface="Calibri" panose="020F0502020204030204"/>
              </a:rPr>
              <a:t>Ενδοοικογενειακή Βία</a:t>
            </a:r>
          </a:p>
          <a:p>
            <a:pPr marL="514350" indent="-514350" defTabSz="914400">
              <a:lnSpc>
                <a:spcPct val="170000"/>
              </a:lnSpc>
              <a:spcBef>
                <a:spcPct val="0"/>
              </a:spcBef>
              <a:spcAft>
                <a:spcPts val="600"/>
              </a:spcAft>
              <a:buFontTx/>
              <a:buAutoNum type="arabicPeriod"/>
              <a:defRPr/>
            </a:pPr>
            <a:r>
              <a:rPr lang="el-GR" altLang="el-GR" sz="9600" b="1" dirty="0">
                <a:solidFill>
                  <a:schemeClr val="bg1">
                    <a:lumMod val="50000"/>
                  </a:schemeClr>
                </a:solidFill>
                <a:latin typeface="Calibri" panose="020F0502020204030204"/>
              </a:rPr>
              <a:t>Δείκτες αισιοδοξίας </a:t>
            </a:r>
          </a:p>
          <a:p>
            <a:pPr marL="514350" indent="-514350" defTabSz="914400">
              <a:lnSpc>
                <a:spcPct val="220000"/>
              </a:lnSpc>
              <a:spcBef>
                <a:spcPct val="0"/>
              </a:spcBef>
              <a:spcAft>
                <a:spcPts val="600"/>
              </a:spcAft>
              <a:buAutoNum type="arabicPeriod"/>
              <a:defRPr/>
            </a:pPr>
            <a:endParaRPr lang="en-US" altLang="el-GR" sz="3200" b="1" dirty="0">
              <a:latin typeface="Calibri" panose="020F0502020204030204"/>
            </a:endParaRP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sp>
        <p:nvSpPr>
          <p:cNvPr id="2" name="Slide Number Placeholder 1"/>
          <p:cNvSpPr>
            <a:spLocks noGrp="1"/>
          </p:cNvSpPr>
          <p:nvPr>
            <p:ph type="sldNum" sz="quarter" idx="12"/>
          </p:nvPr>
        </p:nvSpPr>
        <p:spPr/>
        <p:txBody>
          <a:bodyPr/>
          <a:lstStyle/>
          <a:p>
            <a:fld id="{B07AFB0D-D229-46BE-A277-42A9AAD27098}" type="slidenum">
              <a:rPr lang="en-US" smtClean="0"/>
              <a:pPr/>
              <a:t>3</a:t>
            </a:fld>
            <a:endParaRPr lang="en-US" dirty="0"/>
          </a:p>
        </p:txBody>
      </p:sp>
    </p:spTree>
    <p:extLst>
      <p:ext uri="{BB962C8B-B14F-4D97-AF65-F5344CB8AC3E}">
        <p14:creationId xmlns:p14="http://schemas.microsoft.com/office/powerpoint/2010/main" val="2103637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1414256"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l" defTabSz="457200" rtl="0" eaLnBrk="1" fontAlgn="auto" latinLnBrk="0" hangingPunct="1">
              <a:lnSpc>
                <a:spcPct val="110000"/>
              </a:lnSpc>
              <a:spcBef>
                <a:spcPct val="20000"/>
              </a:spcBef>
              <a:spcAft>
                <a:spcPts val="0"/>
              </a:spcAft>
              <a:buClrTx/>
              <a:buSzTx/>
              <a:buFontTx/>
              <a:buNone/>
              <a:tabLst/>
              <a:defRPr/>
            </a:pP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Ποιο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θέμα</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επικαιρότητας σας </a:t>
            </a:r>
            <a:r>
              <a:rPr kumimoji="0" lang="el-GR" altLang="el-GR" sz="1800" b="1" i="0" u="none" strike="noStrike" kern="1200" cap="none" spc="0" normalizeH="0" baseline="0" noProof="0" dirty="0">
                <a:ln>
                  <a:noFill/>
                </a:ln>
                <a:solidFill>
                  <a:srgbClr val="00B0F0"/>
                </a:solidFill>
                <a:effectLst/>
                <a:uLnTx/>
                <a:uFillTx/>
                <a:latin typeface="Calibri Light" panose="020F0302020204030204"/>
                <a:ea typeface="+mn-ea"/>
                <a:cs typeface="+mn-cs"/>
              </a:rPr>
              <a:t>απασχολεί</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περισσότερο δηλαδή είναι το </a:t>
            </a:r>
            <a:r>
              <a:rPr kumimoji="0" lang="el-GR" altLang="el-GR" sz="1800" b="1" i="0" u="none" strike="noStrike" kern="1200" cap="none" spc="0" normalizeH="0" baseline="0" noProof="0" dirty="0">
                <a:ln>
                  <a:noFill/>
                </a:ln>
                <a:solidFill>
                  <a:srgbClr val="0070C0"/>
                </a:solidFill>
                <a:effectLst/>
                <a:uLnTx/>
                <a:uFillTx/>
                <a:latin typeface="Calibri Light" panose="020F0302020204030204"/>
                <a:ea typeface="+mn-ea"/>
                <a:cs typeface="+mn-cs"/>
              </a:rPr>
              <a:t>κυριότερο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l"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l" defTabSz="457200" rtl="0" eaLnBrk="1" fontAlgn="auto" latinLnBrk="0" hangingPunct="1">
              <a:lnSpc>
                <a:spcPct val="110000"/>
              </a:lnSpc>
              <a:spcBef>
                <a:spcPts val="0"/>
              </a:spcBef>
              <a:spcAft>
                <a:spcPts val="0"/>
              </a:spcAft>
              <a:buClrTx/>
              <a:buSzTx/>
              <a:buFontTx/>
              <a:buNone/>
              <a:tabLst/>
              <a:defRPr/>
            </a:pPr>
            <a:r>
              <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Και ποιο  από αυτά που απασχολεί εσάς προσωπικά είναι το κύριο;    ΜΙΑ ΑΠΑΝΤΗΣΗ</a:t>
            </a:r>
          </a:p>
          <a:p>
            <a:pPr marL="342900" marR="0" lvl="0" indent="-342900" algn="l"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το επάγγελμα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248590859"/>
              </p:ext>
            </p:extLst>
          </p:nvPr>
        </p:nvGraphicFramePr>
        <p:xfrm>
          <a:off x="910733" y="1260594"/>
          <a:ext cx="10667995" cy="5048493"/>
        </p:xfrm>
        <a:graphic>
          <a:graphicData uri="http://schemas.openxmlformats.org/drawingml/2006/table">
            <a:tbl>
              <a:tblPr/>
              <a:tblGrid>
                <a:gridCol w="1430166">
                  <a:extLst>
                    <a:ext uri="{9D8B030D-6E8A-4147-A177-3AD203B41FA5}">
                      <a16:colId xmlns:a16="http://schemas.microsoft.com/office/drawing/2014/main" val="20000"/>
                    </a:ext>
                  </a:extLst>
                </a:gridCol>
                <a:gridCol w="962767">
                  <a:extLst>
                    <a:ext uri="{9D8B030D-6E8A-4147-A177-3AD203B41FA5}">
                      <a16:colId xmlns:a16="http://schemas.microsoft.com/office/drawing/2014/main" val="20001"/>
                    </a:ext>
                  </a:extLst>
                </a:gridCol>
                <a:gridCol w="1022214">
                  <a:extLst>
                    <a:ext uri="{9D8B030D-6E8A-4147-A177-3AD203B41FA5}">
                      <a16:colId xmlns:a16="http://schemas.microsoft.com/office/drawing/2014/main" val="20002"/>
                    </a:ext>
                  </a:extLst>
                </a:gridCol>
                <a:gridCol w="1020162">
                  <a:extLst>
                    <a:ext uri="{9D8B030D-6E8A-4147-A177-3AD203B41FA5}">
                      <a16:colId xmlns:a16="http://schemas.microsoft.com/office/drawing/2014/main" val="20003"/>
                    </a:ext>
                  </a:extLst>
                </a:gridCol>
                <a:gridCol w="1038781">
                  <a:extLst>
                    <a:ext uri="{9D8B030D-6E8A-4147-A177-3AD203B41FA5}">
                      <a16:colId xmlns:a16="http://schemas.microsoft.com/office/drawing/2014/main" val="20004"/>
                    </a:ext>
                  </a:extLst>
                </a:gridCol>
                <a:gridCol w="1038781">
                  <a:extLst>
                    <a:ext uri="{9D8B030D-6E8A-4147-A177-3AD203B41FA5}">
                      <a16:colId xmlns:a16="http://schemas.microsoft.com/office/drawing/2014/main" val="20005"/>
                    </a:ext>
                  </a:extLst>
                </a:gridCol>
                <a:gridCol w="1038781">
                  <a:extLst>
                    <a:ext uri="{9D8B030D-6E8A-4147-A177-3AD203B41FA5}">
                      <a16:colId xmlns:a16="http://schemas.microsoft.com/office/drawing/2014/main" val="20006"/>
                    </a:ext>
                  </a:extLst>
                </a:gridCol>
                <a:gridCol w="1038781">
                  <a:extLst>
                    <a:ext uri="{9D8B030D-6E8A-4147-A177-3AD203B41FA5}">
                      <a16:colId xmlns:a16="http://schemas.microsoft.com/office/drawing/2014/main" val="20007"/>
                    </a:ext>
                  </a:extLst>
                </a:gridCol>
                <a:gridCol w="1038781">
                  <a:extLst>
                    <a:ext uri="{9D8B030D-6E8A-4147-A177-3AD203B41FA5}">
                      <a16:colId xmlns:a16="http://schemas.microsoft.com/office/drawing/2014/main" val="20008"/>
                    </a:ext>
                  </a:extLst>
                </a:gridCol>
                <a:gridCol w="1038781">
                  <a:extLst>
                    <a:ext uri="{9D8B030D-6E8A-4147-A177-3AD203B41FA5}">
                      <a16:colId xmlns:a16="http://schemas.microsoft.com/office/drawing/2014/main" val="3808330911"/>
                    </a:ext>
                  </a:extLst>
                </a:gridCol>
              </a:tblGrid>
              <a:tr h="527693">
                <a:tc>
                  <a:txBody>
                    <a:bodyPr/>
                    <a:lstStyle/>
                    <a:p>
                      <a:pPr algn="ctr" fontAlgn="b"/>
                      <a:endParaRPr lang="el-GR" sz="1000" b="1" i="0" u="none" strike="noStrike" dirty="0">
                        <a:solidFill>
                          <a:srgbClr val="000000"/>
                        </a:solidFill>
                        <a:effectLst/>
                        <a:latin typeface="Arial" panose="020B0604020202020204" pitchFamily="34" charset="0"/>
                      </a:endParaRPr>
                    </a:p>
                  </a:txBody>
                  <a:tcPr marL="3090" marR="3090" marT="309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9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ΙΔΙΩΤΙΚΟΣ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ΔΗΜΟ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ΣΙΟΣ </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ΛΗΛΟΣ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ΥΠΑΛΛ.</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ΣΥΝΟΛΟ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ΣΥΝΤΑ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ΞΙΟΥΧΟΣ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ΑΥΤΟΑΠΑ</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ΣΧΟ</a:t>
                      </a: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ΛΟΥΜΕΝΟΣ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ΑΝΕΡΓΟΙ</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ΦΟΙΤΗΤΕΣ</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sz="800" b="1" i="0" u="none" strike="noStrike" kern="1200" cap="none" normalizeH="0" baseline="0" dirty="0">
                          <a:ln>
                            <a:noFill/>
                          </a:ln>
                          <a:solidFill>
                            <a:srgbClr val="FFFFFF"/>
                          </a:solidFill>
                          <a:effectLst/>
                          <a:latin typeface="+mn-lt"/>
                          <a:ea typeface="+mn-ea"/>
                          <a:cs typeface="Tahoma" panose="020B0604030504040204" pitchFamily="34" charset="0"/>
                        </a:rPr>
                        <a:t>ΑΛΛΟ</a:t>
                      </a:r>
                    </a:p>
                  </a:txBody>
                  <a:tcPr marL="3090" marR="3090" marT="30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10095">
                <a:tc>
                  <a:txBody>
                    <a:bodyPr/>
                    <a:lstStyle/>
                    <a:p>
                      <a:pPr algn="ctr" fontAlgn="b"/>
                      <a:r>
                        <a:rPr lang="el-GR" sz="1000" b="1" i="0" u="none" strike="noStrike">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mn-lt"/>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61,9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65,3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54,6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64,6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56,1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67,8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702800">
                <a:tc>
                  <a:txBody>
                    <a:bodyPr/>
                    <a:lstStyle/>
                    <a:p>
                      <a:pPr algn="ctr" fontAlgn="b"/>
                      <a:r>
                        <a:rPr lang="el-GR" sz="1000" b="1" i="0" u="none" strike="noStrike">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mn-lt"/>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23,5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368372">
                <a:tc>
                  <a:txBody>
                    <a:bodyPr/>
                    <a:lstStyle/>
                    <a:p>
                      <a:pPr algn="ctr" fontAlgn="b"/>
                      <a:r>
                        <a:rPr lang="el-GR" sz="1000" b="1" i="0" u="none" strike="noStrike" dirty="0">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16,3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369070">
                <a:tc>
                  <a:txBody>
                    <a:bodyPr/>
                    <a:lstStyle/>
                    <a:p>
                      <a:pPr algn="ctr" fontAlgn="b"/>
                      <a:r>
                        <a:rPr lang="el-GR" sz="10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02029">
                <a:tc>
                  <a:txBody>
                    <a:bodyPr/>
                    <a:lstStyle/>
                    <a:p>
                      <a:pPr algn="ctr" fontAlgn="b"/>
                      <a:r>
                        <a:rPr lang="el-GR" sz="10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a:solidFill>
                            <a:srgbClr val="000000"/>
                          </a:solidFill>
                          <a:effectLst/>
                          <a:latin typeface="+mn-lt"/>
                        </a:rPr>
                        <a:t>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302029">
                <a:tc>
                  <a:txBody>
                    <a:bodyPr/>
                    <a:lstStyle/>
                    <a:p>
                      <a:pPr algn="ctr" fontAlgn="b"/>
                      <a:r>
                        <a:rPr lang="el-GR" sz="10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40102848"/>
                  </a:ext>
                </a:extLst>
              </a:tr>
              <a:tr h="302029">
                <a:tc>
                  <a:txBody>
                    <a:bodyPr/>
                    <a:lstStyle/>
                    <a:p>
                      <a:pPr algn="ctr" fontAlgn="b"/>
                      <a:r>
                        <a:rPr lang="el-GR" sz="1000" b="1" i="0" u="none" strike="noStrike">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4842848"/>
                  </a:ext>
                </a:extLst>
              </a:tr>
              <a:tr h="730608">
                <a:tc>
                  <a:txBody>
                    <a:bodyPr/>
                    <a:lstStyle/>
                    <a:p>
                      <a:pPr algn="ctr" fontAlgn="b"/>
                      <a:r>
                        <a:rPr lang="el-GR" sz="1000" b="1" i="0" u="none" strike="noStrike">
                          <a:solidFill>
                            <a:srgbClr val="000000"/>
                          </a:solidFill>
                          <a:effectLst/>
                          <a:latin typeface="+mn-lt"/>
                        </a:rPr>
                        <a:t>Η υπόθεση των Υποκλοπών με στόχο τον αρχηγό του ΠΑΣΟΚ-ΚΙΝΑΛ Ν. Ανδρουλάκη και τον δημοσιογράφο Α. Κουκάκη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506806818"/>
                  </a:ext>
                </a:extLst>
              </a:tr>
              <a:tr h="302029">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mn-lt"/>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20849527"/>
                  </a:ext>
                </a:extLst>
              </a:tr>
            </a:tbl>
          </a:graphicData>
        </a:graphic>
      </p:graphicFrame>
      <p:sp>
        <p:nvSpPr>
          <p:cNvPr id="15" name="TextBox 14"/>
          <p:cNvSpPr txBox="1"/>
          <p:nvPr/>
        </p:nvSpPr>
        <p:spPr>
          <a:xfrm>
            <a:off x="9683914" y="705016"/>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22316723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11060095" y="6511178"/>
            <a:ext cx="584978" cy="365125"/>
          </a:xfrm>
          <a:noFill/>
          <a:ln>
            <a:noFill/>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effectLst/>
              <a:uLnTx/>
              <a:uFillTx/>
              <a:latin typeface="Calibri" panose="020F0502020204030204"/>
              <a:ea typeface="+mn-ea"/>
              <a:cs typeface="+mn-cs"/>
            </a:endParaRPr>
          </a:p>
        </p:txBody>
      </p:sp>
      <p:graphicFrame>
        <p:nvGraphicFramePr>
          <p:cNvPr id="5" name="Chart 4"/>
          <p:cNvGraphicFramePr/>
          <p:nvPr>
            <p:extLst>
              <p:ext uri="{D42A27DB-BD31-4B8C-83A1-F6EECF244321}">
                <p14:modId xmlns:p14="http://schemas.microsoft.com/office/powerpoint/2010/main" val="4111235589"/>
              </p:ext>
            </p:extLst>
          </p:nvPr>
        </p:nvGraphicFramePr>
        <p:xfrm>
          <a:off x="125720" y="966571"/>
          <a:ext cx="6045693" cy="51459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p:nvPr>
            <p:extLst>
              <p:ext uri="{D42A27DB-BD31-4B8C-83A1-F6EECF244321}">
                <p14:modId xmlns:p14="http://schemas.microsoft.com/office/powerpoint/2010/main" val="2357634135"/>
              </p:ext>
            </p:extLst>
          </p:nvPr>
        </p:nvGraphicFramePr>
        <p:xfrm>
          <a:off x="6133587" y="1245675"/>
          <a:ext cx="5511486" cy="514593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24214" y="10391"/>
            <a:ext cx="10574513" cy="836613"/>
          </a:xfrm>
          <a:prstGeom prst="rect">
            <a:avLst/>
          </a:prstGeom>
          <a:noFill/>
          <a:ln>
            <a:noFill/>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lvl="0" algn="ctr" fontAlgn="base">
              <a:spcBef>
                <a:spcPct val="0"/>
              </a:spcBef>
              <a:spcAft>
                <a:spcPct val="0"/>
              </a:spcAft>
              <a:buNone/>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περισσότερο (καθ΄ υπόδειξη διερεύνηση)</a:t>
            </a:r>
          </a:p>
          <a:p>
            <a:pPr lvl="0" algn="ctr" fontAlgn="base">
              <a:spcBef>
                <a:spcPct val="0"/>
              </a:spcBef>
              <a:spcAft>
                <a:spcPct val="0"/>
              </a:spcAft>
              <a:buNone/>
            </a:pPr>
            <a:r>
              <a:rPr lang="el-GR" sz="1200" i="1" dirty="0">
                <a:solidFill>
                  <a:srgbClr val="808080"/>
                </a:solidFill>
              </a:rPr>
              <a:t>Θα σας διαβάσω κάποια θέματα και θα ήθελα να μου πείτε ποια είναι τα δύο βασικότερα που σας απασχολούν  εσάς προσωπικά;</a:t>
            </a:r>
          </a:p>
          <a:p>
            <a:pPr lvl="0" algn="ctr" fontAlgn="base">
              <a:spcBef>
                <a:spcPct val="0"/>
              </a:spcBef>
              <a:spcAft>
                <a:spcPct val="0"/>
              </a:spcAft>
              <a:buNone/>
            </a:pPr>
            <a:r>
              <a:rPr kumimoji="0" lang="el-GR"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rPr>
              <a:t>Σύνολο ερωτηθέντων (Ν=1000)</a:t>
            </a:r>
            <a:endParaRPr kumimoji="0" lang="en-GB" altLang="en-US" sz="1200" b="1" i="0" u="none" strike="noStrike" kern="1200" cap="none" spc="0" normalizeH="0" baseline="0" noProof="0" dirty="0">
              <a:ln>
                <a:noFill/>
              </a:ln>
              <a:solidFill>
                <a:srgbClr val="808080"/>
              </a:solidFill>
              <a:effectLst/>
              <a:uLnTx/>
              <a:uFillTx/>
              <a:latin typeface="Calibri" panose="020F0502020204030204" pitchFamily="34" charset="0"/>
              <a:ea typeface="+mn-ea"/>
              <a:cs typeface="+mn-cs"/>
            </a:endParaRPr>
          </a:p>
        </p:txBody>
      </p:sp>
      <p:sp>
        <p:nvSpPr>
          <p:cNvPr id="10" name="TextBox 9"/>
          <p:cNvSpPr txBox="1"/>
          <p:nvPr/>
        </p:nvSpPr>
        <p:spPr>
          <a:xfrm>
            <a:off x="8524922" y="6232075"/>
            <a:ext cx="2507161"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+ 2</a:t>
            </a:r>
            <a:r>
              <a:rPr lang="el-GR" sz="2400" baseline="30000" dirty="0">
                <a:solidFill>
                  <a:schemeClr val="bg1"/>
                </a:solidFill>
              </a:rPr>
              <a:t>η</a:t>
            </a:r>
            <a:r>
              <a:rPr lang="el-GR" sz="2400" dirty="0">
                <a:solidFill>
                  <a:schemeClr val="bg1"/>
                </a:solidFill>
              </a:rPr>
              <a:t> ΑΝΑΦΟΡΑ </a:t>
            </a:r>
          </a:p>
        </p:txBody>
      </p:sp>
      <p:sp>
        <p:nvSpPr>
          <p:cNvPr id="13" name="TextBox 12"/>
          <p:cNvSpPr txBox="1"/>
          <p:nvPr/>
        </p:nvSpPr>
        <p:spPr>
          <a:xfrm>
            <a:off x="1853423" y="6232075"/>
            <a:ext cx="1894814"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ΑΝΑΦΟΡΑ </a:t>
            </a:r>
          </a:p>
        </p:txBody>
      </p:sp>
      <p:sp>
        <p:nvSpPr>
          <p:cNvPr id="11" name="TextBox 10"/>
          <p:cNvSpPr txBox="1"/>
          <p:nvPr/>
        </p:nvSpPr>
        <p:spPr>
          <a:xfrm>
            <a:off x="5152398" y="5955795"/>
            <a:ext cx="1577676"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10 – 12 Οκτωβρίου</a:t>
            </a:r>
          </a:p>
        </p:txBody>
      </p:sp>
    </p:spTree>
    <p:extLst>
      <p:ext uri="{BB962C8B-B14F-4D97-AF65-F5344CB8AC3E}">
        <p14:creationId xmlns:p14="http://schemas.microsoft.com/office/powerpoint/2010/main" val="18570893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110000"/>
              </a:lnSpc>
              <a:spcBef>
                <a:spcPct val="20000"/>
              </a:spcBef>
              <a:defRPr/>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περισσότερο </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(καθ΄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1801759386"/>
              </p:ext>
            </p:extLst>
          </p:nvPr>
        </p:nvGraphicFramePr>
        <p:xfrm>
          <a:off x="462288" y="1458190"/>
          <a:ext cx="10803875" cy="3893599"/>
        </p:xfrm>
        <a:graphic>
          <a:graphicData uri="http://schemas.openxmlformats.org/drawingml/2006/table">
            <a:tbl>
              <a:tblPr/>
              <a:tblGrid>
                <a:gridCol w="2541471">
                  <a:extLst>
                    <a:ext uri="{9D8B030D-6E8A-4147-A177-3AD203B41FA5}">
                      <a16:colId xmlns:a16="http://schemas.microsoft.com/office/drawing/2014/main" val="20000"/>
                    </a:ext>
                  </a:extLst>
                </a:gridCol>
                <a:gridCol w="2700142">
                  <a:extLst>
                    <a:ext uri="{9D8B030D-6E8A-4147-A177-3AD203B41FA5}">
                      <a16:colId xmlns:a16="http://schemas.microsoft.com/office/drawing/2014/main" val="20001"/>
                    </a:ext>
                  </a:extLst>
                </a:gridCol>
                <a:gridCol w="1817004">
                  <a:extLst>
                    <a:ext uri="{9D8B030D-6E8A-4147-A177-3AD203B41FA5}">
                      <a16:colId xmlns:a16="http://schemas.microsoft.com/office/drawing/2014/main" val="20002"/>
                    </a:ext>
                  </a:extLst>
                </a:gridCol>
                <a:gridCol w="1872629">
                  <a:extLst>
                    <a:ext uri="{9D8B030D-6E8A-4147-A177-3AD203B41FA5}">
                      <a16:colId xmlns:a16="http://schemas.microsoft.com/office/drawing/2014/main" val="20003"/>
                    </a:ext>
                  </a:extLst>
                </a:gridCol>
                <a:gridCol w="1872629">
                  <a:extLst>
                    <a:ext uri="{9D8B030D-6E8A-4147-A177-3AD203B41FA5}">
                      <a16:colId xmlns:a16="http://schemas.microsoft.com/office/drawing/2014/main" val="20004"/>
                    </a:ext>
                  </a:extLst>
                </a:gridCol>
              </a:tblGrid>
              <a:tr h="734594">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08157">
                <a:tc>
                  <a:txBody>
                    <a:bodyPr/>
                    <a:lstStyle/>
                    <a:p>
                      <a:pPr algn="ctr" fontAlgn="b"/>
                      <a:r>
                        <a:rPr lang="el-GR" sz="11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74,3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82,6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73,7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33500">
                <a:tc>
                  <a:txBody>
                    <a:bodyPr/>
                    <a:lstStyle/>
                    <a:p>
                      <a:pPr algn="ctr" fontAlgn="b"/>
                      <a:r>
                        <a:rPr lang="el-GR" sz="1100" b="1" i="0" u="none" strike="noStrike" dirty="0">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20,7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1162">
                <a:tc>
                  <a:txBody>
                    <a:bodyPr/>
                    <a:lstStyle/>
                    <a:p>
                      <a:pPr algn="ctr" fontAlgn="b"/>
                      <a:r>
                        <a:rPr lang="el-GR" sz="11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30,9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91162">
                <a:tc>
                  <a:txBody>
                    <a:bodyPr/>
                    <a:lstStyle/>
                    <a:p>
                      <a:pPr algn="ctr" fontAlgn="b"/>
                      <a:r>
                        <a:rPr lang="el-GR" sz="1100" b="1" i="0" u="none" strike="noStrike">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l-GR" sz="1100" b="0" i="0" u="none" strike="noStrike" kern="1200">
                          <a:solidFill>
                            <a:srgbClr val="000000"/>
                          </a:solidFill>
                          <a:effectLst/>
                          <a:latin typeface="+mn-lt"/>
                          <a:ea typeface="+mn-ea"/>
                          <a:cs typeface="+mn-cs"/>
                        </a:rPr>
                        <a:t>18,6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3079816"/>
                  </a:ext>
                </a:extLst>
              </a:tr>
              <a:tr h="291162">
                <a:tc>
                  <a:txBody>
                    <a:bodyPr/>
                    <a:lstStyle/>
                    <a:p>
                      <a:pPr algn="ctr" fontAlgn="b"/>
                      <a:r>
                        <a:rPr lang="el-GR" sz="1100" b="1" i="0" u="none" strike="noStrike">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26,7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770912136"/>
                  </a:ext>
                </a:extLst>
              </a:tr>
              <a:tr h="291162">
                <a:tc>
                  <a:txBody>
                    <a:bodyPr/>
                    <a:lstStyle/>
                    <a:p>
                      <a:pPr algn="ctr" fontAlgn="b"/>
                      <a:r>
                        <a:rPr lang="el-GR" sz="11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14,9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19963739"/>
                  </a:ext>
                </a:extLst>
              </a:tr>
              <a:tr h="291162">
                <a:tc>
                  <a:txBody>
                    <a:bodyPr/>
                    <a:lstStyle/>
                    <a:p>
                      <a:pPr algn="ctr" fontAlgn="b"/>
                      <a:r>
                        <a:rPr lang="el-GR" sz="1100" b="1" i="0" u="none" strike="noStrike" dirty="0">
                          <a:solidFill>
                            <a:srgbClr val="000000"/>
                          </a:solidFill>
                          <a:effectLst/>
                          <a:latin typeface="+mn-lt"/>
                        </a:rPr>
                        <a:t>Η υπόθεση των Υποκλοπών με στόχο τον αρχηγό του ΠΑΣΟΚ-ΚΙΝΑΛ Ν. Ανδρουλάκη και τον δημοσιογράφο Α. </a:t>
                      </a:r>
                      <a:r>
                        <a:rPr lang="el-GR" sz="1100" b="1" i="0" u="none" strike="noStrike" dirty="0" err="1">
                          <a:solidFill>
                            <a:srgbClr val="000000"/>
                          </a:solidFill>
                          <a:effectLst/>
                          <a:latin typeface="+mn-lt"/>
                        </a:rPr>
                        <a:t>Κουκάκη</a:t>
                      </a:r>
                      <a:endParaRPr lang="el-GR" sz="1100" b="1" i="0" u="none" strike="noStrike" dirty="0">
                        <a:solidFill>
                          <a:srgbClr val="000000"/>
                        </a:solidFill>
                        <a:effectLst/>
                        <a:latin typeface="+mn-lt"/>
                      </a:endParaRP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510360452"/>
                  </a:ext>
                </a:extLst>
              </a:tr>
              <a:tr h="291162">
                <a:tc>
                  <a:txBody>
                    <a:bodyPr/>
                    <a:lstStyle/>
                    <a:p>
                      <a:pPr algn="ctr" fontAlgn="b"/>
                      <a:r>
                        <a:rPr lang="el-GR" sz="1100" b="1" i="0" u="none" strike="noStrike">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75505376"/>
                  </a:ext>
                </a:extLst>
              </a:tr>
              <a:tr h="291162">
                <a:tc>
                  <a:txBody>
                    <a:bodyPr/>
                    <a:lstStyle/>
                    <a:p>
                      <a:pPr algn="ctr" fontAlgn="b"/>
                      <a:r>
                        <a:rPr lang="el-GR" sz="11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73176134"/>
                  </a:ext>
                </a:extLst>
              </a:tr>
            </a:tbl>
          </a:graphicData>
        </a:graphic>
      </p:graphicFrame>
      <p:sp>
        <p:nvSpPr>
          <p:cNvPr id="10" name="TextBox 9"/>
          <p:cNvSpPr txBox="1"/>
          <p:nvPr/>
        </p:nvSpPr>
        <p:spPr>
          <a:xfrm>
            <a:off x="9464487" y="796323"/>
            <a:ext cx="2438232" cy="461665"/>
          </a:xfrm>
          <a:prstGeom prst="rect">
            <a:avLst/>
          </a:prstGeom>
          <a:solidFill>
            <a:schemeClr val="accent2"/>
          </a:solidFill>
        </p:spPr>
        <p:txBody>
          <a:bodyPr wrap="none" rtlCol="0">
            <a:spAutoFit/>
          </a:bodyPr>
          <a:lstStyle/>
          <a:p>
            <a:r>
              <a:rPr lang="en-US" sz="2400" dirty="0">
                <a:solidFill>
                  <a:schemeClr val="bg1"/>
                </a:solidFill>
              </a:rPr>
              <a:t>1</a:t>
            </a:r>
            <a:r>
              <a:rPr lang="el-GR" sz="2400" baseline="30000" dirty="0">
                <a:solidFill>
                  <a:schemeClr val="bg1"/>
                </a:solidFill>
              </a:rPr>
              <a:t>η</a:t>
            </a:r>
            <a:r>
              <a:rPr lang="el-GR" sz="2400" dirty="0">
                <a:solidFill>
                  <a:schemeClr val="bg1"/>
                </a:solidFill>
              </a:rPr>
              <a:t> +2</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1804548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64472" y="147941"/>
            <a:ext cx="10562668"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110000"/>
              </a:lnSpc>
              <a:spcBef>
                <a:spcPct val="20000"/>
              </a:spcBef>
              <a:defRPr/>
            </a:pPr>
            <a:r>
              <a:rPr lang="el-GR" altLang="en-US" sz="1800" b="1" dirty="0">
                <a:solidFill>
                  <a:srgbClr val="FF0000"/>
                </a:solidFill>
                <a:latin typeface="Calibri Light" panose="020F0302020204030204"/>
              </a:rPr>
              <a:t>Ποια θέματα </a:t>
            </a:r>
            <a:r>
              <a:rPr lang="el-GR" altLang="en-US" sz="1800" b="1" dirty="0">
                <a:solidFill>
                  <a:srgbClr val="E7E6E6">
                    <a:lumMod val="25000"/>
                  </a:srgbClr>
                </a:solidFill>
                <a:latin typeface="Calibri Light" panose="020F0302020204030204"/>
              </a:rPr>
              <a:t>επικαιρότητας σας απασχολούν περισσότερο</a:t>
            </a:r>
            <a:r>
              <a:rPr kumimoji="0" lang="el-GR" altLang="el-GR" sz="18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 (καθ΄ υπόδειξη διερεύνηση)</a:t>
            </a:r>
          </a:p>
          <a:p>
            <a:pPr marL="342900" marR="0" lvl="0" indent="-342900" algn="ctr" defTabSz="457200" rtl="0" eaLnBrk="1" fontAlgn="auto" latinLnBrk="0" hangingPunct="1">
              <a:lnSpc>
                <a:spcPct val="110000"/>
              </a:lnSpc>
              <a:spcBef>
                <a:spcPts val="0"/>
              </a:spcBef>
              <a:spcAft>
                <a:spcPts val="0"/>
              </a:spcAft>
              <a:buClrTx/>
              <a:buSzTx/>
              <a:buFontTx/>
              <a:buNone/>
              <a:tabLst/>
              <a:defRPr/>
            </a:pPr>
            <a:endParaRPr kumimoji="0" lang="el-GR" altLang="el-GR" sz="1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a:p>
            <a:pPr marL="342900" marR="0" lvl="0" indent="-342900" algn="ctr" defTabSz="457200" rtl="0" eaLnBrk="1" fontAlgn="auto" latinLnBrk="0" hangingPunct="0">
              <a:lnSpc>
                <a:spcPct val="100000"/>
              </a:lnSpc>
              <a:spcBef>
                <a:spcPts val="0"/>
              </a:spcBef>
              <a:spcAft>
                <a:spcPts val="0"/>
              </a:spcAft>
              <a:buClrTx/>
              <a:buSzTx/>
              <a:buFontTx/>
              <a:buNone/>
              <a:tabLst/>
              <a:defRPr/>
            </a:pPr>
            <a:r>
              <a:rPr kumimoji="0" lang="el-GR" altLang="el-GR" sz="1400" b="1" i="0"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 το φύλο και την ηλικία</a:t>
            </a:r>
            <a:endParaRPr kumimoji="0" lang="el-GR" altLang="en-US"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3790973249"/>
              </p:ext>
            </p:extLst>
          </p:nvPr>
        </p:nvGraphicFramePr>
        <p:xfrm>
          <a:off x="671293" y="1348315"/>
          <a:ext cx="10803876" cy="4642303"/>
        </p:xfrm>
        <a:graphic>
          <a:graphicData uri="http://schemas.openxmlformats.org/drawingml/2006/table">
            <a:tbl>
              <a:tblPr/>
              <a:tblGrid>
                <a:gridCol w="1604630">
                  <a:extLst>
                    <a:ext uri="{9D8B030D-6E8A-4147-A177-3AD203B41FA5}">
                      <a16:colId xmlns:a16="http://schemas.microsoft.com/office/drawing/2014/main" val="20000"/>
                    </a:ext>
                  </a:extLst>
                </a:gridCol>
                <a:gridCol w="1080214">
                  <a:extLst>
                    <a:ext uri="{9D8B030D-6E8A-4147-A177-3AD203B41FA5}">
                      <a16:colId xmlns:a16="http://schemas.microsoft.com/office/drawing/2014/main" val="20001"/>
                    </a:ext>
                  </a:extLst>
                </a:gridCol>
                <a:gridCol w="1146912">
                  <a:extLst>
                    <a:ext uri="{9D8B030D-6E8A-4147-A177-3AD203B41FA5}">
                      <a16:colId xmlns:a16="http://schemas.microsoft.com/office/drawing/2014/main" val="20002"/>
                    </a:ext>
                  </a:extLst>
                </a:gridCol>
                <a:gridCol w="1144610">
                  <a:extLst>
                    <a:ext uri="{9D8B030D-6E8A-4147-A177-3AD203B41FA5}">
                      <a16:colId xmlns:a16="http://schemas.microsoft.com/office/drawing/2014/main" val="20003"/>
                    </a:ext>
                  </a:extLst>
                </a:gridCol>
                <a:gridCol w="1165502">
                  <a:extLst>
                    <a:ext uri="{9D8B030D-6E8A-4147-A177-3AD203B41FA5}">
                      <a16:colId xmlns:a16="http://schemas.microsoft.com/office/drawing/2014/main" val="20004"/>
                    </a:ext>
                  </a:extLst>
                </a:gridCol>
                <a:gridCol w="1165502">
                  <a:extLst>
                    <a:ext uri="{9D8B030D-6E8A-4147-A177-3AD203B41FA5}">
                      <a16:colId xmlns:a16="http://schemas.microsoft.com/office/drawing/2014/main" val="20005"/>
                    </a:ext>
                  </a:extLst>
                </a:gridCol>
                <a:gridCol w="1165502">
                  <a:extLst>
                    <a:ext uri="{9D8B030D-6E8A-4147-A177-3AD203B41FA5}">
                      <a16:colId xmlns:a16="http://schemas.microsoft.com/office/drawing/2014/main" val="20006"/>
                    </a:ext>
                  </a:extLst>
                </a:gridCol>
                <a:gridCol w="1165502">
                  <a:extLst>
                    <a:ext uri="{9D8B030D-6E8A-4147-A177-3AD203B41FA5}">
                      <a16:colId xmlns:a16="http://schemas.microsoft.com/office/drawing/2014/main" val="20007"/>
                    </a:ext>
                  </a:extLst>
                </a:gridCol>
                <a:gridCol w="1165502">
                  <a:extLst>
                    <a:ext uri="{9D8B030D-6E8A-4147-A177-3AD203B41FA5}">
                      <a16:colId xmlns:a16="http://schemas.microsoft.com/office/drawing/2014/main" val="20008"/>
                    </a:ext>
                  </a:extLst>
                </a:gridCol>
              </a:tblGrid>
              <a:tr h="701269">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0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62688">
                <a:tc>
                  <a:txBody>
                    <a:bodyPr/>
                    <a:lstStyle/>
                    <a:p>
                      <a:pPr algn="ctr" fontAlgn="b"/>
                      <a:r>
                        <a:rPr lang="el-GR" sz="1000" b="1" i="0" u="none" strike="noStrike" dirty="0">
                          <a:solidFill>
                            <a:srgbClr val="000000"/>
                          </a:solidFill>
                          <a:effectLst/>
                          <a:latin typeface="+mn-lt"/>
                        </a:rPr>
                        <a:t>Η αύξηση των τιμών και  η ακρίβεια  (στα Προϊόντα, στις Υπηρεσίες, στην Ενέργεια και στα Καύσιμα)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74,3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35740">
                <a:tc>
                  <a:txBody>
                    <a:bodyPr/>
                    <a:lstStyle/>
                    <a:p>
                      <a:pPr algn="ctr" fontAlgn="b"/>
                      <a:r>
                        <a:rPr lang="el-GR" sz="1000" b="1" i="0" u="none" strike="noStrike">
                          <a:solidFill>
                            <a:srgbClr val="000000"/>
                          </a:solidFill>
                          <a:effectLst/>
                          <a:latin typeface="+mn-lt"/>
                        </a:rPr>
                        <a:t>Η πορεία των Ελληνοτουρκικών σχέσεων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28,9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8723">
                <a:tc>
                  <a:txBody>
                    <a:bodyPr/>
                    <a:lstStyle/>
                    <a:p>
                      <a:pPr algn="ctr" fontAlgn="b"/>
                      <a:r>
                        <a:rPr lang="el-GR" sz="1000" b="1" i="0" u="none" strike="noStrike">
                          <a:solidFill>
                            <a:srgbClr val="000000"/>
                          </a:solidFill>
                          <a:effectLst/>
                          <a:latin typeface="+mn-lt"/>
                        </a:rPr>
                        <a:t>Η Ανεργία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403865">
                <a:tc>
                  <a:txBody>
                    <a:bodyPr/>
                    <a:lstStyle/>
                    <a:p>
                      <a:pPr algn="ctr" fontAlgn="b"/>
                      <a:r>
                        <a:rPr lang="el-GR" sz="1000" b="1" i="0" u="none" strike="noStrike" dirty="0">
                          <a:solidFill>
                            <a:srgbClr val="000000"/>
                          </a:solidFill>
                          <a:effectLst/>
                          <a:latin typeface="+mn-lt"/>
                        </a:rPr>
                        <a:t>Ο πόλεμος στην Ουκρανία και οι επιπτώσεις στην χώρα μας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80455781"/>
                  </a:ext>
                </a:extLst>
              </a:tr>
              <a:tr h="288723">
                <a:tc>
                  <a:txBody>
                    <a:bodyPr/>
                    <a:lstStyle/>
                    <a:p>
                      <a:pPr algn="ctr" fontAlgn="b"/>
                      <a:r>
                        <a:rPr lang="el-GR" sz="1000" b="1" i="0" u="none" strike="noStrike" dirty="0">
                          <a:solidFill>
                            <a:srgbClr val="000000"/>
                          </a:solidFill>
                          <a:effectLst/>
                          <a:latin typeface="+mn-lt"/>
                        </a:rPr>
                        <a:t>Η εγκληματικότητα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17,2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77879660"/>
                  </a:ext>
                </a:extLst>
              </a:tr>
              <a:tr h="323862">
                <a:tc>
                  <a:txBody>
                    <a:bodyPr/>
                    <a:lstStyle/>
                    <a:p>
                      <a:pPr algn="ctr" fontAlgn="b"/>
                      <a:r>
                        <a:rPr lang="el-GR" sz="1000" b="1" i="0" u="none" strike="noStrike">
                          <a:solidFill>
                            <a:srgbClr val="000000"/>
                          </a:solidFill>
                          <a:effectLst/>
                          <a:latin typeface="+mn-lt"/>
                        </a:rPr>
                        <a:t>Το μεταναστευτικό</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51499851"/>
                  </a:ext>
                </a:extLst>
              </a:tr>
              <a:tr h="460111">
                <a:tc>
                  <a:txBody>
                    <a:bodyPr/>
                    <a:lstStyle/>
                    <a:p>
                      <a:pPr algn="ctr" fontAlgn="b"/>
                      <a:r>
                        <a:rPr lang="el-GR" sz="1000" b="1" i="0" u="none" strike="noStrike">
                          <a:solidFill>
                            <a:srgbClr val="000000"/>
                          </a:solidFill>
                          <a:effectLst/>
                          <a:latin typeface="+mn-lt"/>
                        </a:rPr>
                        <a:t>Η υπόθεση των Υποκλοπών με στόχο τον αρχηγό του ΠΑΣΟΚ-ΚΙΝΑΛ Ν. Ανδρουλάκη και τον δημοσιογράφο Α. Κουκάκη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18711145"/>
                  </a:ext>
                </a:extLst>
              </a:tr>
              <a:tr h="217576">
                <a:tc>
                  <a:txBody>
                    <a:bodyPr/>
                    <a:lstStyle/>
                    <a:p>
                      <a:pPr algn="ctr" fontAlgn="b"/>
                      <a:r>
                        <a:rPr lang="el-GR" sz="1000" b="1" i="0" u="none" strike="noStrike" dirty="0">
                          <a:solidFill>
                            <a:srgbClr val="000000"/>
                          </a:solidFill>
                          <a:effectLst/>
                          <a:latin typeface="+mn-lt"/>
                        </a:rPr>
                        <a:t>Η εξέλιξη της Πανδημίας COVID-19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64095239"/>
                  </a:ext>
                </a:extLst>
              </a:tr>
              <a:tr h="288723">
                <a:tc>
                  <a:txBody>
                    <a:bodyPr/>
                    <a:lstStyle/>
                    <a:p>
                      <a:pPr algn="ctr" fontAlgn="b"/>
                      <a:r>
                        <a:rPr lang="el-GR" sz="10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110373783"/>
                  </a:ext>
                </a:extLst>
              </a:tr>
            </a:tbl>
          </a:graphicData>
        </a:graphic>
      </p:graphicFrame>
      <p:sp>
        <p:nvSpPr>
          <p:cNvPr id="11" name="TextBox 10"/>
          <p:cNvSpPr txBox="1"/>
          <p:nvPr/>
        </p:nvSpPr>
        <p:spPr>
          <a:xfrm>
            <a:off x="9640140" y="748693"/>
            <a:ext cx="2369303" cy="461665"/>
          </a:xfrm>
          <a:prstGeom prst="rect">
            <a:avLst/>
          </a:prstGeom>
          <a:solidFill>
            <a:schemeClr val="accent2"/>
          </a:solidFill>
        </p:spPr>
        <p:txBody>
          <a:bodyPr wrap="none" rtlCol="0">
            <a:spAutoFit/>
          </a:bodyPr>
          <a:lstStyle/>
          <a:p>
            <a:r>
              <a:rPr lang="en-US" sz="2400" dirty="0">
                <a:solidFill>
                  <a:schemeClr val="bg1"/>
                </a:solidFill>
              </a:rPr>
              <a:t>1</a:t>
            </a:r>
            <a:r>
              <a:rPr lang="el-GR" sz="2400" dirty="0">
                <a:solidFill>
                  <a:schemeClr val="bg1"/>
                </a:solidFill>
              </a:rPr>
              <a:t>+2η</a:t>
            </a:r>
            <a:r>
              <a:rPr lang="el-GR" sz="2400" baseline="30000" dirty="0">
                <a:solidFill>
                  <a:schemeClr val="bg1"/>
                </a:solidFill>
              </a:rPr>
              <a:t>η</a:t>
            </a:r>
            <a:r>
              <a:rPr lang="el-GR" sz="2400" dirty="0">
                <a:solidFill>
                  <a:schemeClr val="bg1"/>
                </a:solidFill>
              </a:rPr>
              <a:t> ΑΝΑΦΟΡΑ </a:t>
            </a:r>
          </a:p>
        </p:txBody>
      </p:sp>
    </p:spTree>
    <p:extLst>
      <p:ext uri="{BB962C8B-B14F-4D97-AF65-F5344CB8AC3E}">
        <p14:creationId xmlns:p14="http://schemas.microsoft.com/office/powerpoint/2010/main" val="54487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43683" y="3058386"/>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4. Η Ακρίβεια και ο τρόπος αντιμετώπισης της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16386" name="Picture 2" descr="Αδιέξοδο από την ακρίβεια - Ειδήσεις - νέα - Το Βήμα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1404" y="705080"/>
            <a:ext cx="6280730" cy="6152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927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20153" y="128670"/>
            <a:ext cx="9448800" cy="1254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400" b="1" dirty="0">
                <a:solidFill>
                  <a:schemeClr val="bg2">
                    <a:lumMod val="25000"/>
                  </a:schemeClr>
                </a:solidFill>
                <a:latin typeface="+mj-lt"/>
                <a:ea typeface="+mj-ea"/>
                <a:cs typeface="+mj-cs"/>
              </a:rPr>
              <a:t>Αυξήσεις Τιμών και Επίδραση στα Νοικοκυριά </a:t>
            </a:r>
          </a:p>
          <a:p>
            <a:pPr algn="ctr">
              <a:lnSpc>
                <a:spcPct val="110000"/>
              </a:lnSpc>
              <a:spcBef>
                <a:spcPct val="20000"/>
              </a:spcBef>
            </a:pPr>
            <a:endParaRPr lang="el-GR" altLang="el-GR" sz="900" b="1" dirty="0">
              <a:solidFill>
                <a:schemeClr val="accent2">
                  <a:lumMod val="75000"/>
                </a:schemeClr>
              </a:solidFill>
              <a:latin typeface="+mj-lt"/>
              <a:ea typeface="+mj-ea"/>
              <a:cs typeface="+mj-cs"/>
            </a:endParaRPr>
          </a:p>
          <a:p>
            <a:pPr algn="ctr">
              <a:lnSpc>
                <a:spcPct val="110000"/>
              </a:lnSpc>
            </a:pPr>
            <a:r>
              <a:rPr lang="el-GR" altLang="el-GR" sz="1100" i="1" dirty="0">
                <a:solidFill>
                  <a:schemeClr val="bg1">
                    <a:lumMod val="50000"/>
                  </a:schemeClr>
                </a:solidFill>
              </a:rPr>
              <a:t>Ως προς το κύμα αυξήσεων των τιμών των προϊόντων -των υπηρεσιών και της ενέργειας/ στις τιμές των καυσίμων. </a:t>
            </a:r>
          </a:p>
          <a:p>
            <a:pPr algn="ctr">
              <a:lnSpc>
                <a:spcPct val="110000"/>
              </a:lnSpc>
            </a:pPr>
            <a:r>
              <a:rPr lang="el-GR" altLang="el-GR" sz="1100" i="1" dirty="0">
                <a:solidFill>
                  <a:schemeClr val="bg1">
                    <a:lumMod val="50000"/>
                  </a:schemeClr>
                </a:solidFill>
              </a:rPr>
              <a:t>Τι από τα παρακάτω σας εκφράζει  προσωπικά για το νοικοκυριό σας; </a:t>
            </a:r>
          </a:p>
          <a:p>
            <a:pPr algn="ctr">
              <a:lnSpc>
                <a:spcPct val="110000"/>
              </a:lnSpc>
            </a:pP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a:t>
            </a:r>
            <a:r>
              <a:rPr lang="el-GR" altLang="el-GR" sz="1200" b="1" dirty="0">
                <a:solidFill>
                  <a:schemeClr val="bg1">
                    <a:lumMod val="50000"/>
                  </a:schemeClr>
                </a:solidFill>
              </a:rPr>
              <a:t>1000</a:t>
            </a:r>
            <a:r>
              <a:rPr lang="en-US" altLang="el-GR" sz="1200" b="1" dirty="0">
                <a:solidFill>
                  <a:schemeClr val="bg1">
                    <a:lumMod val="50000"/>
                  </a:schemeClr>
                </a:solidFill>
              </a:rPr>
              <a:t>)</a:t>
            </a:r>
            <a:r>
              <a:rPr lang="el-GR" altLang="el-GR" sz="1200" b="1" dirty="0">
                <a:solidFill>
                  <a:schemeClr val="bg1">
                    <a:lumMod val="50000"/>
                  </a:schemeClr>
                </a:solidFill>
              </a:rPr>
              <a:t> </a:t>
            </a:r>
            <a:endParaRPr lang="en-GB" altLang="el-GR" sz="1200" dirty="0">
              <a:solidFill>
                <a:schemeClr val="bg2"/>
              </a:solidFill>
            </a:endParaRPr>
          </a:p>
        </p:txBody>
      </p:sp>
      <p:sp>
        <p:nvSpPr>
          <p:cNvPr id="4" name="Slide Number Placeholder 3"/>
          <p:cNvSpPr>
            <a:spLocks noGrp="1"/>
          </p:cNvSpPr>
          <p:nvPr>
            <p:ph type="sldNum" sz="quarter" idx="4294967295"/>
          </p:nvPr>
        </p:nvSpPr>
        <p:spPr>
          <a:xfrm>
            <a:off x="10036796" y="6435728"/>
            <a:ext cx="584978" cy="365125"/>
          </a:xfrm>
          <a:solidFill>
            <a:schemeClr val="bg1"/>
          </a:solidFill>
        </p:spPr>
        <p:txBody>
          <a:bodyPr/>
          <a:lstStyle/>
          <a:p>
            <a:fld id="{D57F1E4F-1CFF-5643-939E-217C01CDF565}" type="slidenum">
              <a:rPr lang="en-US" smtClean="0"/>
              <a:pPr/>
              <a:t>35</a:t>
            </a:fld>
            <a:endParaRPr lang="en-US" dirty="0"/>
          </a:p>
        </p:txBody>
      </p:sp>
      <p:graphicFrame>
        <p:nvGraphicFramePr>
          <p:cNvPr id="9" name="Chart 8"/>
          <p:cNvGraphicFramePr/>
          <p:nvPr>
            <p:extLst>
              <p:ext uri="{D42A27DB-BD31-4B8C-83A1-F6EECF244321}">
                <p14:modId xmlns:p14="http://schemas.microsoft.com/office/powerpoint/2010/main" val="1661448118"/>
              </p:ext>
            </p:extLst>
          </p:nvPr>
        </p:nvGraphicFramePr>
        <p:xfrm>
          <a:off x="6783276" y="1739367"/>
          <a:ext cx="4757901"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p:cNvSpPr/>
          <p:nvPr/>
        </p:nvSpPr>
        <p:spPr>
          <a:xfrm>
            <a:off x="10628169" y="2157532"/>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Right Brace 7">
            <a:extLst>
              <a:ext uri="{FF2B5EF4-FFF2-40B4-BE49-F238E27FC236}">
                <a16:creationId xmlns:a16="http://schemas.microsoft.com/office/drawing/2014/main" id="{39E69084-F77A-47F8-B889-D38B9EC40041}"/>
              </a:ext>
            </a:extLst>
          </p:cNvPr>
          <p:cNvSpPr/>
          <p:nvPr/>
        </p:nvSpPr>
        <p:spPr>
          <a:xfrm>
            <a:off x="10525656" y="3806102"/>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4" name="TextBox 13"/>
          <p:cNvSpPr txBox="1"/>
          <p:nvPr/>
        </p:nvSpPr>
        <p:spPr>
          <a:xfrm>
            <a:off x="11046810" y="2564281"/>
            <a:ext cx="955711" cy="461665"/>
          </a:xfrm>
          <a:prstGeom prst="rect">
            <a:avLst/>
          </a:prstGeom>
          <a:noFill/>
        </p:spPr>
        <p:txBody>
          <a:bodyPr wrap="none" rtlCol="0">
            <a:spAutoFit/>
          </a:bodyPr>
          <a:lstStyle/>
          <a:p>
            <a:r>
              <a:rPr lang="el-GR" sz="2400" b="1" dirty="0"/>
              <a:t>34,6%</a:t>
            </a:r>
          </a:p>
        </p:txBody>
      </p:sp>
      <p:sp>
        <p:nvSpPr>
          <p:cNvPr id="15" name="TextBox 14">
            <a:extLst>
              <a:ext uri="{FF2B5EF4-FFF2-40B4-BE49-F238E27FC236}">
                <a16:creationId xmlns:a16="http://schemas.microsoft.com/office/drawing/2014/main" id="{162A8037-06A1-C475-28A4-80F4D429CB8E}"/>
              </a:ext>
            </a:extLst>
          </p:cNvPr>
          <p:cNvSpPr txBox="1"/>
          <p:nvPr/>
        </p:nvSpPr>
        <p:spPr>
          <a:xfrm>
            <a:off x="10981082" y="4135830"/>
            <a:ext cx="955711" cy="461665"/>
          </a:xfrm>
          <a:prstGeom prst="rect">
            <a:avLst/>
          </a:prstGeom>
          <a:noFill/>
        </p:spPr>
        <p:txBody>
          <a:bodyPr wrap="none" rtlCol="0">
            <a:spAutoFit/>
          </a:bodyPr>
          <a:lstStyle/>
          <a:p>
            <a:r>
              <a:rPr lang="el-GR" sz="2400" b="1" dirty="0"/>
              <a:t>64,9%</a:t>
            </a:r>
          </a:p>
        </p:txBody>
      </p:sp>
      <p:graphicFrame>
        <p:nvGraphicFramePr>
          <p:cNvPr id="11" name="Chart 10"/>
          <p:cNvGraphicFramePr/>
          <p:nvPr>
            <p:extLst>
              <p:ext uri="{D42A27DB-BD31-4B8C-83A1-F6EECF244321}">
                <p14:modId xmlns:p14="http://schemas.microsoft.com/office/powerpoint/2010/main" val="776453837"/>
              </p:ext>
            </p:extLst>
          </p:nvPr>
        </p:nvGraphicFramePr>
        <p:xfrm>
          <a:off x="-226951" y="1739367"/>
          <a:ext cx="3797444" cy="46202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4255168336"/>
              </p:ext>
            </p:extLst>
          </p:nvPr>
        </p:nvGraphicFramePr>
        <p:xfrm>
          <a:off x="3983476" y="1755952"/>
          <a:ext cx="3581787"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16" name="Right Brace 15"/>
          <p:cNvSpPr/>
          <p:nvPr/>
        </p:nvSpPr>
        <p:spPr>
          <a:xfrm>
            <a:off x="3109637" y="2296033"/>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7" name="Right Brace 16">
            <a:extLst>
              <a:ext uri="{FF2B5EF4-FFF2-40B4-BE49-F238E27FC236}">
                <a16:creationId xmlns:a16="http://schemas.microsoft.com/office/drawing/2014/main" id="{39E69084-F77A-47F8-B889-D38B9EC40041}"/>
              </a:ext>
            </a:extLst>
          </p:cNvPr>
          <p:cNvSpPr/>
          <p:nvPr/>
        </p:nvSpPr>
        <p:spPr>
          <a:xfrm>
            <a:off x="3103159" y="3751487"/>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8" name="TextBox 17"/>
          <p:cNvSpPr txBox="1"/>
          <p:nvPr/>
        </p:nvSpPr>
        <p:spPr>
          <a:xfrm>
            <a:off x="3582363" y="2641226"/>
            <a:ext cx="955711" cy="461665"/>
          </a:xfrm>
          <a:prstGeom prst="rect">
            <a:avLst/>
          </a:prstGeom>
          <a:noFill/>
        </p:spPr>
        <p:txBody>
          <a:bodyPr wrap="none" rtlCol="0">
            <a:spAutoFit/>
          </a:bodyPr>
          <a:lstStyle/>
          <a:p>
            <a:r>
              <a:rPr lang="el-GR" sz="2400" b="1" dirty="0"/>
              <a:t>38,2%</a:t>
            </a:r>
          </a:p>
        </p:txBody>
      </p:sp>
      <p:sp>
        <p:nvSpPr>
          <p:cNvPr id="19" name="TextBox 18">
            <a:extLst>
              <a:ext uri="{FF2B5EF4-FFF2-40B4-BE49-F238E27FC236}">
                <a16:creationId xmlns:a16="http://schemas.microsoft.com/office/drawing/2014/main" id="{162A8037-06A1-C475-28A4-80F4D429CB8E}"/>
              </a:ext>
            </a:extLst>
          </p:cNvPr>
          <p:cNvSpPr txBox="1"/>
          <p:nvPr/>
        </p:nvSpPr>
        <p:spPr>
          <a:xfrm>
            <a:off x="3582363" y="4106745"/>
            <a:ext cx="955711" cy="461665"/>
          </a:xfrm>
          <a:prstGeom prst="rect">
            <a:avLst/>
          </a:prstGeom>
          <a:noFill/>
        </p:spPr>
        <p:txBody>
          <a:bodyPr wrap="none" rtlCol="0">
            <a:spAutoFit/>
          </a:bodyPr>
          <a:lstStyle/>
          <a:p>
            <a:r>
              <a:rPr lang="en-US" sz="2400" b="1" dirty="0"/>
              <a:t>60,3</a:t>
            </a:r>
            <a:r>
              <a:rPr lang="el-GR" sz="2400" b="1" dirty="0"/>
              <a:t>%</a:t>
            </a:r>
          </a:p>
        </p:txBody>
      </p:sp>
      <p:sp>
        <p:nvSpPr>
          <p:cNvPr id="20" name="TextBox 19">
            <a:extLst>
              <a:ext uri="{FF2B5EF4-FFF2-40B4-BE49-F238E27FC236}">
                <a16:creationId xmlns:a16="http://schemas.microsoft.com/office/drawing/2014/main" id="{FECCF5B3-C97E-AFC1-7568-5073945CA188}"/>
              </a:ext>
            </a:extLst>
          </p:cNvPr>
          <p:cNvSpPr txBox="1"/>
          <p:nvPr/>
        </p:nvSpPr>
        <p:spPr>
          <a:xfrm>
            <a:off x="3475558" y="2369416"/>
            <a:ext cx="1310039" cy="307777"/>
          </a:xfrm>
          <a:prstGeom prst="rect">
            <a:avLst/>
          </a:prstGeom>
          <a:noFill/>
        </p:spPr>
        <p:txBody>
          <a:bodyPr wrap="none" rtlCol="0">
            <a:spAutoFit/>
          </a:bodyPr>
          <a:lstStyle/>
          <a:p>
            <a:r>
              <a:rPr lang="el-GR" sz="1400" b="1" dirty="0">
                <a:solidFill>
                  <a:srgbClr val="00B0F0"/>
                </a:solidFill>
              </a:rPr>
              <a:t>Τα Καταφέρνω</a:t>
            </a:r>
          </a:p>
        </p:txBody>
      </p:sp>
      <p:sp>
        <p:nvSpPr>
          <p:cNvPr id="21" name="TextBox 20">
            <a:extLst>
              <a:ext uri="{FF2B5EF4-FFF2-40B4-BE49-F238E27FC236}">
                <a16:creationId xmlns:a16="http://schemas.microsoft.com/office/drawing/2014/main" id="{BA4D026C-9662-1ADD-8DFE-55EC9D2F550F}"/>
              </a:ext>
            </a:extLst>
          </p:cNvPr>
          <p:cNvSpPr txBox="1"/>
          <p:nvPr/>
        </p:nvSpPr>
        <p:spPr>
          <a:xfrm>
            <a:off x="3444522" y="3880641"/>
            <a:ext cx="1601785" cy="307777"/>
          </a:xfrm>
          <a:prstGeom prst="rect">
            <a:avLst/>
          </a:prstGeom>
          <a:noFill/>
        </p:spPr>
        <p:txBody>
          <a:bodyPr wrap="none" rtlCol="0">
            <a:spAutoFit/>
          </a:bodyPr>
          <a:lstStyle/>
          <a:p>
            <a:r>
              <a:rPr lang="el-GR" sz="1400" b="1" dirty="0">
                <a:solidFill>
                  <a:srgbClr val="FF0000"/>
                </a:solidFill>
              </a:rPr>
              <a:t>Δεν τα Καταφέρνω</a:t>
            </a:r>
          </a:p>
        </p:txBody>
      </p:sp>
      <p:sp>
        <p:nvSpPr>
          <p:cNvPr id="28" name="Right Brace 27"/>
          <p:cNvSpPr/>
          <p:nvPr/>
        </p:nvSpPr>
        <p:spPr>
          <a:xfrm>
            <a:off x="6535753" y="2580870"/>
            <a:ext cx="418641"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sz="1400"/>
          </a:p>
        </p:txBody>
      </p:sp>
      <p:sp>
        <p:nvSpPr>
          <p:cNvPr id="29" name="TextBox 28"/>
          <p:cNvSpPr txBox="1"/>
          <p:nvPr/>
        </p:nvSpPr>
        <p:spPr>
          <a:xfrm>
            <a:off x="7188433" y="2897429"/>
            <a:ext cx="955711" cy="461665"/>
          </a:xfrm>
          <a:prstGeom prst="rect">
            <a:avLst/>
          </a:prstGeom>
          <a:noFill/>
        </p:spPr>
        <p:txBody>
          <a:bodyPr wrap="none" rtlCol="0">
            <a:spAutoFit/>
          </a:bodyPr>
          <a:lstStyle/>
          <a:p>
            <a:r>
              <a:rPr lang="en-US" sz="2400" b="1" dirty="0"/>
              <a:t>34,4</a:t>
            </a:r>
            <a:r>
              <a:rPr lang="el-GR" sz="2400" b="1" dirty="0"/>
              <a:t>%</a:t>
            </a:r>
          </a:p>
        </p:txBody>
      </p:sp>
      <p:sp>
        <p:nvSpPr>
          <p:cNvPr id="30" name="Right Brace 29">
            <a:extLst>
              <a:ext uri="{FF2B5EF4-FFF2-40B4-BE49-F238E27FC236}">
                <a16:creationId xmlns:a16="http://schemas.microsoft.com/office/drawing/2014/main" id="{39E69084-F77A-47F8-B889-D38B9EC40041}"/>
              </a:ext>
            </a:extLst>
          </p:cNvPr>
          <p:cNvSpPr/>
          <p:nvPr/>
        </p:nvSpPr>
        <p:spPr>
          <a:xfrm>
            <a:off x="6703225" y="4036324"/>
            <a:ext cx="262445" cy="1275161"/>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sz="1400"/>
          </a:p>
        </p:txBody>
      </p:sp>
      <p:sp>
        <p:nvSpPr>
          <p:cNvPr id="31" name="TextBox 30">
            <a:extLst>
              <a:ext uri="{FF2B5EF4-FFF2-40B4-BE49-F238E27FC236}">
                <a16:creationId xmlns:a16="http://schemas.microsoft.com/office/drawing/2014/main" id="{162A8037-06A1-C475-28A4-80F4D429CB8E}"/>
              </a:ext>
            </a:extLst>
          </p:cNvPr>
          <p:cNvSpPr txBox="1"/>
          <p:nvPr/>
        </p:nvSpPr>
        <p:spPr>
          <a:xfrm>
            <a:off x="7188433" y="4381516"/>
            <a:ext cx="955711" cy="461665"/>
          </a:xfrm>
          <a:prstGeom prst="rect">
            <a:avLst/>
          </a:prstGeom>
          <a:noFill/>
        </p:spPr>
        <p:txBody>
          <a:bodyPr wrap="none" rtlCol="0">
            <a:spAutoFit/>
          </a:bodyPr>
          <a:lstStyle/>
          <a:p>
            <a:r>
              <a:rPr lang="en-US" sz="2400" b="1" dirty="0"/>
              <a:t>63,3</a:t>
            </a:r>
            <a:r>
              <a:rPr lang="el-GR" sz="2400" b="1" dirty="0"/>
              <a:t>%</a:t>
            </a:r>
          </a:p>
        </p:txBody>
      </p:sp>
      <p:sp>
        <p:nvSpPr>
          <p:cNvPr id="32" name="TextBox 31">
            <a:extLst>
              <a:ext uri="{FF2B5EF4-FFF2-40B4-BE49-F238E27FC236}">
                <a16:creationId xmlns:a16="http://schemas.microsoft.com/office/drawing/2014/main" id="{465EF441-C98C-4CA0-1943-998F4896C2D1}"/>
              </a:ext>
            </a:extLst>
          </p:cNvPr>
          <p:cNvSpPr txBox="1"/>
          <p:nvPr/>
        </p:nvSpPr>
        <p:spPr>
          <a:xfrm>
            <a:off x="6871903" y="2641226"/>
            <a:ext cx="1310039" cy="307777"/>
          </a:xfrm>
          <a:prstGeom prst="rect">
            <a:avLst/>
          </a:prstGeom>
          <a:noFill/>
        </p:spPr>
        <p:txBody>
          <a:bodyPr wrap="none" rtlCol="0">
            <a:spAutoFit/>
          </a:bodyPr>
          <a:lstStyle/>
          <a:p>
            <a:r>
              <a:rPr lang="el-GR" sz="1400" b="1" dirty="0">
                <a:solidFill>
                  <a:srgbClr val="00B0F0"/>
                </a:solidFill>
              </a:rPr>
              <a:t>Τα Καταφέρνω</a:t>
            </a:r>
          </a:p>
        </p:txBody>
      </p:sp>
      <p:sp>
        <p:nvSpPr>
          <p:cNvPr id="33" name="TextBox 32">
            <a:extLst>
              <a:ext uri="{FF2B5EF4-FFF2-40B4-BE49-F238E27FC236}">
                <a16:creationId xmlns:a16="http://schemas.microsoft.com/office/drawing/2014/main" id="{35F2C250-3F0F-8EAE-55F0-0F579E729713}"/>
              </a:ext>
            </a:extLst>
          </p:cNvPr>
          <p:cNvSpPr txBox="1"/>
          <p:nvPr/>
        </p:nvSpPr>
        <p:spPr>
          <a:xfrm>
            <a:off x="7137062" y="3869490"/>
            <a:ext cx="1076000" cy="523220"/>
          </a:xfrm>
          <a:prstGeom prst="rect">
            <a:avLst/>
          </a:prstGeom>
          <a:noFill/>
        </p:spPr>
        <p:txBody>
          <a:bodyPr wrap="none" rtlCol="0">
            <a:spAutoFit/>
          </a:bodyPr>
          <a:lstStyle/>
          <a:p>
            <a:pPr algn="ctr"/>
            <a:r>
              <a:rPr lang="el-GR" sz="1400" b="1" dirty="0">
                <a:solidFill>
                  <a:srgbClr val="FF0000"/>
                </a:solidFill>
              </a:rPr>
              <a:t>Δεν τα </a:t>
            </a:r>
          </a:p>
          <a:p>
            <a:pPr algn="ctr"/>
            <a:r>
              <a:rPr lang="el-GR" sz="1400" b="1" dirty="0">
                <a:solidFill>
                  <a:srgbClr val="FF0000"/>
                </a:solidFill>
              </a:rPr>
              <a:t>Καταφέρνω</a:t>
            </a:r>
          </a:p>
        </p:txBody>
      </p:sp>
      <p:sp>
        <p:nvSpPr>
          <p:cNvPr id="34" name="TextBox 33">
            <a:extLst>
              <a:ext uri="{FF2B5EF4-FFF2-40B4-BE49-F238E27FC236}">
                <a16:creationId xmlns:a16="http://schemas.microsoft.com/office/drawing/2014/main" id="{465EF441-C98C-4CA0-1943-998F4896C2D1}"/>
              </a:ext>
            </a:extLst>
          </p:cNvPr>
          <p:cNvSpPr txBox="1"/>
          <p:nvPr/>
        </p:nvSpPr>
        <p:spPr>
          <a:xfrm>
            <a:off x="10837489" y="2289214"/>
            <a:ext cx="1310039" cy="307777"/>
          </a:xfrm>
          <a:prstGeom prst="rect">
            <a:avLst/>
          </a:prstGeom>
          <a:noFill/>
        </p:spPr>
        <p:txBody>
          <a:bodyPr wrap="none" rtlCol="0">
            <a:spAutoFit/>
          </a:bodyPr>
          <a:lstStyle/>
          <a:p>
            <a:r>
              <a:rPr lang="el-GR" sz="1400" b="1" dirty="0">
                <a:solidFill>
                  <a:srgbClr val="00B0F0"/>
                </a:solidFill>
              </a:rPr>
              <a:t>Τα Καταφέρνω</a:t>
            </a:r>
          </a:p>
        </p:txBody>
      </p:sp>
      <p:sp>
        <p:nvSpPr>
          <p:cNvPr id="35" name="TextBox 34">
            <a:extLst>
              <a:ext uri="{FF2B5EF4-FFF2-40B4-BE49-F238E27FC236}">
                <a16:creationId xmlns:a16="http://schemas.microsoft.com/office/drawing/2014/main" id="{35F2C250-3F0F-8EAE-55F0-0F579E729713}"/>
              </a:ext>
            </a:extLst>
          </p:cNvPr>
          <p:cNvSpPr txBox="1"/>
          <p:nvPr/>
        </p:nvSpPr>
        <p:spPr>
          <a:xfrm>
            <a:off x="10944297" y="3645175"/>
            <a:ext cx="1076000" cy="523220"/>
          </a:xfrm>
          <a:prstGeom prst="rect">
            <a:avLst/>
          </a:prstGeom>
          <a:noFill/>
        </p:spPr>
        <p:txBody>
          <a:bodyPr wrap="none" rtlCol="0">
            <a:spAutoFit/>
          </a:bodyPr>
          <a:lstStyle/>
          <a:p>
            <a:pPr algn="ctr"/>
            <a:r>
              <a:rPr lang="el-GR" sz="1400" b="1" dirty="0">
                <a:solidFill>
                  <a:srgbClr val="FF0000"/>
                </a:solidFill>
              </a:rPr>
              <a:t>Δεν τα </a:t>
            </a:r>
          </a:p>
          <a:p>
            <a:pPr algn="ctr"/>
            <a:r>
              <a:rPr lang="el-GR" sz="1400" b="1" dirty="0">
                <a:solidFill>
                  <a:srgbClr val="FF0000"/>
                </a:solidFill>
              </a:rPr>
              <a:t>Καταφέρνω</a:t>
            </a:r>
          </a:p>
        </p:txBody>
      </p:sp>
      <p:sp>
        <p:nvSpPr>
          <p:cNvPr id="26" name="Rectangle 25"/>
          <p:cNvSpPr/>
          <p:nvPr/>
        </p:nvSpPr>
        <p:spPr>
          <a:xfrm>
            <a:off x="0" y="1378072"/>
            <a:ext cx="12192000" cy="4374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tx2">
                  <a:lumMod val="50000"/>
                </a:schemeClr>
              </a:solidFill>
            </a:endParaRPr>
          </a:p>
        </p:txBody>
      </p:sp>
      <p:sp>
        <p:nvSpPr>
          <p:cNvPr id="27" name="TextBox 26"/>
          <p:cNvSpPr txBox="1"/>
          <p:nvPr/>
        </p:nvSpPr>
        <p:spPr>
          <a:xfrm>
            <a:off x="1253912" y="1463778"/>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37" name="TextBox 36"/>
          <p:cNvSpPr txBox="1"/>
          <p:nvPr/>
        </p:nvSpPr>
        <p:spPr>
          <a:xfrm>
            <a:off x="5082883" y="1443377"/>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algn="ctr">
              <a:defRPr/>
            </a:pPr>
            <a:r>
              <a:rPr lang="el-GR" sz="1400" i="1" dirty="0">
                <a:solidFill>
                  <a:prstClr val="black"/>
                </a:solidFill>
                <a:latin typeface="Calibri" panose="020F0502020204030204"/>
              </a:rPr>
              <a:t>31 Αυγούστου– 5 Σεπτεμβρίου</a:t>
            </a:r>
          </a:p>
        </p:txBody>
      </p:sp>
      <p:sp>
        <p:nvSpPr>
          <p:cNvPr id="38" name="TextBox 37"/>
          <p:cNvSpPr txBox="1"/>
          <p:nvPr/>
        </p:nvSpPr>
        <p:spPr>
          <a:xfrm>
            <a:off x="9486319" y="1431591"/>
            <a:ext cx="1577676"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10 – 12 Οκτωβρίου</a:t>
            </a:r>
          </a:p>
        </p:txBody>
      </p:sp>
    </p:spTree>
    <p:extLst>
      <p:ext uri="{BB962C8B-B14F-4D97-AF65-F5344CB8AC3E}">
        <p14:creationId xmlns:p14="http://schemas.microsoft.com/office/powerpoint/2010/main" val="3147286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012687" y="136983"/>
            <a:ext cx="9448800"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400" b="1" dirty="0">
                <a:solidFill>
                  <a:schemeClr val="bg2">
                    <a:lumMod val="25000"/>
                  </a:schemeClr>
                </a:solidFill>
                <a:latin typeface="+mj-lt"/>
                <a:ea typeface="+mj-ea"/>
                <a:cs typeface="+mj-cs"/>
              </a:rPr>
              <a:t>Αυξήσεις Τιμών και Επίδραση στα Νοικοκυριά </a:t>
            </a:r>
          </a:p>
          <a:p>
            <a:pPr algn="ctr">
              <a:lnSpc>
                <a:spcPct val="110000"/>
              </a:lnSpc>
              <a:spcBef>
                <a:spcPct val="20000"/>
              </a:spcBef>
            </a:pPr>
            <a:endParaRPr lang="el-GR" altLang="el-GR" sz="1000" b="1" dirty="0">
              <a:solidFill>
                <a:schemeClr val="accent2">
                  <a:lumMod val="75000"/>
                </a:schemeClr>
              </a:solidFill>
              <a:latin typeface="+mj-lt"/>
              <a:ea typeface="+mj-ea"/>
              <a:cs typeface="+mj-cs"/>
            </a:endParaRPr>
          </a:p>
          <a:p>
            <a:pPr algn="ctr">
              <a:lnSpc>
                <a:spcPct val="120000"/>
              </a:lnSpc>
              <a:defRPr/>
            </a:pPr>
            <a:r>
              <a:rPr lang="el-GR" altLang="el-GR" sz="1200"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4294967295"/>
          </p:nvPr>
        </p:nvSpPr>
        <p:spPr>
          <a:xfrm>
            <a:off x="10036796" y="6435728"/>
            <a:ext cx="584978" cy="365125"/>
          </a:xfrm>
          <a:solidFill>
            <a:schemeClr val="bg1"/>
          </a:solidFill>
        </p:spPr>
        <p:txBody>
          <a:bodyPr/>
          <a:lstStyle/>
          <a:p>
            <a:fld id="{D57F1E4F-1CFF-5643-939E-217C01CDF565}" type="slidenum">
              <a:rPr lang="en-US" smtClean="0"/>
              <a:pPr/>
              <a:t>36</a:t>
            </a:fld>
            <a:endParaRPr lang="en-US" dirty="0"/>
          </a:p>
        </p:txBody>
      </p:sp>
      <p:graphicFrame>
        <p:nvGraphicFramePr>
          <p:cNvPr id="7" name="Table 6">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2133510554"/>
              </p:ext>
            </p:extLst>
          </p:nvPr>
        </p:nvGraphicFramePr>
        <p:xfrm>
          <a:off x="837282" y="1159611"/>
          <a:ext cx="9624205" cy="2193439"/>
        </p:xfrm>
        <a:graphic>
          <a:graphicData uri="http://schemas.openxmlformats.org/drawingml/2006/table">
            <a:tbl>
              <a:tblPr/>
              <a:tblGrid>
                <a:gridCol w="2483620">
                  <a:extLst>
                    <a:ext uri="{9D8B030D-6E8A-4147-A177-3AD203B41FA5}">
                      <a16:colId xmlns:a16="http://schemas.microsoft.com/office/drawing/2014/main" val="20000"/>
                    </a:ext>
                  </a:extLst>
                </a:gridCol>
                <a:gridCol w="2185664">
                  <a:extLst>
                    <a:ext uri="{9D8B030D-6E8A-4147-A177-3AD203B41FA5}">
                      <a16:colId xmlns:a16="http://schemas.microsoft.com/office/drawing/2014/main" val="20001"/>
                    </a:ext>
                  </a:extLst>
                </a:gridCol>
                <a:gridCol w="1618605">
                  <a:extLst>
                    <a:ext uri="{9D8B030D-6E8A-4147-A177-3AD203B41FA5}">
                      <a16:colId xmlns:a16="http://schemas.microsoft.com/office/drawing/2014/main" val="20002"/>
                    </a:ext>
                  </a:extLst>
                </a:gridCol>
                <a:gridCol w="1668158">
                  <a:extLst>
                    <a:ext uri="{9D8B030D-6E8A-4147-A177-3AD203B41FA5}">
                      <a16:colId xmlns:a16="http://schemas.microsoft.com/office/drawing/2014/main" val="20003"/>
                    </a:ext>
                  </a:extLst>
                </a:gridCol>
                <a:gridCol w="1668158">
                  <a:extLst>
                    <a:ext uri="{9D8B030D-6E8A-4147-A177-3AD203B41FA5}">
                      <a16:colId xmlns:a16="http://schemas.microsoft.com/office/drawing/2014/main" val="20004"/>
                    </a:ext>
                  </a:extLst>
                </a:gridCol>
              </a:tblGrid>
              <a:tr h="492972">
                <a:tc>
                  <a:txBody>
                    <a:bodyPr/>
                    <a:lstStyle/>
                    <a:p>
                      <a:pPr algn="l" fontAlgn="b"/>
                      <a:endParaRPr kumimoji="0" lang="en-US" sz="12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8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8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8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8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8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92868">
                <a:tc>
                  <a:txBody>
                    <a:bodyPr/>
                    <a:lstStyle/>
                    <a:p>
                      <a:pPr algn="ctr" fontAlgn="b"/>
                      <a:r>
                        <a:rPr lang="el-GR" sz="900" b="1" i="0" u="none" strike="noStrike" dirty="0">
                          <a:solidFill>
                            <a:srgbClr val="000000"/>
                          </a:solidFill>
                          <a:effectLst/>
                          <a:latin typeface="+mn-lt"/>
                        </a:rPr>
                        <a:t>Δεν έχω επηρεαστεί καθόλου από την αύξηση των τιμών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1" i="0" u="none" strike="noStrike" dirty="0">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mn-lt"/>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87860">
                <a:tc>
                  <a:txBody>
                    <a:bodyPr/>
                    <a:lstStyle/>
                    <a:p>
                      <a:pPr algn="ctr" fontAlgn="b"/>
                      <a:r>
                        <a:rPr lang="el-GR" sz="900" b="1" i="0" u="none" strike="noStrike">
                          <a:solidFill>
                            <a:srgbClr val="000000"/>
                          </a:solidFill>
                          <a:effectLst/>
                          <a:latin typeface="+mn-lt"/>
                        </a:rPr>
                        <a:t>Έχω επηρεαστεί αρκετά από την αύξηση των τιμών αλλά εξακολουθώ να τα καταφέρνω</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1" i="0" u="none" strike="noStrike" dirty="0">
                          <a:solidFill>
                            <a:srgbClr val="000000"/>
                          </a:solidFill>
                          <a:effectLst/>
                          <a:latin typeface="+mn-lt"/>
                        </a:rPr>
                        <a:t>33,5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0" i="0" u="none" strike="noStrike" dirty="0">
                          <a:solidFill>
                            <a:srgbClr val="000000"/>
                          </a:solidFill>
                          <a:effectLst/>
                          <a:latin typeface="+mn-lt"/>
                        </a:rPr>
                        <a:t>43,1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0" i="0" u="none" strike="noStrike" dirty="0">
                          <a:solidFill>
                            <a:srgbClr val="000000"/>
                          </a:solidFill>
                          <a:effectLst/>
                          <a:latin typeface="+mn-lt"/>
                        </a:rPr>
                        <a:t>24,9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0" i="0" u="none" strike="noStrike">
                          <a:solidFill>
                            <a:srgbClr val="000000"/>
                          </a:solidFill>
                          <a:effectLst/>
                          <a:latin typeface="+mn-lt"/>
                        </a:rPr>
                        <a:t>28,5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26960">
                <a:tc>
                  <a:txBody>
                    <a:bodyPr/>
                    <a:lstStyle/>
                    <a:p>
                      <a:pPr algn="ctr" fontAlgn="b"/>
                      <a:r>
                        <a:rPr lang="el-GR" sz="900" b="1" i="0" u="none" strike="noStrike" dirty="0">
                          <a:solidFill>
                            <a:srgbClr val="000000"/>
                          </a:solidFill>
                          <a:effectLst/>
                          <a:latin typeface="+mn-lt"/>
                        </a:rPr>
                        <a:t>Έχω επηρεαστεί πολύ από την αύξηση των τιμών έτσι ώστε να δυσκολεύομαι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1" i="0" u="none" strike="noStrike" dirty="0">
                          <a:solidFill>
                            <a:srgbClr val="000000"/>
                          </a:solidFill>
                          <a:effectLst/>
                          <a:latin typeface="+mn-lt"/>
                        </a:rPr>
                        <a:t>36,7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mn-lt"/>
                        </a:rPr>
                        <a:t>30,4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mn-lt"/>
                        </a:rPr>
                        <a:t>43,7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dirty="0">
                          <a:solidFill>
                            <a:srgbClr val="000000"/>
                          </a:solidFill>
                          <a:effectLst/>
                          <a:latin typeface="+mn-lt"/>
                        </a:rPr>
                        <a:t>38,4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26960">
                <a:tc>
                  <a:txBody>
                    <a:bodyPr/>
                    <a:lstStyle/>
                    <a:p>
                      <a:pPr algn="ctr" fontAlgn="b"/>
                      <a:r>
                        <a:rPr lang="el-GR" sz="900" b="1" i="0" u="none" strike="noStrike" dirty="0">
                          <a:solidFill>
                            <a:srgbClr val="000000"/>
                          </a:solidFill>
                          <a:effectLst/>
                          <a:latin typeface="+mn-lt"/>
                        </a:rPr>
                        <a:t>Έχω επηρεαστεί πάρα πολύ από την αύξηση των τιμών έτσι ώστε να μην μπορώ καθόλου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1" i="0" u="none" strike="noStrike" dirty="0">
                          <a:solidFill>
                            <a:srgbClr val="000000"/>
                          </a:solidFill>
                          <a:effectLst/>
                          <a:latin typeface="+mn-lt"/>
                        </a:rPr>
                        <a:t>28,2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0" i="0" u="none" strike="noStrike" dirty="0">
                          <a:solidFill>
                            <a:srgbClr val="000000"/>
                          </a:solidFill>
                          <a:effectLst/>
                          <a:latin typeface="+mn-lt"/>
                        </a:rPr>
                        <a:t>25,3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0" i="0" u="none" strike="noStrike">
                          <a:solidFill>
                            <a:srgbClr val="000000"/>
                          </a:solidFill>
                          <a:effectLst/>
                          <a:latin typeface="+mn-lt"/>
                        </a:rPr>
                        <a:t>31,4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0" i="0" u="none" strike="noStrike" dirty="0">
                          <a:solidFill>
                            <a:srgbClr val="000000"/>
                          </a:solidFill>
                          <a:effectLst/>
                          <a:latin typeface="+mn-lt"/>
                        </a:rPr>
                        <a:t>30,7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79671">
                <a:tc>
                  <a:txBody>
                    <a:bodyPr/>
                    <a:lstStyle/>
                    <a:p>
                      <a:pPr algn="ctr" fontAlgn="b"/>
                      <a:r>
                        <a:rPr lang="el-GR" sz="9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1" i="0" u="none" strike="noStrike" dirty="0">
                          <a:solidFill>
                            <a:srgbClr val="000000"/>
                          </a:solidFill>
                          <a:effectLst/>
                          <a:latin typeface="+mn-lt"/>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dirty="0">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3762588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92249790"/>
              </p:ext>
            </p:extLst>
          </p:nvPr>
        </p:nvGraphicFramePr>
        <p:xfrm>
          <a:off x="837282" y="3667783"/>
          <a:ext cx="10113483" cy="2767945"/>
        </p:xfrm>
        <a:graphic>
          <a:graphicData uri="http://schemas.openxmlformats.org/drawingml/2006/table">
            <a:tbl>
              <a:tblPr/>
              <a:tblGrid>
                <a:gridCol w="1502090">
                  <a:extLst>
                    <a:ext uri="{9D8B030D-6E8A-4147-A177-3AD203B41FA5}">
                      <a16:colId xmlns:a16="http://schemas.microsoft.com/office/drawing/2014/main" val="20000"/>
                    </a:ext>
                  </a:extLst>
                </a:gridCol>
                <a:gridCol w="1011188">
                  <a:extLst>
                    <a:ext uri="{9D8B030D-6E8A-4147-A177-3AD203B41FA5}">
                      <a16:colId xmlns:a16="http://schemas.microsoft.com/office/drawing/2014/main" val="20001"/>
                    </a:ext>
                  </a:extLst>
                </a:gridCol>
                <a:gridCol w="1073619">
                  <a:extLst>
                    <a:ext uri="{9D8B030D-6E8A-4147-A177-3AD203B41FA5}">
                      <a16:colId xmlns:a16="http://schemas.microsoft.com/office/drawing/2014/main" val="20002"/>
                    </a:ext>
                  </a:extLst>
                </a:gridCol>
                <a:gridCol w="1071466">
                  <a:extLst>
                    <a:ext uri="{9D8B030D-6E8A-4147-A177-3AD203B41FA5}">
                      <a16:colId xmlns:a16="http://schemas.microsoft.com/office/drawing/2014/main" val="20003"/>
                    </a:ext>
                  </a:extLst>
                </a:gridCol>
                <a:gridCol w="1091024">
                  <a:extLst>
                    <a:ext uri="{9D8B030D-6E8A-4147-A177-3AD203B41FA5}">
                      <a16:colId xmlns:a16="http://schemas.microsoft.com/office/drawing/2014/main" val="20004"/>
                    </a:ext>
                  </a:extLst>
                </a:gridCol>
                <a:gridCol w="1091024">
                  <a:extLst>
                    <a:ext uri="{9D8B030D-6E8A-4147-A177-3AD203B41FA5}">
                      <a16:colId xmlns:a16="http://schemas.microsoft.com/office/drawing/2014/main" val="20005"/>
                    </a:ext>
                  </a:extLst>
                </a:gridCol>
                <a:gridCol w="1091024">
                  <a:extLst>
                    <a:ext uri="{9D8B030D-6E8A-4147-A177-3AD203B41FA5}">
                      <a16:colId xmlns:a16="http://schemas.microsoft.com/office/drawing/2014/main" val="20006"/>
                    </a:ext>
                  </a:extLst>
                </a:gridCol>
                <a:gridCol w="1091024">
                  <a:extLst>
                    <a:ext uri="{9D8B030D-6E8A-4147-A177-3AD203B41FA5}">
                      <a16:colId xmlns:a16="http://schemas.microsoft.com/office/drawing/2014/main" val="20007"/>
                    </a:ext>
                  </a:extLst>
                </a:gridCol>
                <a:gridCol w="1091024">
                  <a:extLst>
                    <a:ext uri="{9D8B030D-6E8A-4147-A177-3AD203B41FA5}">
                      <a16:colId xmlns:a16="http://schemas.microsoft.com/office/drawing/2014/main" val="20008"/>
                    </a:ext>
                  </a:extLst>
                </a:gridCol>
              </a:tblGrid>
              <a:tr h="0">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9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9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64622">
                <a:tc>
                  <a:txBody>
                    <a:bodyPr/>
                    <a:lstStyle/>
                    <a:p>
                      <a:pPr algn="ctr" fontAlgn="b"/>
                      <a:r>
                        <a:rPr lang="el-GR" sz="900" b="1" i="0" u="none" strike="noStrike" dirty="0">
                          <a:solidFill>
                            <a:srgbClr val="000000"/>
                          </a:solidFill>
                          <a:effectLst/>
                          <a:latin typeface="+mn-lt"/>
                        </a:rPr>
                        <a:t>Δεν έχω επηρεαστεί καθόλου από την αύξηση των τιμών</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1030">
                <a:tc>
                  <a:txBody>
                    <a:bodyPr/>
                    <a:lstStyle/>
                    <a:p>
                      <a:pPr algn="ctr" fontAlgn="b"/>
                      <a:r>
                        <a:rPr lang="el-GR" sz="900" b="1" i="0" u="none" strike="noStrike" dirty="0">
                          <a:solidFill>
                            <a:srgbClr val="000000"/>
                          </a:solidFill>
                          <a:effectLst/>
                          <a:latin typeface="+mn-lt"/>
                        </a:rPr>
                        <a:t>Έχω επηρεαστεί αρκετά από την αύξηση των τιμών αλλά εξακολουθώ να τα καταφέρνω</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a:solidFill>
                            <a:srgbClr val="000000"/>
                          </a:solidFill>
                          <a:effectLst/>
                          <a:latin typeface="+mn-lt"/>
                        </a:rPr>
                        <a:t>33,5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mn-lt"/>
                        </a:rPr>
                        <a:t>37,1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mn-lt"/>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43,7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28,5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30,4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23844">
                <a:tc>
                  <a:txBody>
                    <a:bodyPr/>
                    <a:lstStyle/>
                    <a:p>
                      <a:pPr algn="ctr" fontAlgn="b"/>
                      <a:r>
                        <a:rPr lang="el-GR" sz="900" b="1" i="0" u="none" strike="noStrike" dirty="0">
                          <a:solidFill>
                            <a:srgbClr val="000000"/>
                          </a:solidFill>
                          <a:effectLst/>
                          <a:latin typeface="+mn-lt"/>
                        </a:rPr>
                        <a:t>Έχω επηρεαστεί πολύ από την αύξηση των τιμών έτσι ώστε να δυσκολεύομαι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mn-lt"/>
                        </a:rPr>
                        <a:t>36,7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36,5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33,3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42,4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35,8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34,7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38,2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r h="523844">
                <a:tc>
                  <a:txBody>
                    <a:bodyPr/>
                    <a:lstStyle/>
                    <a:p>
                      <a:pPr algn="ctr" fontAlgn="b"/>
                      <a:r>
                        <a:rPr lang="el-GR" sz="900" b="1" i="0" u="none" strike="noStrike" dirty="0">
                          <a:solidFill>
                            <a:srgbClr val="000000"/>
                          </a:solidFill>
                          <a:effectLst/>
                          <a:latin typeface="+mn-lt"/>
                        </a:rPr>
                        <a:t>Έχω επηρεαστεί πάρα πολύ από την αύξηση των τιμών έτσι ώστε να μην μπορώ καθόλου να ανταποκριθώ στις υποχρεώσεις μου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1" i="0" u="none" strike="noStrike" dirty="0">
                          <a:solidFill>
                            <a:srgbClr val="000000"/>
                          </a:solidFill>
                          <a:effectLst/>
                          <a:latin typeface="+mn-lt"/>
                        </a:rPr>
                        <a:t>28,2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25,1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31,1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20,1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27,4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dirty="0">
                          <a:solidFill>
                            <a:srgbClr val="000000"/>
                          </a:solidFill>
                          <a:effectLst/>
                          <a:latin typeface="+mn-lt"/>
                        </a:rPr>
                        <a:t>35,6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33,5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50" b="0" i="0" u="none" strike="noStrike">
                          <a:solidFill>
                            <a:srgbClr val="000000"/>
                          </a:solidFill>
                          <a:effectLst/>
                          <a:latin typeface="+mn-lt"/>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14602634"/>
                  </a:ext>
                </a:extLst>
              </a:tr>
              <a:tr h="100448">
                <a:tc>
                  <a:txBody>
                    <a:bodyPr/>
                    <a:lstStyle/>
                    <a:p>
                      <a:pPr algn="ctr" fontAlgn="b"/>
                      <a:r>
                        <a:rPr lang="el-GR" sz="9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1" i="0" u="none" strike="noStrike" dirty="0">
                          <a:solidFill>
                            <a:srgbClr val="000000"/>
                          </a:solidFill>
                          <a:effectLst/>
                          <a:latin typeface="+mn-lt"/>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50" b="0" i="0" u="none" strike="noStrike" dirty="0">
                          <a:solidFill>
                            <a:srgbClr val="000000"/>
                          </a:solidFill>
                          <a:effectLst/>
                          <a:latin typeface="+mn-lt"/>
                        </a:rPr>
                        <a:t>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76095382"/>
                  </a:ext>
                </a:extLst>
              </a:tr>
            </a:tbl>
          </a:graphicData>
        </a:graphic>
      </p:graphicFrame>
    </p:spTree>
    <p:extLst>
      <p:ext uri="{BB962C8B-B14F-4D97-AF65-F5344CB8AC3E}">
        <p14:creationId xmlns:p14="http://schemas.microsoft.com/office/powerpoint/2010/main" val="16060390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476104" y="227507"/>
            <a:ext cx="9448800" cy="108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Υπάρχει </a:t>
            </a:r>
            <a:r>
              <a:rPr kumimoji="0" lang="el-GR" altLang="el-GR" sz="2400" b="1" i="0" u="none" strike="noStrike" kern="1200" cap="none" spc="0" normalizeH="0" baseline="0" noProof="0" dirty="0">
                <a:ln>
                  <a:noFill/>
                </a:ln>
                <a:solidFill>
                  <a:srgbClr val="FF0000"/>
                </a:solidFill>
                <a:effectLst/>
                <a:uLnTx/>
                <a:uFillTx/>
                <a:latin typeface="Calibri Light" panose="020F0302020204030204"/>
                <a:ea typeface="+mn-ea"/>
                <a:cs typeface="+mn-cs"/>
              </a:rPr>
              <a:t>ακρίβεια και αισχροκέρδεια  </a:t>
            </a: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σε λογαριασμούς και στην αγορά</a:t>
            </a:r>
            <a:r>
              <a:rPr kumimoji="0" lang="en-US"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a:t>
            </a:r>
            <a:endPar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10000"/>
              </a:lnSpc>
              <a:spcBef>
                <a:spcPct val="20000"/>
              </a:spcBef>
              <a:spcAft>
                <a:spcPts val="0"/>
              </a:spcAft>
              <a:buClrTx/>
              <a:buSzTx/>
              <a:buFontTx/>
              <a:buNone/>
              <a:tabLst/>
              <a:defRPr/>
            </a:pPr>
            <a:endParaRPr kumimoji="0" lang="el-GR" altLang="el-GR" sz="900" b="1" i="0" u="none" strike="noStrike" kern="1200" cap="none" spc="0" normalizeH="0" baseline="0" noProof="0" dirty="0">
              <a:ln>
                <a:noFill/>
              </a:ln>
              <a:solidFill>
                <a:srgbClr val="ED7D31">
                  <a:lumMod val="75000"/>
                </a:srgbClr>
              </a:solidFill>
              <a:effectLst/>
              <a:uLnTx/>
              <a:uFillTx/>
              <a:latin typeface="+mn-lt"/>
              <a:ea typeface="+mn-ea"/>
              <a:cs typeface="+mn-cs"/>
            </a:endParaRPr>
          </a:p>
          <a:p>
            <a:pPr marL="342900" marR="0" lvl="0" indent="-342900" algn="ctr" defTabSz="457200" rtl="0" eaLnBrk="1" fontAlgn="auto" latinLnBrk="0" hangingPunct="1">
              <a:lnSpc>
                <a:spcPct val="110000"/>
              </a:lnSpc>
              <a:spcBef>
                <a:spcPts val="0"/>
              </a:spcBef>
              <a:spcAft>
                <a:spcPts val="0"/>
              </a:spcAft>
              <a:buClrTx/>
              <a:buSzTx/>
              <a:buFontTx/>
              <a:buNone/>
              <a:tabLst/>
              <a:defRPr/>
            </a:pPr>
            <a:r>
              <a:rPr lang="el-GR" altLang="el-GR" sz="1200" i="1" dirty="0">
                <a:solidFill>
                  <a:prstClr val="white">
                    <a:lumMod val="50000"/>
                  </a:prstClr>
                </a:solidFill>
              </a:rPr>
              <a:t>Αξιολογώντας την κατάσταση που επικρατεί στους λογαριασμούς και στην αγορά ποια από τις παρακάτω φράσεις σας εκφράζει; </a:t>
            </a:r>
          </a:p>
          <a:p>
            <a:pPr marL="342900" marR="0" lvl="0" indent="-342900" algn="ctr" defTabSz="457200" rtl="0" eaLnBrk="1" fontAlgn="auto" latinLnBrk="0" hangingPunct="1">
              <a:lnSpc>
                <a:spcPct val="110000"/>
              </a:lnSpc>
              <a:spcBef>
                <a:spcPts val="0"/>
              </a:spcBef>
              <a:spcAft>
                <a:spcPts val="0"/>
              </a:spcAft>
              <a:buClrTx/>
              <a:buSzTx/>
              <a:buFontTx/>
              <a:buNone/>
              <a:tabLst/>
              <a:defRPr/>
            </a:pPr>
            <a:r>
              <a:rPr kumimoji="0" lang="el-GR" altLang="el-GR" sz="1200" b="1" i="0" u="none" strike="noStrike" kern="1200" cap="none" spc="0" normalizeH="0" baseline="0" noProof="0" dirty="0">
                <a:ln>
                  <a:noFill/>
                </a:ln>
                <a:solidFill>
                  <a:prstClr val="white">
                    <a:lumMod val="50000"/>
                  </a:prstClr>
                </a:solidFill>
                <a:effectLst/>
                <a:uLnTx/>
                <a:uFillTx/>
                <a:latin typeface="+mn-lt"/>
                <a:ea typeface="+mn-ea"/>
                <a:cs typeface="+mn-cs"/>
              </a:rPr>
              <a:t>Σύνολο ερωτηθέντων</a:t>
            </a:r>
            <a:r>
              <a:rPr kumimoji="0" lang="en-US" altLang="el-GR" sz="1200" b="1" i="0" u="none" strike="noStrike" kern="1200" cap="none" spc="0" normalizeH="0" baseline="0" noProof="0" dirty="0">
                <a:ln>
                  <a:noFill/>
                </a:ln>
                <a:solidFill>
                  <a:prstClr val="white">
                    <a:lumMod val="50000"/>
                  </a:prstClr>
                </a:solidFill>
                <a:effectLst/>
                <a:uLnTx/>
                <a:uFillTx/>
                <a:latin typeface="+mn-lt"/>
                <a:ea typeface="+mn-ea"/>
                <a:cs typeface="+mn-cs"/>
              </a:rPr>
              <a:t> (N=</a:t>
            </a:r>
            <a:r>
              <a:rPr kumimoji="0" lang="el-GR" altLang="el-GR" sz="1200" b="1" i="0" u="none" strike="noStrike" kern="1200" cap="none" spc="0" normalizeH="0" baseline="0" noProof="0" dirty="0">
                <a:ln>
                  <a:noFill/>
                </a:ln>
                <a:solidFill>
                  <a:prstClr val="white">
                    <a:lumMod val="50000"/>
                  </a:prstClr>
                </a:solidFill>
                <a:effectLst/>
                <a:uLnTx/>
                <a:uFillTx/>
                <a:latin typeface="+mn-lt"/>
                <a:ea typeface="+mn-ea"/>
                <a:cs typeface="+mn-cs"/>
              </a:rPr>
              <a:t>1000</a:t>
            </a:r>
            <a:r>
              <a:rPr kumimoji="0" lang="en-US" altLang="el-GR" sz="1200" b="1" i="0" u="none" strike="noStrike" kern="1200" cap="none" spc="0" normalizeH="0" baseline="0" noProof="0" dirty="0">
                <a:ln>
                  <a:noFill/>
                </a:ln>
                <a:solidFill>
                  <a:prstClr val="white">
                    <a:lumMod val="50000"/>
                  </a:prstClr>
                </a:solidFill>
                <a:effectLst/>
                <a:uLnTx/>
                <a:uFillTx/>
                <a:latin typeface="+mn-lt"/>
                <a:ea typeface="+mn-ea"/>
                <a:cs typeface="+mn-cs"/>
              </a:rPr>
              <a:t>)</a:t>
            </a:r>
            <a:r>
              <a:rPr kumimoji="0" lang="el-GR" altLang="el-GR" sz="1200" b="1" i="0" u="none" strike="noStrike" kern="1200" cap="none" spc="0" normalizeH="0" baseline="0" noProof="0" dirty="0">
                <a:ln>
                  <a:noFill/>
                </a:ln>
                <a:solidFill>
                  <a:prstClr val="white">
                    <a:lumMod val="50000"/>
                  </a:prstClr>
                </a:solidFill>
                <a:effectLst/>
                <a:uLnTx/>
                <a:uFillTx/>
                <a:latin typeface="+mn-lt"/>
                <a:ea typeface="+mn-ea"/>
                <a:cs typeface="+mn-cs"/>
              </a:rPr>
              <a:t> </a:t>
            </a:r>
            <a:endParaRPr kumimoji="0" lang="en-GB" altLang="el-GR" sz="1200" b="0" i="0" u="none" strike="noStrike" kern="1200" cap="none" spc="0" normalizeH="0" baseline="0" noProof="0" dirty="0">
              <a:ln>
                <a:noFill/>
              </a:ln>
              <a:solidFill>
                <a:srgbClr val="E7E6E6"/>
              </a:solidFill>
              <a:effectLst/>
              <a:uLnTx/>
              <a:uFillTx/>
              <a:latin typeface="+mn-lt"/>
              <a:ea typeface="+mn-ea"/>
              <a:cs typeface="+mn-cs"/>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9" name="Chart 8"/>
          <p:cNvGraphicFramePr/>
          <p:nvPr/>
        </p:nvGraphicFramePr>
        <p:xfrm>
          <a:off x="115410" y="2130641"/>
          <a:ext cx="3648722" cy="4126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341180" y="2177845"/>
          <a:ext cx="3239419" cy="39381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0" y="1485790"/>
            <a:ext cx="12241376" cy="37229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TextBox 10"/>
          <p:cNvSpPr txBox="1"/>
          <p:nvPr/>
        </p:nvSpPr>
        <p:spPr>
          <a:xfrm>
            <a:off x="1278044" y="1480131"/>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2" name="TextBox 11"/>
          <p:cNvSpPr txBox="1"/>
          <p:nvPr/>
        </p:nvSpPr>
        <p:spPr>
          <a:xfrm>
            <a:off x="5358406" y="1480131"/>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31 Αυγούστου– 5 Σεπτεμβρίου</a:t>
            </a:r>
          </a:p>
        </p:txBody>
      </p:sp>
      <p:graphicFrame>
        <p:nvGraphicFramePr>
          <p:cNvPr id="13" name="Chart 12"/>
          <p:cNvGraphicFramePr/>
          <p:nvPr/>
        </p:nvGraphicFramePr>
        <p:xfrm>
          <a:off x="8595063" y="2225049"/>
          <a:ext cx="3239419" cy="3938123"/>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9919707" y="1473218"/>
            <a:ext cx="1577676"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10 – 12 Οκτωβρίου</a:t>
            </a:r>
          </a:p>
        </p:txBody>
      </p:sp>
    </p:spTree>
    <p:extLst>
      <p:ext uri="{BB962C8B-B14F-4D97-AF65-F5344CB8AC3E}">
        <p14:creationId xmlns:p14="http://schemas.microsoft.com/office/powerpoint/2010/main" val="26253177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095665" y="168775"/>
            <a:ext cx="9448800"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342900" marR="0" lvl="0" indent="-342900" algn="ctr" defTabSz="457200" rtl="0" eaLnBrk="1" fontAlgn="auto" latinLnBrk="0" hangingPunct="1">
              <a:lnSpc>
                <a:spcPct val="110000"/>
              </a:lnSpc>
              <a:spcBef>
                <a:spcPct val="2000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Υπάρχει ακρίβεια και αισχροκέρδεια  σε λογαριασμούς και στην αγορά</a:t>
            </a:r>
          </a:p>
          <a:p>
            <a:pPr marL="342900" marR="0" lvl="0" indent="-342900" algn="l" defTabSz="457200" rtl="0" eaLnBrk="1" fontAlgn="auto" latinLnBrk="0" hangingPunct="1">
              <a:lnSpc>
                <a:spcPct val="110000"/>
              </a:lnSpc>
              <a:spcBef>
                <a:spcPct val="20000"/>
              </a:spcBef>
              <a:spcAft>
                <a:spcPts val="0"/>
              </a:spcAft>
              <a:buClrTx/>
              <a:buSzTx/>
              <a:buFontTx/>
              <a:buNone/>
              <a:tabLst/>
              <a:defRPr/>
            </a:pPr>
            <a:endParaRPr kumimoji="0" lang="el-GR" altLang="el-GR" sz="1000" b="1" i="0" u="none" strike="noStrike" kern="1200" cap="none" spc="0" normalizeH="0" baseline="0" noProof="0" dirty="0">
              <a:ln>
                <a:noFill/>
              </a:ln>
              <a:solidFill>
                <a:srgbClr val="ED7D31">
                  <a:lumMod val="75000"/>
                </a:srgbClr>
              </a:solidFill>
              <a:effectLst/>
              <a:uLnTx/>
              <a:uFillTx/>
              <a:latin typeface="Calibri Light" panose="020F0302020204030204"/>
              <a:ea typeface="+mn-ea"/>
              <a:cs typeface="+mn-cs"/>
            </a:endParaRPr>
          </a:p>
          <a:p>
            <a:pPr marL="342900" marR="0" lvl="0" indent="-342900" algn="ctr" defTabSz="457200" rtl="0" eaLnBrk="1" fontAlgn="auto" latinLnBrk="0" hangingPunct="1">
              <a:lnSpc>
                <a:spcPct val="120000"/>
              </a:lnSpc>
              <a:spcBef>
                <a:spcPts val="0"/>
              </a:spcBef>
              <a:spcAft>
                <a:spcPts val="0"/>
              </a:spcAft>
              <a:buClrTx/>
              <a:buSzTx/>
              <a:buFontTx/>
              <a:buNone/>
              <a:tabLst/>
              <a:defRPr/>
            </a:pPr>
            <a:r>
              <a:rPr kumimoji="0" lang="el-GR" altLang="el-GR" sz="1200" b="1" i="0" u="none" strike="noStrike" kern="0" cap="none" spc="0" normalizeH="0" baseline="0" noProof="0" dirty="0">
                <a:ln>
                  <a:noFill/>
                </a:ln>
                <a:solidFill>
                  <a:prstClr val="white">
                    <a:lumMod val="50000"/>
                  </a:prstClr>
                </a:solidFill>
                <a:effectLst/>
                <a:uLnTx/>
                <a:uFillTx/>
                <a:latin typeface="Calibri" panose="020F0502020204030204" pitchFamily="34" charset="0"/>
                <a:ea typeface="+mn-ea"/>
                <a:cs typeface="+mn-cs"/>
              </a:rPr>
              <a:t>Ανάλυση με βάση την ψήφο 2019</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7" name="Table 6"/>
          <p:cNvGraphicFramePr>
            <a:graphicFrameLocks noGrp="1"/>
          </p:cNvGraphicFramePr>
          <p:nvPr/>
        </p:nvGraphicFramePr>
        <p:xfrm>
          <a:off x="1355075" y="1821922"/>
          <a:ext cx="8558535" cy="2795970"/>
        </p:xfrm>
        <a:graphic>
          <a:graphicData uri="http://schemas.openxmlformats.org/drawingml/2006/table">
            <a:tbl>
              <a:tblPr/>
              <a:tblGrid>
                <a:gridCol w="2208612">
                  <a:extLst>
                    <a:ext uri="{9D8B030D-6E8A-4147-A177-3AD203B41FA5}">
                      <a16:colId xmlns:a16="http://schemas.microsoft.com/office/drawing/2014/main" val="20000"/>
                    </a:ext>
                  </a:extLst>
                </a:gridCol>
                <a:gridCol w="1943652">
                  <a:extLst>
                    <a:ext uri="{9D8B030D-6E8A-4147-A177-3AD203B41FA5}">
                      <a16:colId xmlns:a16="http://schemas.microsoft.com/office/drawing/2014/main" val="20001"/>
                    </a:ext>
                  </a:extLst>
                </a:gridCol>
                <a:gridCol w="1439381">
                  <a:extLst>
                    <a:ext uri="{9D8B030D-6E8A-4147-A177-3AD203B41FA5}">
                      <a16:colId xmlns:a16="http://schemas.microsoft.com/office/drawing/2014/main" val="20002"/>
                    </a:ext>
                  </a:extLst>
                </a:gridCol>
                <a:gridCol w="1483445">
                  <a:extLst>
                    <a:ext uri="{9D8B030D-6E8A-4147-A177-3AD203B41FA5}">
                      <a16:colId xmlns:a16="http://schemas.microsoft.com/office/drawing/2014/main" val="20003"/>
                    </a:ext>
                  </a:extLst>
                </a:gridCol>
                <a:gridCol w="1483445">
                  <a:extLst>
                    <a:ext uri="{9D8B030D-6E8A-4147-A177-3AD203B41FA5}">
                      <a16:colId xmlns:a16="http://schemas.microsoft.com/office/drawing/2014/main" val="20004"/>
                    </a:ext>
                  </a:extLst>
                </a:gridCol>
              </a:tblGrid>
              <a:tr h="97604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2090">
                <a:tc>
                  <a:txBody>
                    <a:bodyPr/>
                    <a:lstStyle/>
                    <a:p>
                      <a:pPr algn="ctr" fontAlgn="b"/>
                      <a:r>
                        <a:rPr lang="el-GR" sz="1000" b="1" i="0" u="none" strike="noStrike" dirty="0">
                          <a:solidFill>
                            <a:srgbClr val="000000"/>
                          </a:solidFill>
                          <a:effectLst/>
                          <a:latin typeface="Arial" panose="020B0604020202020204" pitchFamily="34" charset="0"/>
                        </a:rPr>
                        <a:t>Υπάρχει Ακρίβεια αλλά δεν έχουμε φτάσει στο σημείο της κερδοσκοπίας και της αισχροκέρδειας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u="none" strike="noStrike" dirty="0">
                          <a:effectLst/>
                        </a:rPr>
                        <a:t>17,4</a:t>
                      </a:r>
                      <a:endParaRPr lang="el-GR" sz="1100" b="1" i="0" u="none" strike="noStrike" dirty="0">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u="none" strike="noStrike" dirty="0">
                          <a:effectLst/>
                        </a:rPr>
                        <a:t>27</a:t>
                      </a:r>
                      <a:endParaRPr lang="el-GR" sz="1100" b="0" i="0" u="none" strike="noStrike" dirty="0">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u="none" strike="noStrike">
                          <a:effectLst/>
                        </a:rPr>
                        <a:t>5,3</a:t>
                      </a:r>
                      <a:endParaRPr lang="el-GR" sz="1100" b="0" i="0" u="none" strike="noStrike">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u="none" strike="noStrike">
                          <a:effectLst/>
                        </a:rPr>
                        <a:t>17,2</a:t>
                      </a:r>
                      <a:endParaRPr lang="el-GR" sz="1100" b="0" i="0" u="none" strike="noStrike">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43333">
                <a:tc>
                  <a:txBody>
                    <a:bodyPr/>
                    <a:lstStyle/>
                    <a:p>
                      <a:pPr algn="ctr" fontAlgn="b"/>
                      <a:r>
                        <a:rPr lang="el-GR" sz="1000" b="1" i="0" u="none" strike="noStrike" dirty="0">
                          <a:solidFill>
                            <a:srgbClr val="000000"/>
                          </a:solidFill>
                          <a:effectLst/>
                          <a:latin typeface="Arial" panose="020B0604020202020204" pitchFamily="34" charset="0"/>
                        </a:rPr>
                        <a:t>Έχουμε ξεπεράσει το επίπεδο της ακρίβειας και έχουμε πλέον σοβαρά φαινόμενα αισχροκέρδειας και κερδοσκοπίας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u="none" strike="noStrike" dirty="0">
                          <a:effectLst/>
                        </a:rPr>
                        <a:t>79,2</a:t>
                      </a:r>
                      <a:endParaRPr lang="el-GR" sz="1100" b="1" i="0" u="none" strike="noStrike" dirty="0">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u="none" strike="noStrike" dirty="0">
                          <a:effectLst/>
                        </a:rPr>
                        <a:t>68,3</a:t>
                      </a:r>
                      <a:endParaRPr lang="el-GR" sz="1100" b="0" i="0" u="none" strike="noStrike" dirty="0">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u="none" strike="noStrike" dirty="0">
                          <a:effectLst/>
                        </a:rPr>
                        <a:t>92,6</a:t>
                      </a:r>
                      <a:endParaRPr lang="el-GR" sz="1100" b="0" i="0" u="none" strike="noStrike" dirty="0">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u="none" strike="noStrike" dirty="0">
                          <a:effectLst/>
                        </a:rPr>
                        <a:t>75,4</a:t>
                      </a:r>
                      <a:endParaRPr lang="el-GR" sz="1100" b="0" i="0" u="none" strike="noStrike" dirty="0">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58709">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u="none" strike="noStrike" dirty="0">
                          <a:effectLst/>
                        </a:rPr>
                        <a:t>3,4</a:t>
                      </a:r>
                      <a:endParaRPr lang="el-GR" sz="1100" b="1" i="0" u="none" strike="noStrike" dirty="0">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u="none" strike="noStrike" dirty="0">
                          <a:effectLst/>
                        </a:rPr>
                        <a:t>4,7</a:t>
                      </a:r>
                      <a:endParaRPr lang="el-GR" sz="1100" b="0" i="0" u="none" strike="noStrike" dirty="0">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u="none" strike="noStrike">
                          <a:effectLst/>
                        </a:rPr>
                        <a:t>2,1</a:t>
                      </a:r>
                      <a:endParaRPr lang="el-GR" sz="1100" b="0" i="0" u="none" strike="noStrike">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u="none" strike="noStrike" dirty="0">
                          <a:effectLst/>
                        </a:rPr>
                        <a:t>7,4</a:t>
                      </a:r>
                      <a:endParaRPr lang="el-GR" sz="1100" b="0" i="0" u="none" strike="noStrike" dirty="0">
                        <a:solidFill>
                          <a:srgbClr val="000000"/>
                        </a:solidFill>
                        <a:effectLst/>
                        <a:latin typeface="Calibri" panose="020F0502020204030204" pitchFamily="34" charset="0"/>
                      </a:endParaRPr>
                    </a:p>
                  </a:txBody>
                  <a:tcPr marL="8390" marR="8390" marT="839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57920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p:nvPr>
            <p:extLst>
              <p:ext uri="{D42A27DB-BD31-4B8C-83A1-F6EECF244321}">
                <p14:modId xmlns:p14="http://schemas.microsoft.com/office/powerpoint/2010/main" val="1544492575"/>
              </p:ext>
            </p:extLst>
          </p:nvPr>
        </p:nvGraphicFramePr>
        <p:xfrm>
          <a:off x="4324416" y="1778188"/>
          <a:ext cx="3727631"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92162" name="Rectangle 2"/>
          <p:cNvSpPr>
            <a:spLocks noChangeArrowheads="1"/>
          </p:cNvSpPr>
          <p:nvPr/>
        </p:nvSpPr>
        <p:spPr bwMode="auto">
          <a:xfrm>
            <a:off x="517677" y="118135"/>
            <a:ext cx="101420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800" b="1" dirty="0">
                <a:solidFill>
                  <a:schemeClr val="bg2">
                    <a:lumMod val="25000"/>
                  </a:schemeClr>
                </a:solidFill>
                <a:latin typeface="+mj-lt"/>
                <a:ea typeface="+mj-ea"/>
                <a:cs typeface="+mj-cs"/>
              </a:rPr>
              <a:t>Αξιολόγηση </a:t>
            </a:r>
            <a:r>
              <a:rPr lang="el-GR" altLang="en-US" sz="1800" b="1" dirty="0">
                <a:solidFill>
                  <a:srgbClr val="FF0000"/>
                </a:solidFill>
                <a:latin typeface="+mj-lt"/>
                <a:ea typeface="+mj-ea"/>
                <a:cs typeface="+mj-cs"/>
              </a:rPr>
              <a:t>αποτελεσματικότητας</a:t>
            </a:r>
            <a:r>
              <a:rPr lang="el-GR" altLang="en-US" sz="1800" b="1" dirty="0">
                <a:solidFill>
                  <a:schemeClr val="bg2">
                    <a:lumMod val="25000"/>
                  </a:schemeClr>
                </a:solidFill>
                <a:latin typeface="+mj-lt"/>
                <a:ea typeface="+mj-ea"/>
                <a:cs typeface="+mj-cs"/>
              </a:rPr>
              <a:t> </a:t>
            </a:r>
            <a:r>
              <a:rPr lang="el-GR" sz="1800" b="1" dirty="0">
                <a:solidFill>
                  <a:schemeClr val="bg2">
                    <a:lumMod val="25000"/>
                  </a:schemeClr>
                </a:solidFill>
                <a:latin typeface="+mj-lt"/>
                <a:ea typeface="+mj-ea"/>
                <a:cs typeface="+mj-cs"/>
              </a:rPr>
              <a:t>οικ. </a:t>
            </a:r>
            <a:r>
              <a:rPr lang="el-GR" sz="1800" b="1" dirty="0">
                <a:solidFill>
                  <a:srgbClr val="FF0000"/>
                </a:solidFill>
                <a:latin typeface="+mj-lt"/>
                <a:ea typeface="+mj-ea"/>
                <a:cs typeface="+mj-cs"/>
              </a:rPr>
              <a:t>μέτρων στήριξης κυβέρνησης</a:t>
            </a:r>
            <a:r>
              <a:rPr lang="el-GR" sz="1800" b="1" dirty="0">
                <a:solidFill>
                  <a:schemeClr val="bg2">
                    <a:lumMod val="25000"/>
                  </a:schemeClr>
                </a:solidFill>
                <a:latin typeface="+mj-lt"/>
                <a:ea typeface="+mj-ea"/>
                <a:cs typeface="+mj-cs"/>
              </a:rPr>
              <a:t>  </a:t>
            </a:r>
          </a:p>
          <a:p>
            <a:pPr lvl="0" algn="ctr">
              <a:lnSpc>
                <a:spcPct val="80000"/>
              </a:lnSpc>
            </a:pPr>
            <a:r>
              <a:rPr lang="el-GR" sz="1800" b="1" dirty="0">
                <a:solidFill>
                  <a:schemeClr val="bg2">
                    <a:lumMod val="25000"/>
                  </a:schemeClr>
                </a:solidFill>
                <a:latin typeface="+mj-lt"/>
                <a:ea typeface="+mj-ea"/>
                <a:cs typeface="+mj-cs"/>
              </a:rPr>
              <a:t>αυξημένου ενεργειακού κόστους  σε νοικοκυριά  &amp;  επιχειρήσεις</a:t>
            </a:r>
            <a:endParaRPr lang="el-GR" sz="900" dirty="0"/>
          </a:p>
          <a:p>
            <a:pPr lvl="0" algn="ctr" hangingPunct="0"/>
            <a:endParaRPr lang="el-GR" sz="900" dirty="0">
              <a:solidFill>
                <a:schemeClr val="bg1">
                  <a:lumMod val="50000"/>
                </a:schemeClr>
              </a:solidFill>
            </a:endParaRPr>
          </a:p>
          <a:p>
            <a:pPr lvl="0" algn="ctr" hangingPunct="0"/>
            <a:r>
              <a:rPr lang="el-GR" sz="1100" i="1" dirty="0">
                <a:solidFill>
                  <a:schemeClr val="bg1">
                    <a:lumMod val="50000"/>
                  </a:schemeClr>
                </a:solidFill>
              </a:rPr>
              <a:t>Πως κρίνετε τα οικονομικά μέτρα στήριξης που έχει λάβει η κυβέρνηση και ο πρωθυπουργός Κ. Μητσοτάκης έως τώρα για την αντιμετώπιση  του αυξημένου ενεργειακού κόστους  στα νοικοκυριά και στις επιχειρήσεις;</a:t>
            </a:r>
          </a:p>
          <a:p>
            <a:pPr lvl="0" algn="ctr" hangingPunct="0"/>
            <a:r>
              <a:rPr lang="el-GR" sz="900" dirty="0">
                <a:solidFill>
                  <a:schemeClr val="bg1">
                    <a:lumMod val="50000"/>
                  </a:schemeClr>
                </a:solidFill>
              </a:rPr>
              <a:t> </a:t>
            </a: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graphicFrame>
        <p:nvGraphicFramePr>
          <p:cNvPr id="8" name="Chart 7"/>
          <p:cNvGraphicFramePr/>
          <p:nvPr>
            <p:extLst>
              <p:ext uri="{D42A27DB-BD31-4B8C-83A1-F6EECF244321}">
                <p14:modId xmlns:p14="http://schemas.microsoft.com/office/powerpoint/2010/main" val="491596977"/>
              </p:ext>
            </p:extLst>
          </p:nvPr>
        </p:nvGraphicFramePr>
        <p:xfrm>
          <a:off x="62144" y="1923015"/>
          <a:ext cx="3766827"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39</a:t>
            </a:fld>
            <a:endParaRPr lang="en-US" dirty="0"/>
          </a:p>
        </p:txBody>
      </p:sp>
      <p:sp>
        <p:nvSpPr>
          <p:cNvPr id="12" name="Right Brace 11"/>
          <p:cNvSpPr/>
          <p:nvPr/>
        </p:nvSpPr>
        <p:spPr bwMode="auto">
          <a:xfrm>
            <a:off x="2810825" y="4330940"/>
            <a:ext cx="207856"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5" name="Rectangle 11"/>
          <p:cNvSpPr>
            <a:spLocks noChangeArrowheads="1"/>
          </p:cNvSpPr>
          <p:nvPr/>
        </p:nvSpPr>
        <p:spPr bwMode="auto">
          <a:xfrm>
            <a:off x="2470382" y="2790803"/>
            <a:ext cx="855848"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16,9%</a:t>
            </a:r>
          </a:p>
        </p:txBody>
      </p:sp>
      <p:sp>
        <p:nvSpPr>
          <p:cNvPr id="16" name="Rectangle 12"/>
          <p:cNvSpPr>
            <a:spLocks noChangeArrowheads="1"/>
          </p:cNvSpPr>
          <p:nvPr/>
        </p:nvSpPr>
        <p:spPr bwMode="auto">
          <a:xfrm>
            <a:off x="3127513" y="4442025"/>
            <a:ext cx="1000590"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77,8%</a:t>
            </a:r>
          </a:p>
        </p:txBody>
      </p:sp>
      <p:sp>
        <p:nvSpPr>
          <p:cNvPr id="13" name="Rectangle 12"/>
          <p:cNvSpPr/>
          <p:nvPr/>
        </p:nvSpPr>
        <p:spPr>
          <a:xfrm>
            <a:off x="0" y="1378072"/>
            <a:ext cx="12192000" cy="4374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tx2">
                  <a:lumMod val="50000"/>
                </a:schemeClr>
              </a:solidFill>
            </a:endParaRPr>
          </a:p>
        </p:txBody>
      </p:sp>
      <p:sp>
        <p:nvSpPr>
          <p:cNvPr id="14" name="TextBox 13"/>
          <p:cNvSpPr txBox="1"/>
          <p:nvPr/>
        </p:nvSpPr>
        <p:spPr>
          <a:xfrm>
            <a:off x="1253912" y="1463778"/>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16-18 Μαΐου</a:t>
            </a:r>
          </a:p>
        </p:txBody>
      </p:sp>
      <p:sp>
        <p:nvSpPr>
          <p:cNvPr id="17" name="TextBox 16"/>
          <p:cNvSpPr txBox="1"/>
          <p:nvPr/>
        </p:nvSpPr>
        <p:spPr>
          <a:xfrm>
            <a:off x="5082883" y="1443377"/>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algn="ctr">
              <a:defRPr/>
            </a:pPr>
            <a:r>
              <a:rPr lang="el-GR" sz="1400" i="1" dirty="0">
                <a:solidFill>
                  <a:prstClr val="black"/>
                </a:solidFill>
                <a:latin typeface="Calibri" panose="020F0502020204030204"/>
              </a:rPr>
              <a:t>31 Αυγούστου– 5 Σεπτεμβρίου</a:t>
            </a:r>
          </a:p>
        </p:txBody>
      </p:sp>
      <p:sp>
        <p:nvSpPr>
          <p:cNvPr id="3" name="Rectangle 2"/>
          <p:cNvSpPr/>
          <p:nvPr/>
        </p:nvSpPr>
        <p:spPr>
          <a:xfrm>
            <a:off x="5014192" y="6358964"/>
            <a:ext cx="1613199" cy="369332"/>
          </a:xfrm>
          <a:prstGeom prst="rect">
            <a:avLst/>
          </a:prstGeom>
        </p:spPr>
        <p:txBody>
          <a:bodyPr wrap="none">
            <a:spAutoFit/>
          </a:bodyPr>
          <a:lstStyle/>
          <a:p>
            <a:pPr algn="ctr"/>
            <a:r>
              <a:rPr lang="el-GR" b="1" dirty="0">
                <a:solidFill>
                  <a:schemeClr val="tx2">
                    <a:lumMod val="50000"/>
                  </a:schemeClr>
                </a:solidFill>
              </a:rPr>
              <a:t>Κυβέρνηση ΝΔ</a:t>
            </a:r>
          </a:p>
        </p:txBody>
      </p:sp>
      <p:sp>
        <p:nvSpPr>
          <p:cNvPr id="28" name="Right Brace 27"/>
          <p:cNvSpPr/>
          <p:nvPr/>
        </p:nvSpPr>
        <p:spPr bwMode="auto">
          <a:xfrm>
            <a:off x="7126505" y="4193695"/>
            <a:ext cx="207856"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29" name="Rectangle 11"/>
          <p:cNvSpPr>
            <a:spLocks noChangeArrowheads="1"/>
          </p:cNvSpPr>
          <p:nvPr/>
        </p:nvSpPr>
        <p:spPr bwMode="auto">
          <a:xfrm>
            <a:off x="6816761" y="2732280"/>
            <a:ext cx="855848"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17,7%</a:t>
            </a:r>
          </a:p>
        </p:txBody>
      </p:sp>
      <p:sp>
        <p:nvSpPr>
          <p:cNvPr id="30" name="Rectangle 12"/>
          <p:cNvSpPr>
            <a:spLocks noChangeArrowheads="1"/>
          </p:cNvSpPr>
          <p:nvPr/>
        </p:nvSpPr>
        <p:spPr bwMode="auto">
          <a:xfrm>
            <a:off x="7410300" y="4510747"/>
            <a:ext cx="1000590"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78,8%</a:t>
            </a:r>
          </a:p>
        </p:txBody>
      </p:sp>
      <p:sp>
        <p:nvSpPr>
          <p:cNvPr id="31" name="TextBox 30"/>
          <p:cNvSpPr txBox="1"/>
          <p:nvPr/>
        </p:nvSpPr>
        <p:spPr>
          <a:xfrm>
            <a:off x="9486319" y="1431591"/>
            <a:ext cx="1577676"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10 – 12 Οκτωβρίου</a:t>
            </a:r>
          </a:p>
        </p:txBody>
      </p:sp>
      <p:graphicFrame>
        <p:nvGraphicFramePr>
          <p:cNvPr id="32" name="Chart 31"/>
          <p:cNvGraphicFramePr/>
          <p:nvPr>
            <p:extLst>
              <p:ext uri="{D42A27DB-BD31-4B8C-83A1-F6EECF244321}">
                <p14:modId xmlns:p14="http://schemas.microsoft.com/office/powerpoint/2010/main" val="400630618"/>
              </p:ext>
            </p:extLst>
          </p:nvPr>
        </p:nvGraphicFramePr>
        <p:xfrm>
          <a:off x="8547492" y="1847937"/>
          <a:ext cx="3162782" cy="4511027"/>
        </p:xfrm>
        <a:graphic>
          <a:graphicData uri="http://schemas.openxmlformats.org/drawingml/2006/chart">
            <c:chart xmlns:c="http://schemas.openxmlformats.org/drawingml/2006/chart" xmlns:r="http://schemas.openxmlformats.org/officeDocument/2006/relationships" r:id="rId5"/>
          </a:graphicData>
        </a:graphic>
      </p:graphicFrame>
      <p:sp>
        <p:nvSpPr>
          <p:cNvPr id="39" name="Right Brace 38"/>
          <p:cNvSpPr/>
          <p:nvPr/>
        </p:nvSpPr>
        <p:spPr bwMode="auto">
          <a:xfrm>
            <a:off x="10960067" y="4208416"/>
            <a:ext cx="207856"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40" name="Rectangle 11"/>
          <p:cNvSpPr>
            <a:spLocks noChangeArrowheads="1"/>
          </p:cNvSpPr>
          <p:nvPr/>
        </p:nvSpPr>
        <p:spPr bwMode="auto">
          <a:xfrm>
            <a:off x="10716832" y="2856423"/>
            <a:ext cx="855848"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17,6%</a:t>
            </a:r>
          </a:p>
        </p:txBody>
      </p:sp>
      <p:sp>
        <p:nvSpPr>
          <p:cNvPr id="41" name="Rectangle 12"/>
          <p:cNvSpPr>
            <a:spLocks noChangeArrowheads="1"/>
          </p:cNvSpPr>
          <p:nvPr/>
        </p:nvSpPr>
        <p:spPr bwMode="auto">
          <a:xfrm>
            <a:off x="11205129" y="4393143"/>
            <a:ext cx="1000590"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80,1%</a:t>
            </a:r>
          </a:p>
        </p:txBody>
      </p:sp>
    </p:spTree>
    <p:extLst>
      <p:ext uri="{BB962C8B-B14F-4D97-AF65-F5344CB8AC3E}">
        <p14:creationId xmlns:p14="http://schemas.microsoft.com/office/powerpoint/2010/main" val="1044021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300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1.</a:t>
            </a:r>
            <a:r>
              <a:rPr lang="en-US" altLang="el-GR" sz="3200" b="1" dirty="0" err="1">
                <a:solidFill>
                  <a:srgbClr val="C00000"/>
                </a:solidFill>
                <a:latin typeface="Calibri" panose="020F0502020204030204"/>
              </a:rPr>
              <a:t>Πρόθεση</a:t>
            </a:r>
            <a:r>
              <a:rPr lang="en-US" altLang="el-GR" sz="3200" b="1" dirty="0">
                <a:solidFill>
                  <a:srgbClr val="C00000"/>
                </a:solidFill>
                <a:latin typeface="Calibri" panose="020F0502020204030204"/>
              </a:rPr>
              <a:t> </a:t>
            </a:r>
            <a:r>
              <a:rPr lang="en-US" altLang="el-GR" sz="3200" b="1" dirty="0" err="1">
                <a:solidFill>
                  <a:srgbClr val="C00000"/>
                </a:solidFill>
                <a:latin typeface="Calibri" panose="020F0502020204030204"/>
              </a:rPr>
              <a:t>ψήφου</a:t>
            </a:r>
            <a:endParaRPr lang="en-US" altLang="el-GR" sz="3200" b="1" dirty="0">
              <a:solidFill>
                <a:srgbClr val="C00000"/>
              </a:solidFill>
              <a:latin typeface="Calibri" panose="020F0502020204030204"/>
            </a:endParaRPr>
          </a:p>
          <a:p>
            <a:pPr algn="ctr" defTabSz="914400">
              <a:lnSpc>
                <a:spcPct val="90000"/>
              </a:lnSpc>
              <a:spcBef>
                <a:spcPct val="0"/>
              </a:spcBef>
              <a:spcAft>
                <a:spcPts val="600"/>
              </a:spcAft>
              <a:defRPr/>
            </a:pPr>
            <a:r>
              <a:rPr lang="en-US" altLang="el-GR" sz="3200" b="1" dirty="0" err="1">
                <a:solidFill>
                  <a:srgbClr val="C00000"/>
                </a:solidFill>
                <a:latin typeface="Calibri" panose="020F0502020204030204"/>
              </a:rPr>
              <a:t>σε</a:t>
            </a:r>
            <a:r>
              <a:rPr lang="en-US" altLang="el-GR" sz="3200" b="1" dirty="0">
                <a:solidFill>
                  <a:srgbClr val="C00000"/>
                </a:solidFill>
                <a:latin typeface="Calibri" panose="020F0502020204030204"/>
              </a:rPr>
              <a:t> </a:t>
            </a:r>
            <a:r>
              <a:rPr lang="en-US" altLang="el-GR" sz="3200" b="1" dirty="0" err="1">
                <a:solidFill>
                  <a:srgbClr val="C00000"/>
                </a:solidFill>
                <a:latin typeface="Calibri" panose="020F0502020204030204"/>
              </a:rPr>
              <a:t>Εθνικές</a:t>
            </a:r>
            <a:r>
              <a:rPr lang="en-US" altLang="el-GR" sz="3200" b="1" dirty="0">
                <a:solidFill>
                  <a:srgbClr val="C00000"/>
                </a:solidFill>
                <a:latin typeface="Calibri" panose="020F0502020204030204"/>
              </a:rPr>
              <a:t> </a:t>
            </a:r>
            <a:r>
              <a:rPr lang="en-US" altLang="el-GR" sz="3200" b="1" dirty="0" err="1">
                <a:solidFill>
                  <a:srgbClr val="C00000"/>
                </a:solidFill>
                <a:latin typeface="Calibri" panose="020F0502020204030204"/>
              </a:rPr>
              <a:t>Εκλογές</a:t>
            </a:r>
            <a:endParaRPr lang="en-US" altLang="el-GR" sz="3200" b="1" dirty="0">
              <a:solidFill>
                <a:srgbClr val="C00000"/>
              </a:solidFill>
              <a:latin typeface="Calibri" panose="020F0502020204030204"/>
            </a:endParaRPr>
          </a:p>
        </p:txBody>
      </p:sp>
      <p:pic>
        <p:nvPicPr>
          <p:cNvPr id="11" name="Picture 14" descr="2014-12-17-Greek_Presidential_election_to_go_down_to_the_wire"/>
          <p:cNvPicPr>
            <a:picLocks noChangeAspect="1" noChangeArrowheads="1"/>
          </p:cNvPicPr>
          <p:nvPr/>
        </p:nvPicPr>
        <p:blipFill rotWithShape="1">
          <a:blip r:embed="rId3"/>
          <a:srcRect l="19635" r="14540" b="2"/>
          <a:stretch/>
        </p:blipFill>
        <p:spPr bwMode="auto">
          <a:xfrm>
            <a:off x="5931405" y="693270"/>
            <a:ext cx="6260596" cy="6097438"/>
          </a:xfrm>
          <a:prstGeom prst="rect">
            <a:avLst/>
          </a:prstGeom>
        </p:spPr>
      </p:pic>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spTree>
    <p:extLst>
      <p:ext uri="{BB962C8B-B14F-4D97-AF65-F5344CB8AC3E}">
        <p14:creationId xmlns:p14="http://schemas.microsoft.com/office/powerpoint/2010/main" val="41769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68125" y="163278"/>
            <a:ext cx="1093593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800" b="1" dirty="0">
                <a:solidFill>
                  <a:srgbClr val="E7E6E6">
                    <a:lumMod val="25000"/>
                  </a:srgbClr>
                </a:solidFill>
                <a:latin typeface="Calibri Light" panose="020F0302020204030204"/>
              </a:rPr>
              <a:t>Αξιολόγηση </a:t>
            </a:r>
            <a:r>
              <a:rPr lang="el-GR" altLang="en-US" sz="1800" b="1" dirty="0">
                <a:solidFill>
                  <a:srgbClr val="FF0000"/>
                </a:solidFill>
                <a:latin typeface="Calibri Light" panose="020F0302020204030204"/>
              </a:rPr>
              <a:t>αποτελεσματικότητας</a:t>
            </a:r>
            <a:r>
              <a:rPr lang="el-GR" altLang="en-US" sz="1800" b="1" dirty="0">
                <a:solidFill>
                  <a:srgbClr val="E7E6E6">
                    <a:lumMod val="25000"/>
                  </a:srgbClr>
                </a:solidFill>
                <a:latin typeface="Calibri Light" panose="020F0302020204030204"/>
              </a:rPr>
              <a:t> </a:t>
            </a:r>
            <a:r>
              <a:rPr lang="el-GR" sz="1800" b="1" dirty="0">
                <a:solidFill>
                  <a:srgbClr val="E7E6E6">
                    <a:lumMod val="25000"/>
                  </a:srgbClr>
                </a:solidFill>
                <a:latin typeface="Calibri Light" panose="020F0302020204030204"/>
              </a:rPr>
              <a:t>οικ. </a:t>
            </a:r>
            <a:r>
              <a:rPr lang="el-GR" sz="1800" b="1" dirty="0">
                <a:solidFill>
                  <a:srgbClr val="FF0000"/>
                </a:solidFill>
                <a:latin typeface="Calibri Light" panose="020F0302020204030204"/>
              </a:rPr>
              <a:t>μέτρων στήριξης κυβέρνησης</a:t>
            </a:r>
            <a:r>
              <a:rPr lang="el-GR" sz="1800" b="1" dirty="0">
                <a:solidFill>
                  <a:srgbClr val="E7E6E6">
                    <a:lumMod val="25000"/>
                  </a:srgbClr>
                </a:solidFill>
                <a:latin typeface="Calibri Light" panose="020F0302020204030204"/>
              </a:rPr>
              <a:t>  </a:t>
            </a:r>
          </a:p>
          <a:p>
            <a:pPr lvl="0" algn="ctr">
              <a:lnSpc>
                <a:spcPct val="80000"/>
              </a:lnSpc>
            </a:pPr>
            <a:r>
              <a:rPr lang="el-GR" sz="1800" b="1" dirty="0">
                <a:solidFill>
                  <a:srgbClr val="E7E6E6">
                    <a:lumMod val="25000"/>
                  </a:srgbClr>
                </a:solidFill>
                <a:latin typeface="Calibri Light" panose="020F0302020204030204"/>
              </a:rPr>
              <a:t>αυξημένου ενεργειακού κόστους  σε νοικοκυριά  &amp;  επιχειρήσεις</a:t>
            </a:r>
            <a:endParaRPr lang="el-GR" sz="900" dirty="0">
              <a:solidFill>
                <a:prstClr val="black"/>
              </a:solidFill>
              <a:latin typeface="Calibri" panose="020F0502020204030204"/>
            </a:endParaRPr>
          </a:p>
          <a:p>
            <a:pPr algn="ctr">
              <a:lnSpc>
                <a:spcPct val="120000"/>
              </a:lnSpc>
              <a:defRPr/>
            </a:pPr>
            <a:r>
              <a:rPr lang="el-GR" altLang="el-GR" sz="1200" b="1" kern="0" dirty="0">
                <a:solidFill>
                  <a:schemeClr val="bg1">
                    <a:lumMod val="50000"/>
                  </a:schemeClr>
                </a:solidFill>
              </a:rPr>
              <a:t>Ανάλυση με βάση την ψήφο 2019, το φύλο και την ηλικία</a:t>
            </a:r>
          </a:p>
        </p:txBody>
      </p:sp>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40</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289657967"/>
              </p:ext>
            </p:extLst>
          </p:nvPr>
        </p:nvGraphicFramePr>
        <p:xfrm>
          <a:off x="1712909" y="4153358"/>
          <a:ext cx="8764131" cy="2003006"/>
        </p:xfrm>
        <a:graphic>
          <a:graphicData uri="http://schemas.openxmlformats.org/drawingml/2006/table">
            <a:tbl>
              <a:tblPr/>
              <a:tblGrid>
                <a:gridCol w="1287986">
                  <a:extLst>
                    <a:ext uri="{9D8B030D-6E8A-4147-A177-3AD203B41FA5}">
                      <a16:colId xmlns:a16="http://schemas.microsoft.com/office/drawing/2014/main" val="20000"/>
                    </a:ext>
                  </a:extLst>
                </a:gridCol>
                <a:gridCol w="889967">
                  <a:extLst>
                    <a:ext uri="{9D8B030D-6E8A-4147-A177-3AD203B41FA5}">
                      <a16:colId xmlns:a16="http://schemas.microsoft.com/office/drawing/2014/main" val="20001"/>
                    </a:ext>
                  </a:extLst>
                </a:gridCol>
                <a:gridCol w="930378">
                  <a:extLst>
                    <a:ext uri="{9D8B030D-6E8A-4147-A177-3AD203B41FA5}">
                      <a16:colId xmlns:a16="http://schemas.microsoft.com/office/drawing/2014/main" val="20002"/>
                    </a:ext>
                  </a:extLst>
                </a:gridCol>
                <a:gridCol w="928510">
                  <a:extLst>
                    <a:ext uri="{9D8B030D-6E8A-4147-A177-3AD203B41FA5}">
                      <a16:colId xmlns:a16="http://schemas.microsoft.com/office/drawing/2014/main" val="20003"/>
                    </a:ext>
                  </a:extLst>
                </a:gridCol>
                <a:gridCol w="945458">
                  <a:extLst>
                    <a:ext uri="{9D8B030D-6E8A-4147-A177-3AD203B41FA5}">
                      <a16:colId xmlns:a16="http://schemas.microsoft.com/office/drawing/2014/main" val="20004"/>
                    </a:ext>
                  </a:extLst>
                </a:gridCol>
                <a:gridCol w="945458">
                  <a:extLst>
                    <a:ext uri="{9D8B030D-6E8A-4147-A177-3AD203B41FA5}">
                      <a16:colId xmlns:a16="http://schemas.microsoft.com/office/drawing/2014/main" val="20005"/>
                    </a:ext>
                  </a:extLst>
                </a:gridCol>
                <a:gridCol w="945458">
                  <a:extLst>
                    <a:ext uri="{9D8B030D-6E8A-4147-A177-3AD203B41FA5}">
                      <a16:colId xmlns:a16="http://schemas.microsoft.com/office/drawing/2014/main" val="20006"/>
                    </a:ext>
                  </a:extLst>
                </a:gridCol>
                <a:gridCol w="945458">
                  <a:extLst>
                    <a:ext uri="{9D8B030D-6E8A-4147-A177-3AD203B41FA5}">
                      <a16:colId xmlns:a16="http://schemas.microsoft.com/office/drawing/2014/main" val="20007"/>
                    </a:ext>
                  </a:extLst>
                </a:gridCol>
                <a:gridCol w="945458">
                  <a:extLst>
                    <a:ext uri="{9D8B030D-6E8A-4147-A177-3AD203B41FA5}">
                      <a16:colId xmlns:a16="http://schemas.microsoft.com/office/drawing/2014/main" val="20008"/>
                    </a:ext>
                  </a:extLst>
                </a:gridCol>
              </a:tblGrid>
              <a:tr h="748518">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8807">
                <a:tc>
                  <a:txBody>
                    <a:bodyPr/>
                    <a:lstStyle/>
                    <a:p>
                      <a:pPr algn="ctr" fontAlgn="b"/>
                      <a:r>
                        <a:rPr lang="el-GR" sz="1000" b="1" i="0" u="none" strike="noStrike" dirty="0">
                          <a:solidFill>
                            <a:srgbClr val="000000"/>
                          </a:solidFill>
                          <a:effectLst/>
                          <a:latin typeface="+mn-lt"/>
                        </a:rPr>
                        <a:t>Αντιμετωπίζουν το θέμα 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68807">
                <a:tc>
                  <a:txBody>
                    <a:bodyPr/>
                    <a:lstStyle/>
                    <a:p>
                      <a:pPr algn="ctr" fontAlgn="b"/>
                      <a:r>
                        <a:rPr lang="el-GR" sz="1000" b="1" i="0" u="none" strike="noStrike">
                          <a:solidFill>
                            <a:srgbClr val="000000"/>
                          </a:solidFill>
                          <a:effectLst/>
                          <a:latin typeface="+mn-lt"/>
                        </a:rPr>
                        <a:t>Αντιμετωπίζουν το θέμα 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80,1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16874">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204429648"/>
              </p:ext>
            </p:extLst>
          </p:nvPr>
        </p:nvGraphicFramePr>
        <p:xfrm>
          <a:off x="1712909" y="1551952"/>
          <a:ext cx="5954832" cy="2039050"/>
        </p:xfrm>
        <a:graphic>
          <a:graphicData uri="http://schemas.openxmlformats.org/drawingml/2006/table">
            <a:tbl>
              <a:tblPr/>
              <a:tblGrid>
                <a:gridCol w="1536702">
                  <a:extLst>
                    <a:ext uri="{9D8B030D-6E8A-4147-A177-3AD203B41FA5}">
                      <a16:colId xmlns:a16="http://schemas.microsoft.com/office/drawing/2014/main" val="20000"/>
                    </a:ext>
                  </a:extLst>
                </a:gridCol>
                <a:gridCol w="1352348">
                  <a:extLst>
                    <a:ext uri="{9D8B030D-6E8A-4147-A177-3AD203B41FA5}">
                      <a16:colId xmlns:a16="http://schemas.microsoft.com/office/drawing/2014/main" val="20001"/>
                    </a:ext>
                  </a:extLst>
                </a:gridCol>
                <a:gridCol w="1001488">
                  <a:extLst>
                    <a:ext uri="{9D8B030D-6E8A-4147-A177-3AD203B41FA5}">
                      <a16:colId xmlns:a16="http://schemas.microsoft.com/office/drawing/2014/main" val="20002"/>
                    </a:ext>
                  </a:extLst>
                </a:gridCol>
                <a:gridCol w="1032147">
                  <a:extLst>
                    <a:ext uri="{9D8B030D-6E8A-4147-A177-3AD203B41FA5}">
                      <a16:colId xmlns:a16="http://schemas.microsoft.com/office/drawing/2014/main" val="20003"/>
                    </a:ext>
                  </a:extLst>
                </a:gridCol>
                <a:gridCol w="1032147">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dirty="0">
                          <a:solidFill>
                            <a:srgbClr val="000000"/>
                          </a:solidFill>
                          <a:effectLst/>
                          <a:latin typeface="+mn-lt"/>
                        </a:rPr>
                        <a:t>Αντιμετωπίζουν το θέμα 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Αντιμετωπίζουν το θέμα 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80,1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95,2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91,2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431613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204484"/>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tx1">
                    <a:lumMod val="95000"/>
                    <a:lumOff val="5000"/>
                  </a:schemeClr>
                </a:solidFill>
                <a:latin typeface="+mj-lt"/>
                <a:ea typeface="+mj-ea"/>
                <a:cs typeface="+mj-cs"/>
              </a:rPr>
              <a:t>Αξιολόγηση οικονομικών μέτρων στήριξης κυβέρνησης με </a:t>
            </a:r>
            <a:r>
              <a:rPr lang="el-GR" altLang="en-US" sz="1800" b="1" dirty="0">
                <a:solidFill>
                  <a:srgbClr val="FF0000"/>
                </a:solidFill>
                <a:latin typeface="+mj-lt"/>
                <a:ea typeface="+mj-ea"/>
                <a:cs typeface="+mj-cs"/>
              </a:rPr>
              <a:t>βάση τις δυνατότητες της  οικονομίας </a:t>
            </a:r>
            <a:endParaRPr lang="en-US" altLang="en-US" sz="1800" b="1" dirty="0">
              <a:solidFill>
                <a:srgbClr val="FF0000"/>
              </a:solidFill>
              <a:latin typeface="+mj-lt"/>
              <a:ea typeface="+mj-ea"/>
              <a:cs typeface="+mj-cs"/>
            </a:endParaRPr>
          </a:p>
          <a:p>
            <a:pPr lvl="0" algn="ctr" hangingPunct="0"/>
            <a:endParaRPr lang="el-GR" sz="1000" dirty="0"/>
          </a:p>
          <a:p>
            <a:pPr algn="ctr" hangingPunct="0"/>
            <a:r>
              <a:rPr lang="el-GR" sz="1100" i="1" dirty="0">
                <a:solidFill>
                  <a:schemeClr val="bg1">
                    <a:lumMod val="50000"/>
                  </a:schemeClr>
                </a:solidFill>
              </a:rPr>
              <a:t>Ανεξάρτητα από την αποτελεσματικότητα των μέτρων που πήρε η κυβέρνηση, με βάση τις ανάγκες και τις δυνατότητες της  οικονομίας που υπάρχουν  πιστεύετε ότι </a:t>
            </a:r>
          </a:p>
          <a:p>
            <a:pPr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41</a:t>
            </a:fld>
            <a:endParaRPr lang="en-US" dirty="0"/>
          </a:p>
        </p:txBody>
      </p:sp>
      <p:graphicFrame>
        <p:nvGraphicFramePr>
          <p:cNvPr id="7" name="Chart 6"/>
          <p:cNvGraphicFramePr/>
          <p:nvPr>
            <p:extLst>
              <p:ext uri="{D42A27DB-BD31-4B8C-83A1-F6EECF244321}">
                <p14:modId xmlns:p14="http://schemas.microsoft.com/office/powerpoint/2010/main" val="2203536884"/>
              </p:ext>
            </p:extLst>
          </p:nvPr>
        </p:nvGraphicFramePr>
        <p:xfrm>
          <a:off x="96319" y="1679171"/>
          <a:ext cx="3075375" cy="4203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363815368"/>
              </p:ext>
            </p:extLst>
          </p:nvPr>
        </p:nvGraphicFramePr>
        <p:xfrm>
          <a:off x="2991988" y="2118811"/>
          <a:ext cx="2911379" cy="3763432"/>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Brace 2"/>
          <p:cNvSpPr/>
          <p:nvPr/>
        </p:nvSpPr>
        <p:spPr>
          <a:xfrm rot="19394663">
            <a:off x="2976682" y="2148172"/>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4" name="TextBox 3"/>
          <p:cNvSpPr txBox="1"/>
          <p:nvPr/>
        </p:nvSpPr>
        <p:spPr>
          <a:xfrm>
            <a:off x="3348191" y="2508871"/>
            <a:ext cx="827471" cy="400110"/>
          </a:xfrm>
          <a:prstGeom prst="rect">
            <a:avLst/>
          </a:prstGeom>
          <a:noFill/>
        </p:spPr>
        <p:txBody>
          <a:bodyPr wrap="none" rtlCol="0">
            <a:spAutoFit/>
          </a:bodyPr>
          <a:lstStyle/>
          <a:p>
            <a:r>
              <a:rPr lang="el-GR" sz="2000" b="1" dirty="0">
                <a:solidFill>
                  <a:schemeClr val="tx1">
                    <a:lumMod val="95000"/>
                    <a:lumOff val="5000"/>
                  </a:schemeClr>
                </a:solidFill>
              </a:rPr>
              <a:t>32,5%</a:t>
            </a:r>
          </a:p>
        </p:txBody>
      </p:sp>
      <p:sp>
        <p:nvSpPr>
          <p:cNvPr id="12" name="Right Brace 11"/>
          <p:cNvSpPr/>
          <p:nvPr/>
        </p:nvSpPr>
        <p:spPr>
          <a:xfrm rot="19394663">
            <a:off x="5821585" y="2574004"/>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1">
                  <a:lumMod val="95000"/>
                  <a:lumOff val="5000"/>
                </a:schemeClr>
              </a:solidFill>
            </a:endParaRPr>
          </a:p>
        </p:txBody>
      </p:sp>
      <p:graphicFrame>
        <p:nvGraphicFramePr>
          <p:cNvPr id="14" name="Chart 13"/>
          <p:cNvGraphicFramePr/>
          <p:nvPr>
            <p:extLst>
              <p:ext uri="{D42A27DB-BD31-4B8C-83A1-F6EECF244321}">
                <p14:modId xmlns:p14="http://schemas.microsoft.com/office/powerpoint/2010/main" val="1546964804"/>
              </p:ext>
            </p:extLst>
          </p:nvPr>
        </p:nvGraphicFramePr>
        <p:xfrm>
          <a:off x="5707230" y="2293101"/>
          <a:ext cx="2982888" cy="3580501"/>
        </p:xfrm>
        <a:graphic>
          <a:graphicData uri="http://schemas.openxmlformats.org/drawingml/2006/chart">
            <c:chart xmlns:c="http://schemas.openxmlformats.org/drawingml/2006/chart" xmlns:r="http://schemas.openxmlformats.org/officeDocument/2006/relationships" r:id="rId5"/>
          </a:graphicData>
        </a:graphic>
      </p:graphicFrame>
      <p:sp>
        <p:nvSpPr>
          <p:cNvPr id="15" name="Right Brace 14"/>
          <p:cNvSpPr/>
          <p:nvPr/>
        </p:nvSpPr>
        <p:spPr>
          <a:xfrm rot="19394663">
            <a:off x="8452334" y="2607723"/>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1">
                  <a:lumMod val="95000"/>
                  <a:lumOff val="5000"/>
                </a:schemeClr>
              </a:solidFill>
            </a:endParaRPr>
          </a:p>
        </p:txBody>
      </p:sp>
      <p:sp>
        <p:nvSpPr>
          <p:cNvPr id="16" name="TextBox 15"/>
          <p:cNvSpPr txBox="1"/>
          <p:nvPr/>
        </p:nvSpPr>
        <p:spPr>
          <a:xfrm>
            <a:off x="8675463" y="2609233"/>
            <a:ext cx="955711" cy="461665"/>
          </a:xfrm>
          <a:prstGeom prst="rect">
            <a:avLst/>
          </a:prstGeom>
          <a:noFill/>
        </p:spPr>
        <p:txBody>
          <a:bodyPr wrap="none" rtlCol="0">
            <a:spAutoFit/>
          </a:bodyPr>
          <a:lstStyle/>
          <a:p>
            <a:r>
              <a:rPr lang="el-GR" sz="2400" b="1" dirty="0">
                <a:solidFill>
                  <a:schemeClr val="tx1">
                    <a:lumMod val="95000"/>
                    <a:lumOff val="5000"/>
                  </a:schemeClr>
                </a:solidFill>
              </a:rPr>
              <a:t>37,6%</a:t>
            </a:r>
          </a:p>
        </p:txBody>
      </p:sp>
      <p:sp>
        <p:nvSpPr>
          <p:cNvPr id="18" name="Rectangle 17"/>
          <p:cNvSpPr/>
          <p:nvPr/>
        </p:nvSpPr>
        <p:spPr>
          <a:xfrm>
            <a:off x="0" y="5444703"/>
            <a:ext cx="12192000" cy="35457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p:cNvSpPr txBox="1"/>
          <p:nvPr/>
        </p:nvSpPr>
        <p:spPr>
          <a:xfrm>
            <a:off x="1542008" y="5408472"/>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400" i="1" u="none" strike="noStrike" kern="1200" cap="none" spc="0" normalizeH="0" baseline="0" noProof="0" dirty="0">
                <a:ln>
                  <a:noFill/>
                </a:ln>
                <a:solidFill>
                  <a:prstClr val="black"/>
                </a:solidFill>
                <a:effectLst/>
                <a:uLnTx/>
                <a:uFillTx/>
                <a:latin typeface="Calibri" panose="020F0502020204030204"/>
                <a:ea typeface="+mn-ea"/>
                <a:cs typeface="+mn-cs"/>
              </a:rPr>
              <a:t>18-26 Μαρτίου</a:t>
            </a:r>
          </a:p>
        </p:txBody>
      </p:sp>
      <p:sp>
        <p:nvSpPr>
          <p:cNvPr id="20" name="TextBox 19"/>
          <p:cNvSpPr txBox="1"/>
          <p:nvPr/>
        </p:nvSpPr>
        <p:spPr>
          <a:xfrm>
            <a:off x="4370341" y="5434096"/>
            <a:ext cx="1380634"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algn="ctr">
              <a:defRPr/>
            </a:pPr>
            <a:r>
              <a:rPr lang="el-GR" sz="1400" i="1" dirty="0">
                <a:solidFill>
                  <a:prstClr val="black"/>
                </a:solidFill>
                <a:latin typeface="Calibri" panose="020F0502020204030204"/>
              </a:rPr>
              <a:t>16-18 Μαΐου</a:t>
            </a:r>
          </a:p>
        </p:txBody>
      </p:sp>
      <p:sp>
        <p:nvSpPr>
          <p:cNvPr id="21" name="TextBox 20"/>
          <p:cNvSpPr txBox="1"/>
          <p:nvPr/>
        </p:nvSpPr>
        <p:spPr>
          <a:xfrm>
            <a:off x="6529453" y="5393215"/>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latin typeface="Calibri" panose="020F0502020204030204"/>
              </a:rPr>
              <a:t>31 Αυγούστου– 5 Σεπτεμβρίου</a:t>
            </a:r>
          </a:p>
        </p:txBody>
      </p:sp>
      <p:sp>
        <p:nvSpPr>
          <p:cNvPr id="17" name="TextBox 16"/>
          <p:cNvSpPr txBox="1"/>
          <p:nvPr/>
        </p:nvSpPr>
        <p:spPr>
          <a:xfrm>
            <a:off x="5908095" y="2541484"/>
            <a:ext cx="955711" cy="400110"/>
          </a:xfrm>
          <a:prstGeom prst="rect">
            <a:avLst/>
          </a:prstGeom>
          <a:noFill/>
        </p:spPr>
        <p:txBody>
          <a:bodyPr wrap="square" rtlCol="0">
            <a:spAutoFit/>
          </a:bodyPr>
          <a:lstStyle/>
          <a:p>
            <a:r>
              <a:rPr lang="el-GR" sz="2000" b="1" dirty="0">
                <a:solidFill>
                  <a:schemeClr val="tx1">
                    <a:lumMod val="95000"/>
                    <a:lumOff val="5000"/>
                  </a:schemeClr>
                </a:solidFill>
              </a:rPr>
              <a:t>35,7%</a:t>
            </a:r>
          </a:p>
        </p:txBody>
      </p:sp>
      <p:sp>
        <p:nvSpPr>
          <p:cNvPr id="22" name="TextBox 21"/>
          <p:cNvSpPr txBox="1"/>
          <p:nvPr/>
        </p:nvSpPr>
        <p:spPr>
          <a:xfrm>
            <a:off x="10085047" y="5408471"/>
            <a:ext cx="1577675" cy="615553"/>
          </a:xfrm>
          <a:prstGeom prst="rect">
            <a:avLst/>
          </a:prstGeom>
          <a:noFill/>
        </p:spPr>
        <p:txBody>
          <a:bodyPr wrap="none" rtlCol="0">
            <a:spAutoFit/>
          </a:bodyPr>
          <a:lstStyle/>
          <a:p>
            <a:pPr lvl="0" algn="ctr">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lang="el-GR" sz="2000" b="1" dirty="0">
                <a:solidFill>
                  <a:prstClr val="black"/>
                </a:solidFill>
              </a:rPr>
              <a:t> μέτρηση</a:t>
            </a:r>
          </a:p>
          <a:p>
            <a:pPr lvl="0" algn="ctr">
              <a:defRPr/>
            </a:pPr>
            <a:r>
              <a:rPr lang="el-GR" sz="1400" i="1" dirty="0">
                <a:solidFill>
                  <a:prstClr val="black"/>
                </a:solidFill>
                <a:latin typeface="Calibri" panose="020F0502020204030204"/>
              </a:rPr>
              <a:t>10 – 12 Οκτωβρίου</a:t>
            </a:r>
          </a:p>
        </p:txBody>
      </p:sp>
      <p:graphicFrame>
        <p:nvGraphicFramePr>
          <p:cNvPr id="23" name="Chart 22"/>
          <p:cNvGraphicFramePr/>
          <p:nvPr>
            <p:extLst>
              <p:ext uri="{D42A27DB-BD31-4B8C-83A1-F6EECF244321}">
                <p14:modId xmlns:p14="http://schemas.microsoft.com/office/powerpoint/2010/main" val="717499363"/>
              </p:ext>
            </p:extLst>
          </p:nvPr>
        </p:nvGraphicFramePr>
        <p:xfrm>
          <a:off x="8262406" y="2354380"/>
          <a:ext cx="2982888" cy="3580501"/>
        </p:xfrm>
        <a:graphic>
          <a:graphicData uri="http://schemas.openxmlformats.org/drawingml/2006/chart">
            <c:chart xmlns:c="http://schemas.openxmlformats.org/drawingml/2006/chart" xmlns:r="http://schemas.openxmlformats.org/officeDocument/2006/relationships" r:id="rId6"/>
          </a:graphicData>
        </a:graphic>
      </p:graphicFrame>
      <p:sp>
        <p:nvSpPr>
          <p:cNvPr id="24" name="Right Brace 23"/>
          <p:cNvSpPr/>
          <p:nvPr/>
        </p:nvSpPr>
        <p:spPr>
          <a:xfrm rot="19394663">
            <a:off x="11022165" y="2667126"/>
            <a:ext cx="283724" cy="127453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schemeClr val="tx1">
                  <a:lumMod val="95000"/>
                  <a:lumOff val="5000"/>
                </a:schemeClr>
              </a:solidFill>
            </a:endParaRPr>
          </a:p>
        </p:txBody>
      </p:sp>
      <p:sp>
        <p:nvSpPr>
          <p:cNvPr id="25" name="TextBox 24"/>
          <p:cNvSpPr txBox="1"/>
          <p:nvPr/>
        </p:nvSpPr>
        <p:spPr>
          <a:xfrm>
            <a:off x="11245294" y="2668636"/>
            <a:ext cx="955711" cy="461665"/>
          </a:xfrm>
          <a:prstGeom prst="rect">
            <a:avLst/>
          </a:prstGeom>
          <a:noFill/>
        </p:spPr>
        <p:txBody>
          <a:bodyPr wrap="none" rtlCol="0">
            <a:spAutoFit/>
          </a:bodyPr>
          <a:lstStyle/>
          <a:p>
            <a:r>
              <a:rPr lang="el-GR" sz="2400" b="1" dirty="0">
                <a:solidFill>
                  <a:schemeClr val="tx1">
                    <a:lumMod val="95000"/>
                    <a:lumOff val="5000"/>
                  </a:schemeClr>
                </a:solidFill>
              </a:rPr>
              <a:t>43,2%</a:t>
            </a:r>
          </a:p>
        </p:txBody>
      </p:sp>
    </p:spTree>
    <p:extLst>
      <p:ext uri="{BB962C8B-B14F-4D97-AF65-F5344CB8AC3E}">
        <p14:creationId xmlns:p14="http://schemas.microsoft.com/office/powerpoint/2010/main" val="720426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42</a:t>
            </a:fld>
            <a:endParaRPr lang="en-US" dirty="0"/>
          </a:p>
        </p:txBody>
      </p:sp>
      <p:graphicFrame>
        <p:nvGraphicFramePr>
          <p:cNvPr id="36" name="Object 3"/>
          <p:cNvGraphicFramePr>
            <a:graphicFrameLocks/>
          </p:cNvGraphicFramePr>
          <p:nvPr>
            <p:extLst>
              <p:ext uri="{D42A27DB-BD31-4B8C-83A1-F6EECF244321}">
                <p14:modId xmlns:p14="http://schemas.microsoft.com/office/powerpoint/2010/main" val="3403080143"/>
              </p:ext>
            </p:extLst>
          </p:nvPr>
        </p:nvGraphicFramePr>
        <p:xfrm>
          <a:off x="890209" y="1766099"/>
          <a:ext cx="10848109" cy="360541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a:spLocks noChangeArrowheads="1"/>
          </p:cNvSpPr>
          <p:nvPr/>
        </p:nvSpPr>
        <p:spPr bwMode="auto">
          <a:xfrm>
            <a:off x="0" y="309730"/>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tx1">
                    <a:lumMod val="95000"/>
                    <a:lumOff val="5000"/>
                  </a:schemeClr>
                </a:solidFill>
                <a:latin typeface="+mj-lt"/>
                <a:ea typeface="+mj-ea"/>
                <a:cs typeface="+mj-cs"/>
              </a:rPr>
              <a:t>Αξιολόγηση οικονομικών μέτρων στήριξης κυβέρνησης </a:t>
            </a:r>
            <a:r>
              <a:rPr lang="el-GR" altLang="en-US" sz="1800" b="1" dirty="0">
                <a:solidFill>
                  <a:srgbClr val="FF0000"/>
                </a:solidFill>
                <a:latin typeface="+mj-lt"/>
                <a:ea typeface="+mj-ea"/>
                <a:cs typeface="+mj-cs"/>
              </a:rPr>
              <a:t>με δυνατότητες της  οικονομίας </a:t>
            </a:r>
            <a:endParaRPr lang="en-US" altLang="en-US" sz="1800" b="1" dirty="0">
              <a:solidFill>
                <a:srgbClr val="FF0000"/>
              </a:solidFill>
              <a:latin typeface="+mj-lt"/>
              <a:ea typeface="+mj-ea"/>
              <a:cs typeface="+mj-cs"/>
            </a:endParaRPr>
          </a:p>
          <a:p>
            <a:pPr lvl="0" algn="ctr" hangingPunct="0"/>
            <a:endParaRPr lang="el-GR" sz="1000" dirty="0"/>
          </a:p>
          <a:p>
            <a:pPr algn="ctr" hangingPunct="0"/>
            <a:r>
              <a:rPr lang="el-GR" sz="1100" i="1" dirty="0">
                <a:solidFill>
                  <a:schemeClr val="bg1">
                    <a:lumMod val="50000"/>
                  </a:schemeClr>
                </a:solidFill>
              </a:rPr>
              <a:t>Ανεξάρτητα από την αποτελεσματικότητα των μέτρων που πήρε η κυβέρνηση, με βάση τις ανάγκες και τις δυνατότητες της  οικονομίας που υπάρχουν  πιστεύετε ότι </a:t>
            </a:r>
          </a:p>
          <a:p>
            <a:pPr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Tree>
    <p:extLst>
      <p:ext uri="{BB962C8B-B14F-4D97-AF65-F5344CB8AC3E}">
        <p14:creationId xmlns:p14="http://schemas.microsoft.com/office/powerpoint/2010/main" val="4525524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204484"/>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prstClr val="black">
                    <a:lumMod val="95000"/>
                    <a:lumOff val="5000"/>
                  </a:prstClr>
                </a:solidFill>
                <a:latin typeface="Calibri Light" panose="020F0302020204030204"/>
              </a:rPr>
              <a:t>Αξιολόγηση οικονομικών μέτρων στήριξης κυβέρνησης </a:t>
            </a:r>
            <a:r>
              <a:rPr lang="el-GR" altLang="en-US" sz="1800" b="1" dirty="0">
                <a:solidFill>
                  <a:srgbClr val="FF0000"/>
                </a:solidFill>
                <a:latin typeface="Calibri Light" panose="020F0302020204030204"/>
              </a:rPr>
              <a:t>με δυνατότητες της  οικονομίας </a:t>
            </a:r>
            <a:endParaRPr lang="en-US" altLang="en-US" sz="1800" b="1" dirty="0">
              <a:solidFill>
                <a:srgbClr val="FF0000"/>
              </a:solidFill>
              <a:latin typeface="Calibri Light" panose="020F0302020204030204"/>
            </a:endParaRPr>
          </a:p>
          <a:p>
            <a:pPr lvl="0" algn="ctr" hangingPunct="0"/>
            <a:endParaRPr lang="el-GR" sz="1000" dirty="0">
              <a:solidFill>
                <a:prstClr val="black"/>
              </a:solidFill>
              <a:latin typeface="Calibri" panose="020F0502020204030204"/>
            </a:endParaRPr>
          </a:p>
          <a:p>
            <a:pPr algn="ctr">
              <a:lnSpc>
                <a:spcPct val="120000"/>
              </a:lnSpc>
              <a:defRPr/>
            </a:pPr>
            <a:r>
              <a:rPr lang="el-GR" altLang="el-GR" sz="1200" b="1" kern="0" dirty="0">
                <a:solidFill>
                  <a:schemeClr val="bg1">
                    <a:lumMod val="50000"/>
                  </a:schemeClr>
                </a:solidFill>
              </a:rPr>
              <a:t>Ανάλυση με βάση την ψήφο 2019, το φύλο και την ηλικία</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43</a:t>
            </a:fld>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52960120"/>
              </p:ext>
            </p:extLst>
          </p:nvPr>
        </p:nvGraphicFramePr>
        <p:xfrm>
          <a:off x="731104" y="4062115"/>
          <a:ext cx="10442418" cy="2430760"/>
        </p:xfrm>
        <a:graphic>
          <a:graphicData uri="http://schemas.openxmlformats.org/drawingml/2006/table">
            <a:tbl>
              <a:tblPr/>
              <a:tblGrid>
                <a:gridCol w="1550946">
                  <a:extLst>
                    <a:ext uri="{9D8B030D-6E8A-4147-A177-3AD203B41FA5}">
                      <a16:colId xmlns:a16="http://schemas.microsoft.com/office/drawing/2014/main" val="20000"/>
                    </a:ext>
                  </a:extLst>
                </a:gridCol>
                <a:gridCol w="1044075">
                  <a:extLst>
                    <a:ext uri="{9D8B030D-6E8A-4147-A177-3AD203B41FA5}">
                      <a16:colId xmlns:a16="http://schemas.microsoft.com/office/drawing/2014/main" val="20001"/>
                    </a:ext>
                  </a:extLst>
                </a:gridCol>
                <a:gridCol w="1108541">
                  <a:extLst>
                    <a:ext uri="{9D8B030D-6E8A-4147-A177-3AD203B41FA5}">
                      <a16:colId xmlns:a16="http://schemas.microsoft.com/office/drawing/2014/main" val="20002"/>
                    </a:ext>
                  </a:extLst>
                </a:gridCol>
                <a:gridCol w="1106316">
                  <a:extLst>
                    <a:ext uri="{9D8B030D-6E8A-4147-A177-3AD203B41FA5}">
                      <a16:colId xmlns:a16="http://schemas.microsoft.com/office/drawing/2014/main" val="20003"/>
                    </a:ext>
                  </a:extLst>
                </a:gridCol>
                <a:gridCol w="1126508">
                  <a:extLst>
                    <a:ext uri="{9D8B030D-6E8A-4147-A177-3AD203B41FA5}">
                      <a16:colId xmlns:a16="http://schemas.microsoft.com/office/drawing/2014/main" val="20004"/>
                    </a:ext>
                  </a:extLst>
                </a:gridCol>
                <a:gridCol w="1126508">
                  <a:extLst>
                    <a:ext uri="{9D8B030D-6E8A-4147-A177-3AD203B41FA5}">
                      <a16:colId xmlns:a16="http://schemas.microsoft.com/office/drawing/2014/main" val="20005"/>
                    </a:ext>
                  </a:extLst>
                </a:gridCol>
                <a:gridCol w="1126508">
                  <a:extLst>
                    <a:ext uri="{9D8B030D-6E8A-4147-A177-3AD203B41FA5}">
                      <a16:colId xmlns:a16="http://schemas.microsoft.com/office/drawing/2014/main" val="20006"/>
                    </a:ext>
                  </a:extLst>
                </a:gridCol>
                <a:gridCol w="1126508">
                  <a:extLst>
                    <a:ext uri="{9D8B030D-6E8A-4147-A177-3AD203B41FA5}">
                      <a16:colId xmlns:a16="http://schemas.microsoft.com/office/drawing/2014/main" val="20007"/>
                    </a:ext>
                  </a:extLst>
                </a:gridCol>
                <a:gridCol w="1126508">
                  <a:extLst>
                    <a:ext uri="{9D8B030D-6E8A-4147-A177-3AD203B41FA5}">
                      <a16:colId xmlns:a16="http://schemas.microsoft.com/office/drawing/2014/main" val="20008"/>
                    </a:ext>
                  </a:extLst>
                </a:gridCol>
              </a:tblGrid>
              <a:tr h="357465">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03404">
                <a:tc>
                  <a:txBody>
                    <a:bodyPr/>
                    <a:lstStyle/>
                    <a:p>
                      <a:pPr algn="ctr" fontAlgn="b"/>
                      <a:r>
                        <a:rPr lang="el-GR" sz="1000" b="1" i="0" u="none" strike="noStrike" dirty="0">
                          <a:solidFill>
                            <a:srgbClr val="000000"/>
                          </a:solidFill>
                          <a:effectLst/>
                          <a:latin typeface="+mn-lt"/>
                        </a:rPr>
                        <a:t>Έλαβε περισσότερα μέτρα από ότι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13,9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04104">
                <a:tc>
                  <a:txBody>
                    <a:bodyPr/>
                    <a:lstStyle/>
                    <a:p>
                      <a:pPr algn="ctr" fontAlgn="b"/>
                      <a:r>
                        <a:rPr lang="el-GR" sz="1000" b="1" i="0" u="none" strike="noStrike" dirty="0">
                          <a:solidFill>
                            <a:srgbClr val="000000"/>
                          </a:solidFill>
                          <a:effectLst/>
                          <a:latin typeface="+mn-lt"/>
                        </a:rPr>
                        <a:t>Έλαβε όσα μέτρα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3404">
                <a:tc>
                  <a:txBody>
                    <a:bodyPr/>
                    <a:lstStyle/>
                    <a:p>
                      <a:pPr algn="ctr" fontAlgn="b"/>
                      <a:r>
                        <a:rPr lang="el-GR" sz="1000" b="1" i="0" u="none" strike="noStrike">
                          <a:solidFill>
                            <a:srgbClr val="000000"/>
                          </a:solidFill>
                          <a:effectLst/>
                          <a:latin typeface="+mn-lt"/>
                        </a:rPr>
                        <a:t>Έλαβε λιγότερα μέτρα από αυτά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a:solidFill>
                            <a:srgbClr val="000000"/>
                          </a:solidFill>
                          <a:effectLst/>
                          <a:latin typeface="+mn-lt"/>
                        </a:rPr>
                        <a:t>47,9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1334891"/>
                  </a:ext>
                </a:extLst>
              </a:tr>
              <a:tr h="145812">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29032156"/>
              </p:ext>
            </p:extLst>
          </p:nvPr>
        </p:nvGraphicFramePr>
        <p:xfrm>
          <a:off x="731104" y="1347486"/>
          <a:ext cx="7267680" cy="2389867"/>
        </p:xfrm>
        <a:graphic>
          <a:graphicData uri="http://schemas.openxmlformats.org/drawingml/2006/table">
            <a:tbl>
              <a:tblPr/>
              <a:tblGrid>
                <a:gridCol w="1875495">
                  <a:extLst>
                    <a:ext uri="{9D8B030D-6E8A-4147-A177-3AD203B41FA5}">
                      <a16:colId xmlns:a16="http://schemas.microsoft.com/office/drawing/2014/main" val="20000"/>
                    </a:ext>
                  </a:extLst>
                </a:gridCol>
                <a:gridCol w="1650497">
                  <a:extLst>
                    <a:ext uri="{9D8B030D-6E8A-4147-A177-3AD203B41FA5}">
                      <a16:colId xmlns:a16="http://schemas.microsoft.com/office/drawing/2014/main" val="20001"/>
                    </a:ext>
                  </a:extLst>
                </a:gridCol>
                <a:gridCol w="1222284">
                  <a:extLst>
                    <a:ext uri="{9D8B030D-6E8A-4147-A177-3AD203B41FA5}">
                      <a16:colId xmlns:a16="http://schemas.microsoft.com/office/drawing/2014/main" val="20002"/>
                    </a:ext>
                  </a:extLst>
                </a:gridCol>
                <a:gridCol w="1259702">
                  <a:extLst>
                    <a:ext uri="{9D8B030D-6E8A-4147-A177-3AD203B41FA5}">
                      <a16:colId xmlns:a16="http://schemas.microsoft.com/office/drawing/2014/main" val="20003"/>
                    </a:ext>
                  </a:extLst>
                </a:gridCol>
                <a:gridCol w="1259702">
                  <a:extLst>
                    <a:ext uri="{9D8B030D-6E8A-4147-A177-3AD203B41FA5}">
                      <a16:colId xmlns:a16="http://schemas.microsoft.com/office/drawing/2014/main" val="20004"/>
                    </a:ext>
                  </a:extLst>
                </a:gridCol>
              </a:tblGrid>
              <a:tr h="558019">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39750">
                <a:tc>
                  <a:txBody>
                    <a:bodyPr/>
                    <a:lstStyle/>
                    <a:p>
                      <a:pPr algn="ctr" fontAlgn="b"/>
                      <a:r>
                        <a:rPr lang="el-GR" sz="1000" b="1" i="0" u="none" strike="noStrike">
                          <a:solidFill>
                            <a:srgbClr val="000000"/>
                          </a:solidFill>
                          <a:effectLst/>
                          <a:latin typeface="+mn-lt"/>
                        </a:rPr>
                        <a:t>Έλαβε περισσότερα μέτρα από ότι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406889">
                <a:tc>
                  <a:txBody>
                    <a:bodyPr/>
                    <a:lstStyle/>
                    <a:p>
                      <a:pPr algn="ctr" fontAlgn="b"/>
                      <a:r>
                        <a:rPr lang="el-GR" sz="1000" b="1" i="0" u="none" strike="noStrike">
                          <a:solidFill>
                            <a:srgbClr val="000000"/>
                          </a:solidFill>
                          <a:effectLst/>
                          <a:latin typeface="+mn-lt"/>
                        </a:rPr>
                        <a:t>Έλαβε όσα μέτρα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2"/>
                  </a:ext>
                </a:extLst>
              </a:tr>
              <a:tr h="539750">
                <a:tc>
                  <a:txBody>
                    <a:bodyPr/>
                    <a:lstStyle/>
                    <a:p>
                      <a:pPr algn="ctr" fontAlgn="b"/>
                      <a:r>
                        <a:rPr lang="el-GR" sz="1000" b="1" i="0" u="none" strike="noStrike">
                          <a:solidFill>
                            <a:srgbClr val="000000"/>
                          </a:solidFill>
                          <a:effectLst/>
                          <a:latin typeface="+mn-lt"/>
                        </a:rPr>
                        <a:t>Έλαβε λιγότερα μέτρα από αυτά της επιτρέπει η κατάσταση της Ελληνικής Οικονομίας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47,9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65303561"/>
                  </a:ext>
                </a:extLst>
              </a:tr>
              <a:tr h="203562">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995472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074633"/>
            <a:ext cx="12192000" cy="3286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chemeClr val="tx2">
                  <a:lumMod val="50000"/>
                </a:schemeClr>
              </a:solidFill>
            </a:endParaRPr>
          </a:p>
        </p:txBody>
      </p:sp>
      <p:sp>
        <p:nvSpPr>
          <p:cNvPr id="92162" name="Rectangle 2"/>
          <p:cNvSpPr>
            <a:spLocks noChangeArrowheads="1"/>
          </p:cNvSpPr>
          <p:nvPr/>
        </p:nvSpPr>
        <p:spPr bwMode="auto">
          <a:xfrm>
            <a:off x="132203" y="260282"/>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bg2">
                    <a:lumMod val="25000"/>
                  </a:schemeClr>
                </a:solidFill>
                <a:latin typeface="+mj-lt"/>
                <a:ea typeface="+mj-ea"/>
                <a:cs typeface="+mj-cs"/>
              </a:rPr>
              <a:t>Ο </a:t>
            </a:r>
            <a:r>
              <a:rPr lang="el-GR" altLang="en-US" sz="1800" b="1" dirty="0">
                <a:solidFill>
                  <a:srgbClr val="FF0000"/>
                </a:solidFill>
                <a:latin typeface="+mj-lt"/>
                <a:ea typeface="+mj-ea"/>
                <a:cs typeface="+mj-cs"/>
              </a:rPr>
              <a:t>ΣΥΡΙΖΑ</a:t>
            </a:r>
            <a:r>
              <a:rPr lang="el-GR" altLang="en-US" sz="1800" b="1" dirty="0">
                <a:solidFill>
                  <a:schemeClr val="bg2">
                    <a:lumMod val="25000"/>
                  </a:schemeClr>
                </a:solidFill>
                <a:latin typeface="+mj-lt"/>
                <a:ea typeface="+mj-ea"/>
                <a:cs typeface="+mj-cs"/>
              </a:rPr>
              <a:t> θα προσέφερε </a:t>
            </a:r>
            <a:r>
              <a:rPr lang="el-GR" altLang="en-US" sz="1800" b="1" dirty="0">
                <a:solidFill>
                  <a:srgbClr val="FF0000"/>
                </a:solidFill>
                <a:latin typeface="+mj-lt"/>
                <a:ea typeface="+mj-ea"/>
                <a:cs typeface="+mj-cs"/>
              </a:rPr>
              <a:t>αποτελεσματικότερη</a:t>
            </a:r>
            <a:r>
              <a:rPr lang="el-GR" altLang="en-US" sz="1800" b="1" dirty="0">
                <a:solidFill>
                  <a:srgbClr val="00B0F0"/>
                </a:solidFill>
                <a:latin typeface="+mj-lt"/>
                <a:ea typeface="+mj-ea"/>
                <a:cs typeface="+mj-cs"/>
              </a:rPr>
              <a:t> </a:t>
            </a:r>
            <a:r>
              <a:rPr lang="el-GR" altLang="en-US" sz="1800" b="1" dirty="0">
                <a:solidFill>
                  <a:schemeClr val="bg2">
                    <a:lumMod val="25000"/>
                  </a:schemeClr>
                </a:solidFill>
                <a:latin typeface="+mj-lt"/>
                <a:ea typeface="+mj-ea"/>
                <a:cs typeface="+mj-cs"/>
              </a:rPr>
              <a:t>οικονομική βοήθεια σε νοικοκυριά </a:t>
            </a:r>
            <a:r>
              <a:rPr lang="en-US" altLang="en-US" sz="1800" b="1" dirty="0">
                <a:solidFill>
                  <a:schemeClr val="bg2">
                    <a:lumMod val="25000"/>
                  </a:schemeClr>
                </a:solidFill>
                <a:latin typeface="+mj-lt"/>
                <a:ea typeface="+mj-ea"/>
                <a:cs typeface="+mj-cs"/>
              </a:rPr>
              <a:t>;</a:t>
            </a:r>
            <a:endParaRPr lang="el-GR" altLang="en-US" sz="1800" b="1" dirty="0">
              <a:solidFill>
                <a:schemeClr val="bg2">
                  <a:lumMod val="25000"/>
                </a:schemeClr>
              </a:solidFill>
              <a:latin typeface="+mj-lt"/>
              <a:ea typeface="+mj-ea"/>
              <a:cs typeface="+mj-cs"/>
            </a:endParaRPr>
          </a:p>
          <a:p>
            <a:pPr lvl="0" algn="ctr" hangingPunct="0"/>
            <a:endParaRPr lang="el-GR" sz="900" dirty="0"/>
          </a:p>
          <a:p>
            <a:pPr algn="ctr" hangingPunct="0"/>
            <a:r>
              <a:rPr lang="el-GR" sz="1100" i="1" dirty="0">
                <a:solidFill>
                  <a:schemeClr val="bg1">
                    <a:lumMod val="50000"/>
                  </a:schemeClr>
                </a:solidFill>
              </a:rPr>
              <a:t>Πιστεύετε ότι εάν στην κυβέρνηση ήταν ο ΣΥΡΙΖΑ με τον Α. Τσίπρα τα μέτρα που θα ελάμβανε για την στήριξη των νοικοκυριών … </a:t>
            </a:r>
          </a:p>
          <a:p>
            <a:pPr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44</a:t>
            </a:fld>
            <a:endParaRPr lang="en-US" dirty="0"/>
          </a:p>
        </p:txBody>
      </p:sp>
      <p:graphicFrame>
        <p:nvGraphicFramePr>
          <p:cNvPr id="7" name="Chart 6"/>
          <p:cNvGraphicFramePr/>
          <p:nvPr>
            <p:extLst>
              <p:ext uri="{D42A27DB-BD31-4B8C-83A1-F6EECF244321}">
                <p14:modId xmlns:p14="http://schemas.microsoft.com/office/powerpoint/2010/main" val="926923391"/>
              </p:ext>
            </p:extLst>
          </p:nvPr>
        </p:nvGraphicFramePr>
        <p:xfrm>
          <a:off x="231956" y="1391419"/>
          <a:ext cx="5753208" cy="5092509"/>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1"/>
          <p:cNvSpPr>
            <a:spLocks noChangeArrowheads="1"/>
          </p:cNvSpPr>
          <p:nvPr/>
        </p:nvSpPr>
        <p:spPr bwMode="auto">
          <a:xfrm>
            <a:off x="3639667" y="2390604"/>
            <a:ext cx="936625"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a:t>
            </a:r>
            <a:r>
              <a:rPr lang="en-US" altLang="en-US" sz="1800" b="1" dirty="0">
                <a:solidFill>
                  <a:srgbClr val="FFFFFF"/>
                </a:solidFill>
                <a:latin typeface="Tahoma" panose="020B0604030504040204" pitchFamily="34" charset="0"/>
              </a:rPr>
              <a:t>9,3</a:t>
            </a:r>
            <a:r>
              <a:rPr lang="el-GR" altLang="en-US" sz="1800" b="1" dirty="0">
                <a:solidFill>
                  <a:srgbClr val="FFFFFF"/>
                </a:solidFill>
                <a:latin typeface="Tahoma" panose="020B0604030504040204" pitchFamily="34" charset="0"/>
              </a:rPr>
              <a:t>%</a:t>
            </a:r>
          </a:p>
        </p:txBody>
      </p:sp>
      <p:sp>
        <p:nvSpPr>
          <p:cNvPr id="19" name="Right Brace 18"/>
          <p:cNvSpPr/>
          <p:nvPr/>
        </p:nvSpPr>
        <p:spPr bwMode="auto">
          <a:xfrm>
            <a:off x="4107979" y="4087729"/>
            <a:ext cx="345701" cy="131339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1"/>
          <p:cNvSpPr>
            <a:spLocks noChangeArrowheads="1"/>
          </p:cNvSpPr>
          <p:nvPr/>
        </p:nvSpPr>
        <p:spPr bwMode="auto">
          <a:xfrm>
            <a:off x="4576292" y="4437266"/>
            <a:ext cx="936625"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68,3</a:t>
            </a:r>
            <a:r>
              <a:rPr lang="el-GR" altLang="en-US" sz="1800" b="1" dirty="0">
                <a:solidFill>
                  <a:srgbClr val="FFFFFF"/>
                </a:solidFill>
                <a:latin typeface="Tahoma" panose="020B0604030504040204" pitchFamily="34" charset="0"/>
              </a:rPr>
              <a:t>%</a:t>
            </a:r>
          </a:p>
        </p:txBody>
      </p:sp>
      <p:graphicFrame>
        <p:nvGraphicFramePr>
          <p:cNvPr id="8" name="Chart 7"/>
          <p:cNvGraphicFramePr/>
          <p:nvPr>
            <p:extLst>
              <p:ext uri="{D42A27DB-BD31-4B8C-83A1-F6EECF244321}">
                <p14:modId xmlns:p14="http://schemas.microsoft.com/office/powerpoint/2010/main" val="1948225990"/>
              </p:ext>
            </p:extLst>
          </p:nvPr>
        </p:nvGraphicFramePr>
        <p:xfrm>
          <a:off x="5985164" y="1391419"/>
          <a:ext cx="5753208" cy="509250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11"/>
          <p:cNvSpPr>
            <a:spLocks noChangeArrowheads="1"/>
          </p:cNvSpPr>
          <p:nvPr/>
        </p:nvSpPr>
        <p:spPr bwMode="auto">
          <a:xfrm>
            <a:off x="9392875" y="2390604"/>
            <a:ext cx="936625"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20,4%</a:t>
            </a:r>
          </a:p>
        </p:txBody>
      </p:sp>
      <p:sp>
        <p:nvSpPr>
          <p:cNvPr id="10" name="Right Brace 9"/>
          <p:cNvSpPr/>
          <p:nvPr/>
        </p:nvSpPr>
        <p:spPr bwMode="auto">
          <a:xfrm>
            <a:off x="9861187" y="4087729"/>
            <a:ext cx="345701" cy="131339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11" name="Rectangle 11"/>
          <p:cNvSpPr>
            <a:spLocks noChangeArrowheads="1"/>
          </p:cNvSpPr>
          <p:nvPr/>
        </p:nvSpPr>
        <p:spPr bwMode="auto">
          <a:xfrm>
            <a:off x="10329500" y="4437266"/>
            <a:ext cx="936625"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70,6%</a:t>
            </a:r>
          </a:p>
        </p:txBody>
      </p:sp>
      <p:sp>
        <p:nvSpPr>
          <p:cNvPr id="12" name="TextBox 11"/>
          <p:cNvSpPr txBox="1"/>
          <p:nvPr/>
        </p:nvSpPr>
        <p:spPr>
          <a:xfrm>
            <a:off x="2146204" y="1050102"/>
            <a:ext cx="243008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algn="ctr">
              <a:defRPr/>
            </a:pPr>
            <a:r>
              <a:rPr lang="el-GR" sz="1400" i="1" dirty="0">
                <a:solidFill>
                  <a:prstClr val="black"/>
                </a:solidFill>
                <a:latin typeface="Calibri" panose="020F0502020204030204"/>
              </a:rPr>
              <a:t>31 Αυγούστου– 5 Σεπτεμβρίου</a:t>
            </a:r>
          </a:p>
        </p:txBody>
      </p:sp>
      <p:sp>
        <p:nvSpPr>
          <p:cNvPr id="14" name="TextBox 13"/>
          <p:cNvSpPr txBox="1"/>
          <p:nvPr/>
        </p:nvSpPr>
        <p:spPr>
          <a:xfrm>
            <a:off x="8954305" y="1064006"/>
            <a:ext cx="1577676"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20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400" i="1" dirty="0">
                <a:solidFill>
                  <a:prstClr val="black"/>
                </a:solidFill>
              </a:rPr>
              <a:t>10 – 12 Οκτωβρίου</a:t>
            </a:r>
          </a:p>
        </p:txBody>
      </p:sp>
    </p:spTree>
    <p:extLst>
      <p:ext uri="{BB962C8B-B14F-4D97-AF65-F5344CB8AC3E}">
        <p14:creationId xmlns:p14="http://schemas.microsoft.com/office/powerpoint/2010/main" val="14328912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32203" y="260282"/>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rgbClr val="E7E6E6">
                    <a:lumMod val="25000"/>
                  </a:srgbClr>
                </a:solidFill>
                <a:latin typeface="Calibri Light" panose="020F0302020204030204"/>
              </a:rPr>
              <a:t>Ο </a:t>
            </a:r>
            <a:r>
              <a:rPr lang="el-GR" altLang="en-US" sz="1800" b="1" dirty="0">
                <a:solidFill>
                  <a:srgbClr val="FF0000"/>
                </a:solidFill>
                <a:latin typeface="Calibri Light" panose="020F0302020204030204"/>
              </a:rPr>
              <a:t>ΣΥΡΙΖΑ</a:t>
            </a:r>
            <a:r>
              <a:rPr lang="el-GR" altLang="en-US" sz="1800" b="1" dirty="0">
                <a:solidFill>
                  <a:srgbClr val="E7E6E6">
                    <a:lumMod val="25000"/>
                  </a:srgbClr>
                </a:solidFill>
                <a:latin typeface="Calibri Light" panose="020F0302020204030204"/>
              </a:rPr>
              <a:t> θα προσέφερε </a:t>
            </a:r>
            <a:r>
              <a:rPr lang="el-GR" altLang="en-US" sz="1800" b="1" dirty="0">
                <a:solidFill>
                  <a:srgbClr val="FF0000"/>
                </a:solidFill>
                <a:latin typeface="Calibri Light" panose="020F0302020204030204"/>
              </a:rPr>
              <a:t>αποτελεσματικότερη</a:t>
            </a:r>
            <a:r>
              <a:rPr lang="el-GR" altLang="en-US" sz="1800" b="1" dirty="0">
                <a:solidFill>
                  <a:srgbClr val="00B0F0"/>
                </a:solidFill>
                <a:latin typeface="Calibri Light" panose="020F0302020204030204"/>
              </a:rPr>
              <a:t> </a:t>
            </a:r>
            <a:r>
              <a:rPr lang="el-GR" altLang="en-US" sz="1800" b="1" dirty="0">
                <a:solidFill>
                  <a:srgbClr val="E7E6E6">
                    <a:lumMod val="25000"/>
                  </a:srgbClr>
                </a:solidFill>
                <a:latin typeface="Calibri Light" panose="020F0302020204030204"/>
              </a:rPr>
              <a:t>οικονομική βοήθεια σε νοικοκυριά </a:t>
            </a:r>
            <a:r>
              <a:rPr lang="en-US" altLang="en-US" sz="1800" b="1" dirty="0">
                <a:solidFill>
                  <a:srgbClr val="E7E6E6">
                    <a:lumMod val="25000"/>
                  </a:srgbClr>
                </a:solidFill>
                <a:latin typeface="Calibri Light" panose="020F0302020204030204"/>
              </a:rPr>
              <a:t>;</a:t>
            </a:r>
            <a:endParaRPr lang="el-GR" altLang="en-US" sz="1800" b="1" dirty="0">
              <a:solidFill>
                <a:srgbClr val="E7E6E6">
                  <a:lumMod val="25000"/>
                </a:srgbClr>
              </a:solidFill>
              <a:latin typeface="Calibri Light" panose="020F0302020204030204"/>
            </a:endParaRPr>
          </a:p>
          <a:p>
            <a:pPr lvl="0" algn="ctr" hangingPunct="0"/>
            <a:endParaRPr lang="el-GR" sz="900" dirty="0">
              <a:solidFill>
                <a:prstClr val="black"/>
              </a:solidFill>
              <a:latin typeface="Calibri" panose="020F0502020204030204"/>
            </a:endParaRPr>
          </a:p>
          <a:p>
            <a:pPr lvl="0" algn="ctr" hangingPunct="0"/>
            <a:r>
              <a:rPr lang="el-GR" altLang="el-GR" sz="1200" b="1" kern="0" dirty="0">
                <a:solidFill>
                  <a:schemeClr val="bg1">
                    <a:lumMod val="50000"/>
                  </a:schemeClr>
                </a:solidFill>
              </a:rPr>
              <a:t>Ανάλυση με βάση την ψήφο 2019, το φύλο και την ηλικία</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45</a:t>
            </a:fld>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4029361197"/>
              </p:ext>
            </p:extLst>
          </p:nvPr>
        </p:nvGraphicFramePr>
        <p:xfrm>
          <a:off x="1051535" y="1183568"/>
          <a:ext cx="7717891" cy="1844506"/>
        </p:xfrm>
        <a:graphic>
          <a:graphicData uri="http://schemas.openxmlformats.org/drawingml/2006/table">
            <a:tbl>
              <a:tblPr/>
              <a:tblGrid>
                <a:gridCol w="1991676">
                  <a:extLst>
                    <a:ext uri="{9D8B030D-6E8A-4147-A177-3AD203B41FA5}">
                      <a16:colId xmlns:a16="http://schemas.microsoft.com/office/drawing/2014/main" val="20000"/>
                    </a:ext>
                  </a:extLst>
                </a:gridCol>
                <a:gridCol w="1752741">
                  <a:extLst>
                    <a:ext uri="{9D8B030D-6E8A-4147-A177-3AD203B41FA5}">
                      <a16:colId xmlns:a16="http://schemas.microsoft.com/office/drawing/2014/main" val="20001"/>
                    </a:ext>
                  </a:extLst>
                </a:gridCol>
                <a:gridCol w="1298000">
                  <a:extLst>
                    <a:ext uri="{9D8B030D-6E8A-4147-A177-3AD203B41FA5}">
                      <a16:colId xmlns:a16="http://schemas.microsoft.com/office/drawing/2014/main" val="20002"/>
                    </a:ext>
                  </a:extLst>
                </a:gridCol>
                <a:gridCol w="1337737">
                  <a:extLst>
                    <a:ext uri="{9D8B030D-6E8A-4147-A177-3AD203B41FA5}">
                      <a16:colId xmlns:a16="http://schemas.microsoft.com/office/drawing/2014/main" val="20003"/>
                    </a:ext>
                  </a:extLst>
                </a:gridCol>
                <a:gridCol w="1337737">
                  <a:extLst>
                    <a:ext uri="{9D8B030D-6E8A-4147-A177-3AD203B41FA5}">
                      <a16:colId xmlns:a16="http://schemas.microsoft.com/office/drawing/2014/main" val="20004"/>
                    </a:ext>
                  </a:extLst>
                </a:gridCol>
              </a:tblGrid>
              <a:tr h="9480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07796">
                <a:tc>
                  <a:txBody>
                    <a:bodyPr/>
                    <a:lstStyle/>
                    <a:p>
                      <a:pPr algn="ctr" fontAlgn="b"/>
                      <a:r>
                        <a:rPr lang="el-GR" sz="1000" b="1" i="0" u="none" strike="noStrike">
                          <a:solidFill>
                            <a:srgbClr val="000000"/>
                          </a:solidFill>
                          <a:effectLst/>
                          <a:latin typeface="+mn-lt"/>
                        </a:rPr>
                        <a:t>Θα Αντιμετώπιζαν το θέμα 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2403">
                <a:tc>
                  <a:txBody>
                    <a:bodyPr/>
                    <a:lstStyle/>
                    <a:p>
                      <a:pPr algn="ctr" fontAlgn="b"/>
                      <a:r>
                        <a:rPr lang="el-GR" sz="1000" b="1" i="0" u="none" strike="noStrike">
                          <a:solidFill>
                            <a:srgbClr val="000000"/>
                          </a:solidFill>
                          <a:effectLst/>
                          <a:latin typeface="+mn-lt"/>
                        </a:rPr>
                        <a:t>Θα Αντιμετώπιζαν το θέμα 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7825">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315137578"/>
              </p:ext>
            </p:extLst>
          </p:nvPr>
        </p:nvGraphicFramePr>
        <p:xfrm>
          <a:off x="1051528" y="3953449"/>
          <a:ext cx="9721766" cy="1814802"/>
        </p:xfrm>
        <a:graphic>
          <a:graphicData uri="http://schemas.openxmlformats.org/drawingml/2006/table">
            <a:tbl>
              <a:tblPr/>
              <a:tblGrid>
                <a:gridCol w="1443911">
                  <a:extLst>
                    <a:ext uri="{9D8B030D-6E8A-4147-A177-3AD203B41FA5}">
                      <a16:colId xmlns:a16="http://schemas.microsoft.com/office/drawing/2014/main" val="20000"/>
                    </a:ext>
                  </a:extLst>
                </a:gridCol>
                <a:gridCol w="972021">
                  <a:extLst>
                    <a:ext uri="{9D8B030D-6E8A-4147-A177-3AD203B41FA5}">
                      <a16:colId xmlns:a16="http://schemas.microsoft.com/office/drawing/2014/main" val="20001"/>
                    </a:ext>
                  </a:extLst>
                </a:gridCol>
                <a:gridCol w="1032038">
                  <a:extLst>
                    <a:ext uri="{9D8B030D-6E8A-4147-A177-3AD203B41FA5}">
                      <a16:colId xmlns:a16="http://schemas.microsoft.com/office/drawing/2014/main" val="20002"/>
                    </a:ext>
                  </a:extLst>
                </a:gridCol>
                <a:gridCol w="1029966">
                  <a:extLst>
                    <a:ext uri="{9D8B030D-6E8A-4147-A177-3AD203B41FA5}">
                      <a16:colId xmlns:a16="http://schemas.microsoft.com/office/drawing/2014/main" val="20003"/>
                    </a:ext>
                  </a:extLst>
                </a:gridCol>
                <a:gridCol w="1048766">
                  <a:extLst>
                    <a:ext uri="{9D8B030D-6E8A-4147-A177-3AD203B41FA5}">
                      <a16:colId xmlns:a16="http://schemas.microsoft.com/office/drawing/2014/main" val="20004"/>
                    </a:ext>
                  </a:extLst>
                </a:gridCol>
                <a:gridCol w="1048766">
                  <a:extLst>
                    <a:ext uri="{9D8B030D-6E8A-4147-A177-3AD203B41FA5}">
                      <a16:colId xmlns:a16="http://schemas.microsoft.com/office/drawing/2014/main" val="20005"/>
                    </a:ext>
                  </a:extLst>
                </a:gridCol>
                <a:gridCol w="1048766">
                  <a:extLst>
                    <a:ext uri="{9D8B030D-6E8A-4147-A177-3AD203B41FA5}">
                      <a16:colId xmlns:a16="http://schemas.microsoft.com/office/drawing/2014/main" val="20006"/>
                    </a:ext>
                  </a:extLst>
                </a:gridCol>
                <a:gridCol w="1048766">
                  <a:extLst>
                    <a:ext uri="{9D8B030D-6E8A-4147-A177-3AD203B41FA5}">
                      <a16:colId xmlns:a16="http://schemas.microsoft.com/office/drawing/2014/main" val="20007"/>
                    </a:ext>
                  </a:extLst>
                </a:gridCol>
                <a:gridCol w="1048766">
                  <a:extLst>
                    <a:ext uri="{9D8B030D-6E8A-4147-A177-3AD203B41FA5}">
                      <a16:colId xmlns:a16="http://schemas.microsoft.com/office/drawing/2014/main" val="20008"/>
                    </a:ext>
                  </a:extLst>
                </a:gridCol>
              </a:tblGrid>
              <a:tr h="596589">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Calibri" panose="020F0502020204030204"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73652">
                <a:tc>
                  <a:txBody>
                    <a:bodyPr/>
                    <a:lstStyle/>
                    <a:p>
                      <a:pPr algn="ctr" fontAlgn="b"/>
                      <a:r>
                        <a:rPr lang="el-GR" sz="1000" b="1" i="0" u="none" strike="noStrike" dirty="0">
                          <a:solidFill>
                            <a:srgbClr val="000000"/>
                          </a:solidFill>
                          <a:effectLst/>
                          <a:latin typeface="+mn-lt"/>
                        </a:rPr>
                        <a:t>Θα Αντιμετώπιζαν το θέμα πολύ/αρκετά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73652">
                <a:tc>
                  <a:txBody>
                    <a:bodyPr/>
                    <a:lstStyle/>
                    <a:p>
                      <a:pPr algn="ctr" fontAlgn="b"/>
                      <a:r>
                        <a:rPr lang="el-GR" sz="1000" b="1" i="0" u="none" strike="noStrike">
                          <a:solidFill>
                            <a:srgbClr val="000000"/>
                          </a:solidFill>
                          <a:effectLst/>
                          <a:latin typeface="+mn-lt"/>
                        </a:rPr>
                        <a:t>Θα Αντιμετώπιζαν το θέμα μερικώς/καθόλου αποτελεσματικά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69,3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84763">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69289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6932814" y="42688"/>
            <a:ext cx="400418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r>
              <a:rPr lang="el-GR" altLang="en-US" sz="1800" b="1" dirty="0">
                <a:solidFill>
                  <a:schemeClr val="bg2">
                    <a:lumMod val="25000"/>
                  </a:schemeClr>
                </a:solidFill>
                <a:latin typeface="+mj-lt"/>
                <a:ea typeface="+mj-ea"/>
                <a:cs typeface="+mj-cs"/>
              </a:rPr>
              <a:t>Ο </a:t>
            </a:r>
            <a:r>
              <a:rPr lang="el-GR" altLang="en-US" sz="1600" b="1" dirty="0">
                <a:solidFill>
                  <a:srgbClr val="FF0000"/>
                </a:solidFill>
                <a:latin typeface="+mj-lt"/>
                <a:ea typeface="+mj-ea"/>
                <a:cs typeface="+mj-cs"/>
              </a:rPr>
              <a:t>ΣΥΡΙΖΑ</a:t>
            </a:r>
            <a:r>
              <a:rPr lang="el-GR" altLang="en-US" sz="1600" b="1" dirty="0">
                <a:solidFill>
                  <a:schemeClr val="bg2">
                    <a:lumMod val="25000"/>
                  </a:schemeClr>
                </a:solidFill>
                <a:latin typeface="+mj-lt"/>
                <a:ea typeface="+mj-ea"/>
                <a:cs typeface="+mj-cs"/>
              </a:rPr>
              <a:t> θα προσέφερε </a:t>
            </a:r>
            <a:r>
              <a:rPr lang="el-GR" altLang="en-US" sz="1600" b="1" dirty="0">
                <a:solidFill>
                  <a:srgbClr val="FF0000"/>
                </a:solidFill>
                <a:latin typeface="+mj-lt"/>
                <a:ea typeface="+mj-ea"/>
                <a:cs typeface="+mj-cs"/>
              </a:rPr>
              <a:t>αποτελεσματικότερη</a:t>
            </a:r>
            <a:r>
              <a:rPr lang="el-GR" altLang="en-US" sz="1600" b="1" dirty="0">
                <a:solidFill>
                  <a:srgbClr val="00B0F0"/>
                </a:solidFill>
                <a:latin typeface="+mj-lt"/>
                <a:ea typeface="+mj-ea"/>
                <a:cs typeface="+mj-cs"/>
              </a:rPr>
              <a:t> </a:t>
            </a:r>
            <a:r>
              <a:rPr lang="el-GR" altLang="en-US" sz="1600" b="1" dirty="0">
                <a:solidFill>
                  <a:schemeClr val="bg2">
                    <a:lumMod val="25000"/>
                  </a:schemeClr>
                </a:solidFill>
                <a:latin typeface="+mj-lt"/>
                <a:ea typeface="+mj-ea"/>
                <a:cs typeface="+mj-cs"/>
              </a:rPr>
              <a:t>οικονομική βοήθεια σε νοικοκυριά </a:t>
            </a:r>
            <a:r>
              <a:rPr lang="en-US" altLang="en-US" sz="1600" b="1" dirty="0">
                <a:solidFill>
                  <a:schemeClr val="bg2">
                    <a:lumMod val="25000"/>
                  </a:schemeClr>
                </a:solidFill>
                <a:latin typeface="+mj-lt"/>
                <a:ea typeface="+mj-ea"/>
                <a:cs typeface="+mj-cs"/>
              </a:rPr>
              <a:t>;</a:t>
            </a:r>
            <a:endParaRPr lang="el-GR" altLang="en-US" sz="1600" b="1" dirty="0">
              <a:solidFill>
                <a:schemeClr val="bg2">
                  <a:lumMod val="25000"/>
                </a:schemeClr>
              </a:solidFill>
              <a:latin typeface="+mj-lt"/>
              <a:ea typeface="+mj-ea"/>
              <a:cs typeface="+mj-cs"/>
            </a:endParaRPr>
          </a:p>
          <a:p>
            <a:pPr lvl="0" algn="ctr" hangingPunct="0"/>
            <a:endParaRPr lang="el-GR" sz="900" dirty="0"/>
          </a:p>
          <a:p>
            <a:pPr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46</a:t>
            </a:fld>
            <a:endParaRPr lang="en-US" dirty="0"/>
          </a:p>
        </p:txBody>
      </p:sp>
      <p:graphicFrame>
        <p:nvGraphicFramePr>
          <p:cNvPr id="7" name="Chart 6"/>
          <p:cNvGraphicFramePr/>
          <p:nvPr>
            <p:extLst>
              <p:ext uri="{D42A27DB-BD31-4B8C-83A1-F6EECF244321}">
                <p14:modId xmlns:p14="http://schemas.microsoft.com/office/powerpoint/2010/main" val="3168897381"/>
              </p:ext>
            </p:extLst>
          </p:nvPr>
        </p:nvGraphicFramePr>
        <p:xfrm>
          <a:off x="6176356" y="1293351"/>
          <a:ext cx="6414258"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1"/>
          <p:cNvSpPr>
            <a:spLocks noChangeArrowheads="1"/>
          </p:cNvSpPr>
          <p:nvPr/>
        </p:nvSpPr>
        <p:spPr bwMode="auto">
          <a:xfrm>
            <a:off x="9982992" y="2321676"/>
            <a:ext cx="831539"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20,4%</a:t>
            </a:r>
          </a:p>
        </p:txBody>
      </p:sp>
      <p:sp>
        <p:nvSpPr>
          <p:cNvPr id="19" name="Right Brace 18"/>
          <p:cNvSpPr/>
          <p:nvPr/>
        </p:nvSpPr>
        <p:spPr bwMode="auto">
          <a:xfrm>
            <a:off x="10467332" y="3447427"/>
            <a:ext cx="306915" cy="131339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1"/>
          <p:cNvSpPr>
            <a:spLocks noChangeArrowheads="1"/>
          </p:cNvSpPr>
          <p:nvPr/>
        </p:nvSpPr>
        <p:spPr bwMode="auto">
          <a:xfrm>
            <a:off x="10936995" y="3888223"/>
            <a:ext cx="831539"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70,6%</a:t>
            </a:r>
          </a:p>
        </p:txBody>
      </p:sp>
      <p:graphicFrame>
        <p:nvGraphicFramePr>
          <p:cNvPr id="8" name="Chart 7"/>
          <p:cNvGraphicFramePr/>
          <p:nvPr>
            <p:extLst>
              <p:ext uri="{D42A27DB-BD31-4B8C-83A1-F6EECF244321}">
                <p14:modId xmlns:p14="http://schemas.microsoft.com/office/powerpoint/2010/main" val="4087516862"/>
              </p:ext>
            </p:extLst>
          </p:nvPr>
        </p:nvGraphicFramePr>
        <p:xfrm>
          <a:off x="76452" y="1416357"/>
          <a:ext cx="590707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2"/>
          <p:cNvSpPr>
            <a:spLocks noChangeArrowheads="1"/>
          </p:cNvSpPr>
          <p:nvPr/>
        </p:nvSpPr>
        <p:spPr bwMode="auto">
          <a:xfrm>
            <a:off x="299259" y="92247"/>
            <a:ext cx="5877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600" b="1" dirty="0">
                <a:solidFill>
                  <a:schemeClr val="bg2">
                    <a:lumMod val="25000"/>
                  </a:schemeClr>
                </a:solidFill>
                <a:latin typeface="+mj-lt"/>
                <a:ea typeface="+mj-ea"/>
                <a:cs typeface="+mj-cs"/>
              </a:rPr>
              <a:t>Αξιολόγηση </a:t>
            </a:r>
            <a:r>
              <a:rPr lang="el-GR" altLang="en-US" sz="1600" b="1" dirty="0">
                <a:solidFill>
                  <a:srgbClr val="FF0000"/>
                </a:solidFill>
                <a:latin typeface="+mj-lt"/>
                <a:ea typeface="+mj-ea"/>
                <a:cs typeface="+mj-cs"/>
              </a:rPr>
              <a:t>αποτελεσματικότητας</a:t>
            </a:r>
            <a:r>
              <a:rPr lang="el-GR" altLang="en-US" sz="1600" b="1" dirty="0">
                <a:solidFill>
                  <a:schemeClr val="bg2">
                    <a:lumMod val="25000"/>
                  </a:schemeClr>
                </a:solidFill>
                <a:latin typeface="+mj-lt"/>
                <a:ea typeface="+mj-ea"/>
                <a:cs typeface="+mj-cs"/>
              </a:rPr>
              <a:t> </a:t>
            </a:r>
            <a:r>
              <a:rPr lang="el-GR" sz="1600" b="1" dirty="0">
                <a:solidFill>
                  <a:schemeClr val="bg2">
                    <a:lumMod val="25000"/>
                  </a:schemeClr>
                </a:solidFill>
                <a:latin typeface="+mj-lt"/>
                <a:ea typeface="+mj-ea"/>
                <a:cs typeface="+mj-cs"/>
              </a:rPr>
              <a:t>οικ. </a:t>
            </a:r>
            <a:r>
              <a:rPr lang="el-GR" sz="1600" b="1" dirty="0">
                <a:solidFill>
                  <a:srgbClr val="FF0000"/>
                </a:solidFill>
                <a:latin typeface="+mj-lt"/>
                <a:ea typeface="+mj-ea"/>
                <a:cs typeface="+mj-cs"/>
              </a:rPr>
              <a:t>μέτρων στήριξης κυβέρνησης</a:t>
            </a:r>
            <a:r>
              <a:rPr lang="el-GR" sz="1600" b="1" dirty="0">
                <a:solidFill>
                  <a:schemeClr val="bg2">
                    <a:lumMod val="25000"/>
                  </a:schemeClr>
                </a:solidFill>
                <a:latin typeface="+mj-lt"/>
                <a:ea typeface="+mj-ea"/>
                <a:cs typeface="+mj-cs"/>
              </a:rPr>
              <a:t> ΝΔ αυξημένου ενεργειακού κόστους  σε νοικοκυριά  &amp;  επιχειρήσεις</a:t>
            </a:r>
            <a:endParaRPr lang="el-GR" sz="800" dirty="0"/>
          </a:p>
          <a:p>
            <a:pPr lvl="0" algn="ctr" hangingPunct="0"/>
            <a:endParaRPr lang="el-GR" sz="900" dirty="0">
              <a:solidFill>
                <a:schemeClr val="bg1">
                  <a:lumMod val="50000"/>
                </a:schemeClr>
              </a:solidFill>
            </a:endParaRPr>
          </a:p>
          <a:p>
            <a:pPr lvl="0" algn="ctr" hangingPunct="0"/>
            <a:endParaRPr lang="el-GR" altLang="el-GR" sz="1050" b="1" dirty="0">
              <a:solidFill>
                <a:schemeClr val="bg1">
                  <a:lumMod val="50000"/>
                </a:schemeClr>
              </a:solidFill>
            </a:endParaRPr>
          </a:p>
          <a:p>
            <a:pPr lvl="0"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10" name="Right Brace 9"/>
          <p:cNvSpPr/>
          <p:nvPr/>
        </p:nvSpPr>
        <p:spPr bwMode="auto">
          <a:xfrm>
            <a:off x="4220519" y="3967585"/>
            <a:ext cx="207856"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1" name="Rectangle 11"/>
          <p:cNvSpPr>
            <a:spLocks noChangeArrowheads="1"/>
          </p:cNvSpPr>
          <p:nvPr/>
        </p:nvSpPr>
        <p:spPr bwMode="auto">
          <a:xfrm>
            <a:off x="3364671" y="2396794"/>
            <a:ext cx="855848"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17,6%</a:t>
            </a:r>
          </a:p>
        </p:txBody>
      </p:sp>
      <p:sp>
        <p:nvSpPr>
          <p:cNvPr id="12" name="Rectangle 12"/>
          <p:cNvSpPr>
            <a:spLocks noChangeArrowheads="1"/>
          </p:cNvSpPr>
          <p:nvPr/>
        </p:nvSpPr>
        <p:spPr bwMode="auto">
          <a:xfrm>
            <a:off x="4557207" y="4198206"/>
            <a:ext cx="1000590"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80,1%</a:t>
            </a:r>
          </a:p>
        </p:txBody>
      </p:sp>
      <p:sp>
        <p:nvSpPr>
          <p:cNvPr id="14" name="Rectangle 13"/>
          <p:cNvSpPr/>
          <p:nvPr/>
        </p:nvSpPr>
        <p:spPr>
          <a:xfrm>
            <a:off x="-16059" y="1030010"/>
            <a:ext cx="12192000" cy="7641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2">
                    <a:lumMod val="50000"/>
                  </a:schemeClr>
                </a:solidFill>
              </a:rPr>
              <a:t>                                </a:t>
            </a:r>
          </a:p>
          <a:p>
            <a:pPr algn="ctr"/>
            <a:r>
              <a:rPr lang="el-GR" sz="2400" b="1" dirty="0">
                <a:solidFill>
                  <a:schemeClr val="tx2">
                    <a:lumMod val="50000"/>
                  </a:schemeClr>
                </a:solidFill>
              </a:rPr>
              <a:t>                        Κυβέρνηση ΝΔ				                             Αντιπολίτευση ΣΥΡΙΖΑ 	                       			</a:t>
            </a:r>
          </a:p>
        </p:txBody>
      </p:sp>
    </p:spTree>
    <p:extLst>
      <p:ext uri="{BB962C8B-B14F-4D97-AF65-F5344CB8AC3E}">
        <p14:creationId xmlns:p14="http://schemas.microsoft.com/office/powerpoint/2010/main" val="30174447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1553590" y="20185"/>
            <a:ext cx="898420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sz="2000" b="1" dirty="0">
                <a:latin typeface="+mj-lt"/>
              </a:rPr>
              <a:t>Βαθμός συμφωνίας με  την πρόταση να τεθεί ανώτερο επίπεδο τιμής πώλησης (Πλαφόν)  στα καύσιμα και σε μια σειρά από προϊόντα πρώτης ανάγκης;</a:t>
            </a:r>
            <a:endParaRPr lang="el-GR" sz="1200" b="1" dirty="0">
              <a:latin typeface="+mj-lt"/>
            </a:endParaRPr>
          </a:p>
          <a:p>
            <a:pPr lvl="0" algn="ctr">
              <a:lnSpc>
                <a:spcPct val="80000"/>
              </a:lnSpc>
            </a:pPr>
            <a:endParaRPr lang="el-GR" sz="1100" b="1" dirty="0">
              <a:latin typeface="+mj-lt"/>
            </a:endParaRPr>
          </a:p>
          <a:p>
            <a:pPr lvl="0" algn="ctr" hangingPunct="0"/>
            <a:endParaRPr lang="el-GR" sz="100" i="1" dirty="0"/>
          </a:p>
          <a:p>
            <a:pPr lvl="0" algn="ctr" hangingPunct="0"/>
            <a:r>
              <a:rPr lang="el-GR" sz="1100" i="1" dirty="0">
                <a:solidFill>
                  <a:schemeClr val="bg1">
                    <a:lumMod val="50000"/>
                  </a:schemeClr>
                </a:solidFill>
              </a:rPr>
              <a:t>Πόσο συμφωνείτε ή διαφωνείτε με την πρόταση να τεθεί ανώτερο επίπεδο τιμής πώλησης (Πλαφόν)  στα καύσιμα και σε μια σειρά από προϊόντα πρώτης ανάγκης. Το πλαφόν θα είναι στην τιμή πώλησης και όχι στο ποσοστό κέρδους. </a:t>
            </a:r>
          </a:p>
          <a:p>
            <a:pPr lvl="0"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graphicFrame>
        <p:nvGraphicFramePr>
          <p:cNvPr id="8" name="Chart 7"/>
          <p:cNvGraphicFramePr/>
          <p:nvPr>
            <p:extLst>
              <p:ext uri="{D42A27DB-BD31-4B8C-83A1-F6EECF244321}">
                <p14:modId xmlns:p14="http://schemas.microsoft.com/office/powerpoint/2010/main" val="924002406"/>
              </p:ext>
            </p:extLst>
          </p:nvPr>
        </p:nvGraphicFramePr>
        <p:xfrm>
          <a:off x="1465243" y="1133723"/>
          <a:ext cx="8648241" cy="3586323"/>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a:xfrm>
            <a:off x="11280191" y="6492875"/>
            <a:ext cx="584978" cy="365125"/>
          </a:xfrm>
          <a:solidFill>
            <a:schemeClr val="bg1"/>
          </a:solidFill>
        </p:spPr>
        <p:txBody>
          <a:bodyPr/>
          <a:lstStyle/>
          <a:p>
            <a:fld id="{D57F1E4F-1CFF-5643-939E-217C01CDF565}" type="slidenum">
              <a:rPr lang="en-US" smtClean="0"/>
              <a:pPr/>
              <a:t>47</a:t>
            </a:fld>
            <a:endParaRPr lang="en-US" dirty="0"/>
          </a:p>
        </p:txBody>
      </p:sp>
      <p:sp>
        <p:nvSpPr>
          <p:cNvPr id="15" name="Rectangle 11"/>
          <p:cNvSpPr>
            <a:spLocks noChangeArrowheads="1"/>
          </p:cNvSpPr>
          <p:nvPr/>
        </p:nvSpPr>
        <p:spPr bwMode="auto">
          <a:xfrm>
            <a:off x="7351069" y="1866862"/>
            <a:ext cx="1066279"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81%</a:t>
            </a:r>
          </a:p>
        </p:txBody>
      </p:sp>
      <p:sp>
        <p:nvSpPr>
          <p:cNvPr id="16" name="Rectangle 12"/>
          <p:cNvSpPr>
            <a:spLocks noChangeArrowheads="1"/>
          </p:cNvSpPr>
          <p:nvPr/>
        </p:nvSpPr>
        <p:spPr bwMode="auto">
          <a:xfrm>
            <a:off x="5256223" y="3232960"/>
            <a:ext cx="1066279"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11,2%</a:t>
            </a:r>
          </a:p>
        </p:txBody>
      </p:sp>
      <p:sp>
        <p:nvSpPr>
          <p:cNvPr id="17" name="Right Brace 16"/>
          <p:cNvSpPr/>
          <p:nvPr/>
        </p:nvSpPr>
        <p:spPr bwMode="auto">
          <a:xfrm>
            <a:off x="4556512" y="3002339"/>
            <a:ext cx="327903"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299760457"/>
              </p:ext>
            </p:extLst>
          </p:nvPr>
        </p:nvGraphicFramePr>
        <p:xfrm>
          <a:off x="1240601" y="4905013"/>
          <a:ext cx="9232138" cy="1770424"/>
        </p:xfrm>
        <a:graphic>
          <a:graphicData uri="http://schemas.openxmlformats.org/drawingml/2006/table">
            <a:tbl>
              <a:tblPr/>
              <a:tblGrid>
                <a:gridCol w="2382442">
                  <a:extLst>
                    <a:ext uri="{9D8B030D-6E8A-4147-A177-3AD203B41FA5}">
                      <a16:colId xmlns:a16="http://schemas.microsoft.com/office/drawing/2014/main" val="20000"/>
                    </a:ext>
                  </a:extLst>
                </a:gridCol>
                <a:gridCol w="2096627">
                  <a:extLst>
                    <a:ext uri="{9D8B030D-6E8A-4147-A177-3AD203B41FA5}">
                      <a16:colId xmlns:a16="http://schemas.microsoft.com/office/drawing/2014/main" val="20001"/>
                    </a:ext>
                  </a:extLst>
                </a:gridCol>
                <a:gridCol w="1552667">
                  <a:extLst>
                    <a:ext uri="{9D8B030D-6E8A-4147-A177-3AD203B41FA5}">
                      <a16:colId xmlns:a16="http://schemas.microsoft.com/office/drawing/2014/main" val="20002"/>
                    </a:ext>
                  </a:extLst>
                </a:gridCol>
                <a:gridCol w="1600201">
                  <a:extLst>
                    <a:ext uri="{9D8B030D-6E8A-4147-A177-3AD203B41FA5}">
                      <a16:colId xmlns:a16="http://schemas.microsoft.com/office/drawing/2014/main" val="20003"/>
                    </a:ext>
                  </a:extLst>
                </a:gridCol>
                <a:gridCol w="1600201">
                  <a:extLst>
                    <a:ext uri="{9D8B030D-6E8A-4147-A177-3AD203B41FA5}">
                      <a16:colId xmlns:a16="http://schemas.microsoft.com/office/drawing/2014/main" val="20004"/>
                    </a:ext>
                  </a:extLst>
                </a:gridCol>
              </a:tblGrid>
              <a:tr h="63256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16128">
                <a:tc>
                  <a:txBody>
                    <a:bodyPr/>
                    <a:lstStyle/>
                    <a:p>
                      <a:pPr algn="ctr" fontAlgn="b"/>
                      <a:r>
                        <a:rPr lang="el-GR" sz="1000" b="1" i="0" u="none" strike="noStrike">
                          <a:solidFill>
                            <a:srgbClr val="000000"/>
                          </a:solidFill>
                          <a:effectLst/>
                          <a:latin typeface="+mn-lt"/>
                        </a:rPr>
                        <a:t>Σίγουρα/Μάλλον Συμφωνώ</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89,6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67,3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52126">
                <a:tc>
                  <a:txBody>
                    <a:bodyPr/>
                    <a:lstStyle/>
                    <a:p>
                      <a:pPr algn="ctr" fontAlgn="b"/>
                      <a:r>
                        <a:rPr lang="el-GR" sz="1000" b="1" i="0" u="none" strike="noStrike">
                          <a:solidFill>
                            <a:srgbClr val="000000"/>
                          </a:solidFill>
                          <a:effectLst/>
                          <a:latin typeface="+mn-lt"/>
                        </a:rPr>
                        <a:t>Μάλλον/Σίγουρα Διαφωνώ</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19,6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6209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marL="0" algn="ctr" defTabSz="914400" rtl="0" eaLnBrk="1" fontAlgn="b" latinLnBrk="0" hangingPunct="1"/>
                      <a:r>
                        <a:rPr lang="el-GR" sz="1100" b="0" i="0" u="none" strike="noStrike" kern="1200" dirty="0">
                          <a:solidFill>
                            <a:srgbClr val="000000"/>
                          </a:solidFill>
                          <a:effectLst/>
                          <a:latin typeface="+mn-lt"/>
                          <a:ea typeface="+mn-ea"/>
                          <a:cs typeface="+mn-cs"/>
                        </a:rPr>
                        <a:t>13,1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362676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300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5. Έννοιες / Λέξεις </a:t>
            </a: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Που εκφράζουν την χώρα </a:t>
            </a: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Που έχει ανάγκη η χώρα </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10242" name="Picture 2" descr="120 of the Best Words and Phrases for Marketing with Emotion"/>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86400" y="748144"/>
            <a:ext cx="6651063" cy="5993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6327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3"/>
          <p:cNvSpPr>
            <a:spLocks noChangeArrowheads="1"/>
          </p:cNvSpPr>
          <p:nvPr/>
        </p:nvSpPr>
        <p:spPr bwMode="auto">
          <a:xfrm>
            <a:off x="137625" y="68109"/>
            <a:ext cx="11209644" cy="1323439"/>
          </a:xfrm>
          <a:prstGeom prst="rect">
            <a:avLst/>
          </a:prstGeom>
          <a:noFill/>
          <a:ln w="9525">
            <a:noFill/>
            <a:miter lim="800000"/>
            <a:headEnd/>
            <a:tailEnd/>
          </a:ln>
        </p:spPr>
        <p:txBody>
          <a:bodyPr wrap="square" anchor="ctr">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algn="ctr" eaLnBrk="1" hangingPunct="1">
              <a:lnSpc>
                <a:spcPct val="130000"/>
              </a:lnSpc>
            </a:pPr>
            <a:r>
              <a:rPr lang="el-GR" altLang="el-GR" sz="2000" b="1" i="0" dirty="0">
                <a:solidFill>
                  <a:srgbClr val="FF0000"/>
                </a:solidFill>
                <a:latin typeface="Calibri Light" panose="020F0302020204030204"/>
              </a:rPr>
              <a:t>Λέξεις</a:t>
            </a:r>
            <a:r>
              <a:rPr lang="el-GR" altLang="el-GR" sz="2000" b="1" i="0" dirty="0">
                <a:solidFill>
                  <a:srgbClr val="E7E6E6">
                    <a:lumMod val="25000"/>
                  </a:srgbClr>
                </a:solidFill>
                <a:latin typeface="Calibri Light" panose="020F0302020204030204"/>
              </a:rPr>
              <a:t> που εκφράζουν περισσότερο τον Έλληνα για το παρόν </a:t>
            </a:r>
            <a:r>
              <a:rPr lang="en-US" altLang="el-GR" sz="2000" b="1" i="0" dirty="0">
                <a:solidFill>
                  <a:srgbClr val="E7E6E6">
                    <a:lumMod val="25000"/>
                  </a:srgbClr>
                </a:solidFill>
                <a:latin typeface="Calibri Light" panose="020F0302020204030204"/>
              </a:rPr>
              <a:t>&amp;</a:t>
            </a:r>
            <a:r>
              <a:rPr lang="el-GR" altLang="el-GR" sz="2000" b="1" i="0" dirty="0">
                <a:solidFill>
                  <a:srgbClr val="E7E6E6">
                    <a:lumMod val="25000"/>
                  </a:srgbClr>
                </a:solidFill>
                <a:latin typeface="Calibri Light" panose="020F0302020204030204"/>
              </a:rPr>
              <a:t> το μέλλον της χώρας</a:t>
            </a:r>
          </a:p>
          <a:p>
            <a:pPr algn="ctr" eaLnBrk="1" hangingPunct="1">
              <a:lnSpc>
                <a:spcPct val="130000"/>
              </a:lnSpc>
            </a:pPr>
            <a:endParaRPr lang="el-GR" altLang="el-GR" sz="600" b="1" i="0" dirty="0">
              <a:solidFill>
                <a:srgbClr val="5F5F5F"/>
              </a:solidFill>
            </a:endParaRPr>
          </a:p>
          <a:p>
            <a:pPr algn="ctr" eaLnBrk="1" hangingPunct="1">
              <a:lnSpc>
                <a:spcPct val="130000"/>
              </a:lnSpc>
            </a:pPr>
            <a:r>
              <a:rPr lang="el-GR" altLang="el-GR" sz="1050" dirty="0">
                <a:solidFill>
                  <a:schemeClr val="bg1">
                    <a:lumMod val="50000"/>
                  </a:schemeClr>
                </a:solidFill>
              </a:rPr>
              <a:t>Λαμβάνοντας υπόψη την γενικότερη κατάσταση της ελληνικής οικονομίας, θα ήθελα να μου πείτε ποιες 2  λέξεις / φράσεις από αυτές που θα σας διαβάσω εκφράζουν εσάς προσωπικά περισσότερο ως Έλληνα πολίτη για το παρόν και το μέλλον της χώρας…. </a:t>
            </a:r>
          </a:p>
          <a:p>
            <a:pPr algn="ctr" eaLnBrk="1" hangingPunct="1">
              <a:lnSpc>
                <a:spcPct val="110000"/>
              </a:lnSpc>
            </a:pPr>
            <a:r>
              <a:rPr lang="el-GR" altLang="el-GR" sz="1200" b="1" i="0" dirty="0">
                <a:solidFill>
                  <a:schemeClr val="bg1">
                    <a:lumMod val="50000"/>
                  </a:schemeClr>
                </a:solidFill>
              </a:rPr>
              <a:t>Σύνολο ερωτηθέντων (Ν=1000)</a:t>
            </a:r>
            <a:r>
              <a:rPr lang="el-GR" altLang="el-GR" sz="1600" b="1" i="0" dirty="0">
                <a:solidFill>
                  <a:schemeClr val="bg1">
                    <a:lumMod val="50000"/>
                  </a:schemeClr>
                </a:solidFill>
              </a:rPr>
              <a:t> </a:t>
            </a:r>
          </a:p>
        </p:txBody>
      </p:sp>
      <p:sp>
        <p:nvSpPr>
          <p:cNvPr id="99342" name="Text Box 24"/>
          <p:cNvSpPr txBox="1">
            <a:spLocks noChangeArrowheads="1"/>
          </p:cNvSpPr>
          <p:nvPr/>
        </p:nvSpPr>
        <p:spPr bwMode="auto">
          <a:xfrm>
            <a:off x="8355814" y="1152448"/>
            <a:ext cx="2181431" cy="369332"/>
          </a:xfrm>
          <a:prstGeom prst="rect">
            <a:avLst/>
          </a:prstGeom>
          <a:noFill/>
          <a:ln>
            <a:noFill/>
          </a:ln>
        </p:spPr>
        <p:txBody>
          <a:bodyPr wrap="none">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eaLnBrk="1" hangingPunct="1"/>
            <a:r>
              <a:rPr lang="el-GR" altLang="el-GR" b="1" i="0" dirty="0"/>
              <a:t>Μέχρι 2 απαντήσεις </a:t>
            </a:r>
            <a:endParaRPr lang="en-GB" altLang="el-GR" b="1" i="0" dirty="0"/>
          </a:p>
        </p:txBody>
      </p:sp>
      <p:graphicFrame>
        <p:nvGraphicFramePr>
          <p:cNvPr id="35" name="Object 4"/>
          <p:cNvGraphicFramePr>
            <a:graphicFrameLocks/>
          </p:cNvGraphicFramePr>
          <p:nvPr>
            <p:extLst>
              <p:ext uri="{D42A27DB-BD31-4B8C-83A1-F6EECF244321}">
                <p14:modId xmlns:p14="http://schemas.microsoft.com/office/powerpoint/2010/main" val="2856276506"/>
              </p:ext>
            </p:extLst>
          </p:nvPr>
        </p:nvGraphicFramePr>
        <p:xfrm>
          <a:off x="1555751" y="1308894"/>
          <a:ext cx="8747125" cy="514985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4"/>
          </p:nvPr>
        </p:nvSpPr>
        <p:spPr>
          <a:xfrm>
            <a:off x="9097653" y="6436760"/>
            <a:ext cx="2540000" cy="457200"/>
          </a:xfrm>
        </p:spPr>
        <p:txBody>
          <a:bodyPr/>
          <a:lstStyle/>
          <a:p>
            <a:pPr>
              <a:defRPr/>
            </a:pPr>
            <a:fld id="{E689E396-4E8E-4BC1-9FFE-DBADFC5D39AF}" type="slidenum">
              <a:rPr lang="en-GB" altLang="en-US" smtClean="0"/>
              <a:pPr>
                <a:defRPr/>
              </a:pPr>
              <a:t>49</a:t>
            </a:fld>
            <a:endParaRPr lang="en-GB" altLang="en-US" dirty="0"/>
          </a:p>
        </p:txBody>
      </p:sp>
      <p:sp>
        <p:nvSpPr>
          <p:cNvPr id="27" name="TextBox 26"/>
          <p:cNvSpPr txBox="1"/>
          <p:nvPr/>
        </p:nvSpPr>
        <p:spPr>
          <a:xfrm>
            <a:off x="7754581" y="2088296"/>
            <a:ext cx="3592688" cy="984885"/>
          </a:xfrm>
          <a:prstGeom prst="rect">
            <a:avLst/>
          </a:prstGeom>
          <a:solidFill>
            <a:srgbClr val="FF0000"/>
          </a:solidFill>
        </p:spPr>
        <p:txBody>
          <a:bodyPr wrap="square" rtlCol="0">
            <a:spAutoFit/>
          </a:bodyPr>
          <a:lstStyle/>
          <a:p>
            <a:pPr algn="ctr"/>
            <a:r>
              <a:rPr lang="el-GR" b="1" dirty="0">
                <a:solidFill>
                  <a:schemeClr val="bg1"/>
                </a:solidFill>
              </a:rPr>
              <a:t>ΑΡΝΗΤΙΚΕΣ ΛΕΞΕΙΣ</a:t>
            </a:r>
          </a:p>
          <a:p>
            <a:pPr algn="ctr"/>
            <a:r>
              <a:rPr lang="el-GR" sz="1200" b="1" i="1" dirty="0">
                <a:solidFill>
                  <a:schemeClr val="bg1"/>
                </a:solidFill>
              </a:rPr>
              <a:t>(ΤΟΥΛΑΧΙΣΤΟΝ 1 ΑΠΑΝΤΗΣΗ ΣΕ ΑΡΝΗΤΙΚΕΣ ΛΕΞΕΙΣ</a:t>
            </a:r>
          </a:p>
          <a:p>
            <a:pPr algn="ctr"/>
            <a:r>
              <a:rPr lang="el-GR" sz="2800" b="1" dirty="0">
                <a:solidFill>
                  <a:schemeClr val="bg1"/>
                </a:solidFill>
              </a:rPr>
              <a:t>76%</a:t>
            </a:r>
            <a:endParaRPr lang="en-US" sz="2800" b="1" dirty="0">
              <a:solidFill>
                <a:schemeClr val="bg1"/>
              </a:solidFill>
            </a:endParaRPr>
          </a:p>
        </p:txBody>
      </p:sp>
      <p:sp>
        <p:nvSpPr>
          <p:cNvPr id="28" name="TextBox 27"/>
          <p:cNvSpPr txBox="1"/>
          <p:nvPr/>
        </p:nvSpPr>
        <p:spPr>
          <a:xfrm>
            <a:off x="7695670" y="3728052"/>
            <a:ext cx="3941983" cy="984885"/>
          </a:xfrm>
          <a:prstGeom prst="rect">
            <a:avLst/>
          </a:prstGeom>
          <a:solidFill>
            <a:srgbClr val="00B0F0"/>
          </a:solidFill>
        </p:spPr>
        <p:txBody>
          <a:bodyPr wrap="square" rtlCol="0">
            <a:spAutoFit/>
          </a:bodyPr>
          <a:lstStyle/>
          <a:p>
            <a:pPr algn="ctr"/>
            <a:r>
              <a:rPr lang="el-GR" b="1" dirty="0">
                <a:solidFill>
                  <a:schemeClr val="bg1"/>
                </a:solidFill>
              </a:rPr>
              <a:t>ΘΕΤΙΚΕΣ ΛΕΞΕΙΣ</a:t>
            </a:r>
          </a:p>
          <a:p>
            <a:pPr algn="ctr"/>
            <a:r>
              <a:rPr lang="el-GR" sz="1200" b="1" i="1" dirty="0">
                <a:solidFill>
                  <a:schemeClr val="bg1"/>
                </a:solidFill>
              </a:rPr>
              <a:t>ΤΟΥΛΑΧΙΣΤΟΝ 1 ΑΠΑΝΤΗΣΗ ΣΕ ΘΕΤΙΚΕΣ ΛΕΞΕΙΣ</a:t>
            </a:r>
          </a:p>
          <a:p>
            <a:pPr algn="ctr"/>
            <a:r>
              <a:rPr lang="el-GR" sz="2800" b="1" dirty="0">
                <a:solidFill>
                  <a:schemeClr val="bg1"/>
                </a:solidFill>
              </a:rPr>
              <a:t>35,7%</a:t>
            </a:r>
            <a:endParaRPr lang="el-GR" dirty="0"/>
          </a:p>
        </p:txBody>
      </p:sp>
      <p:sp>
        <p:nvSpPr>
          <p:cNvPr id="23" name="Right Brace 22"/>
          <p:cNvSpPr/>
          <p:nvPr/>
        </p:nvSpPr>
        <p:spPr>
          <a:xfrm>
            <a:off x="6000206" y="3788229"/>
            <a:ext cx="214394" cy="15065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0" name="Right Brace 29"/>
          <p:cNvSpPr/>
          <p:nvPr/>
        </p:nvSpPr>
        <p:spPr>
          <a:xfrm>
            <a:off x="7162284" y="1727976"/>
            <a:ext cx="214394" cy="150658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p:cNvSpPr txBox="1"/>
          <p:nvPr/>
        </p:nvSpPr>
        <p:spPr>
          <a:xfrm>
            <a:off x="7853967" y="5691860"/>
            <a:ext cx="1779654" cy="861774"/>
          </a:xfrm>
          <a:prstGeom prst="rect">
            <a:avLst/>
          </a:prstGeom>
          <a:noFill/>
        </p:spPr>
        <p:txBody>
          <a:bodyPr wrap="none" rtlCol="0">
            <a:spAutoFit/>
          </a:bodyPr>
          <a:lstStyle/>
          <a:p>
            <a:pPr algn="ctr"/>
            <a:r>
              <a:rPr lang="el-GR" sz="1600" b="1" dirty="0"/>
              <a:t>4</a:t>
            </a:r>
            <a:r>
              <a:rPr lang="el-GR" sz="1600" b="1" baseline="30000" dirty="0"/>
              <a:t>η</a:t>
            </a:r>
            <a:r>
              <a:rPr lang="el-GR" sz="1600" b="1" dirty="0"/>
              <a:t> μέτρηση</a:t>
            </a:r>
          </a:p>
          <a:p>
            <a:pPr lvl="0" algn="ctr"/>
            <a:r>
              <a:rPr lang="el-GR" sz="1600" i="1" dirty="0">
                <a:solidFill>
                  <a:prstClr val="black"/>
                </a:solidFill>
              </a:rPr>
              <a:t>10 – 12 Οκτωβρίου</a:t>
            </a:r>
          </a:p>
          <a:p>
            <a:pPr algn="ctr"/>
            <a:endParaRPr lang="el-GR" sz="1600" dirty="0"/>
          </a:p>
        </p:txBody>
      </p:sp>
    </p:spTree>
    <p:extLst>
      <p:ext uri="{BB962C8B-B14F-4D97-AF65-F5344CB8AC3E}">
        <p14:creationId xmlns:p14="http://schemas.microsoft.com/office/powerpoint/2010/main" val="28060821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3"/>
          <p:cNvGraphicFramePr>
            <a:graphicFrameLocks noChangeAspect="1"/>
          </p:cNvGraphicFramePr>
          <p:nvPr/>
        </p:nvGraphicFramePr>
        <p:xfrm>
          <a:off x="225098" y="2158959"/>
          <a:ext cx="11966903" cy="4016375"/>
        </p:xfrm>
        <a:graphic>
          <a:graphicData uri="http://schemas.openxmlformats.org/drawingml/2006/chart">
            <c:chart xmlns:c="http://schemas.openxmlformats.org/drawingml/2006/chart" xmlns:r="http://schemas.openxmlformats.org/officeDocument/2006/relationships" r:id="rId3"/>
          </a:graphicData>
        </a:graphic>
      </p:graphicFrame>
      <p:sp>
        <p:nvSpPr>
          <p:cNvPr id="26635" name="Text Box 3"/>
          <p:cNvSpPr txBox="1">
            <a:spLocks noChangeArrowheads="1"/>
          </p:cNvSpPr>
          <p:nvPr/>
        </p:nvSpPr>
        <p:spPr bwMode="auto">
          <a:xfrm>
            <a:off x="0" y="0"/>
            <a:ext cx="12192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lnSpc>
                <a:spcPct val="110000"/>
              </a:lnSpc>
            </a:pPr>
            <a:r>
              <a:rPr lang="el-GR" altLang="el-GR" sz="2400" b="1" u="sng" dirty="0">
                <a:solidFill>
                  <a:schemeClr val="accent2">
                    <a:lumMod val="50000"/>
                  </a:schemeClr>
                </a:solidFill>
              </a:rPr>
              <a:t>Πρόθεση ψήφου </a:t>
            </a:r>
            <a:r>
              <a:rPr lang="el-GR" altLang="el-GR" sz="2400" b="1" dirty="0"/>
              <a:t>Βουλευτικών Εκλογών </a:t>
            </a:r>
          </a:p>
          <a:p>
            <a:pPr algn="ctr" eaLnBrk="1" hangingPunct="1">
              <a:lnSpc>
                <a:spcPct val="110000"/>
              </a:lnSpc>
            </a:pPr>
            <a:r>
              <a:rPr lang="el-GR" altLang="el-GR" sz="1200" b="1" dirty="0">
                <a:solidFill>
                  <a:srgbClr val="5F5F5F"/>
                </a:solidFill>
              </a:rPr>
              <a:t>Σύνολο ερωτηθέντων (Ν=1000)</a:t>
            </a:r>
          </a:p>
        </p:txBody>
      </p:sp>
      <p:sp>
        <p:nvSpPr>
          <p:cNvPr id="149519" name="Text Box 21"/>
          <p:cNvSpPr txBox="1">
            <a:spLocks noChangeArrowheads="1"/>
          </p:cNvSpPr>
          <p:nvPr/>
        </p:nvSpPr>
        <p:spPr bwMode="auto">
          <a:xfrm>
            <a:off x="2638663" y="832020"/>
            <a:ext cx="6513828" cy="523220"/>
          </a:xfrm>
          <a:prstGeom prst="rect">
            <a:avLst/>
          </a:prstGeom>
          <a:solidFill>
            <a:schemeClr val="bg1">
              <a:lumMod val="95000"/>
            </a:schemeClr>
          </a:solid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dirty="0" err="1">
                <a:latin typeface="+mn-lt"/>
              </a:rPr>
              <a:t>Συλλογ</a:t>
            </a:r>
            <a:r>
              <a:rPr lang="en-US" altLang="en-US" dirty="0">
                <a:latin typeface="+mn-lt"/>
              </a:rPr>
              <a:t>ή</a:t>
            </a:r>
            <a:r>
              <a:rPr lang="el-GR" altLang="en-US" dirty="0">
                <a:latin typeface="+mn-lt"/>
              </a:rPr>
              <a:t> </a:t>
            </a:r>
            <a:r>
              <a:rPr lang="el-GR" altLang="en-US" dirty="0" err="1">
                <a:latin typeface="+mn-lt"/>
              </a:rPr>
              <a:t>στοιχε</a:t>
            </a:r>
            <a:r>
              <a:rPr lang="en-US" altLang="en-US" dirty="0">
                <a:latin typeface="+mn-lt"/>
              </a:rPr>
              <a:t>ί</a:t>
            </a:r>
            <a:r>
              <a:rPr lang="el-GR" altLang="en-US" dirty="0">
                <a:latin typeface="+mn-lt"/>
              </a:rPr>
              <a:t>ων </a:t>
            </a:r>
          </a:p>
          <a:p>
            <a:pPr algn="ctr">
              <a:defRPr/>
            </a:pPr>
            <a:r>
              <a:rPr lang="en-US" altLang="en-US" b="1" dirty="0">
                <a:solidFill>
                  <a:srgbClr val="000000"/>
                </a:solidFill>
                <a:latin typeface="+mn-lt"/>
              </a:rPr>
              <a:t>10 – 12 </a:t>
            </a:r>
            <a:r>
              <a:rPr lang="el-GR" altLang="en-US" b="1" dirty="0">
                <a:solidFill>
                  <a:srgbClr val="000000"/>
                </a:solidFill>
                <a:latin typeface="+mn-lt"/>
              </a:rPr>
              <a:t>Οκτωβρίου 2022</a:t>
            </a:r>
          </a:p>
        </p:txBody>
      </p:sp>
      <p:sp>
        <p:nvSpPr>
          <p:cNvPr id="20500" name="Rectangle 20"/>
          <p:cNvSpPr>
            <a:spLocks noChangeArrowheads="1"/>
          </p:cNvSpPr>
          <p:nvPr/>
        </p:nvSpPr>
        <p:spPr bwMode="auto">
          <a:xfrm>
            <a:off x="2516866" y="6478420"/>
            <a:ext cx="9268688" cy="258532"/>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r">
              <a:lnSpc>
                <a:spcPct val="90000"/>
              </a:lnSpc>
            </a:pPr>
            <a:r>
              <a:rPr lang="el-GR" altLang="el-GR" sz="1200" i="1" dirty="0"/>
              <a:t>Στατιστικά σφάλματα πρόθεσης Ψήφου Βουλευτικών Εκλογών :   ΝΔ ±2,83% ΣΥΡΙΖΑ ±2,60% </a:t>
            </a:r>
          </a:p>
        </p:txBody>
      </p:sp>
      <p:sp>
        <p:nvSpPr>
          <p:cNvPr id="32" name="Rectangle 13"/>
          <p:cNvSpPr>
            <a:spLocks noChangeArrowheads="1"/>
          </p:cNvSpPr>
          <p:nvPr/>
        </p:nvSpPr>
        <p:spPr bwMode="auto">
          <a:xfrm>
            <a:off x="11199703" y="5269209"/>
            <a:ext cx="789840" cy="354013"/>
          </a:xfrm>
          <a:prstGeom prst="rect">
            <a:avLst/>
          </a:prstGeom>
          <a:solidFill>
            <a:schemeClr val="bg1">
              <a:lumMod val="85000"/>
            </a:schemeClr>
          </a:solidFill>
          <a:ln w="9525">
            <a:solidFill>
              <a:srgbClr val="C0C0C0"/>
            </a:solidFill>
            <a:miter lim="800000"/>
            <a:headEnd/>
            <a:tailEnd/>
          </a:ln>
        </p:spPr>
        <p:txBody>
          <a:bodyPr wrap="none" anchor="ct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r>
              <a:rPr lang="el-GR" altLang="en-US" sz="600" b="1" dirty="0">
                <a:latin typeface="Verdana" panose="020B0604030504040204" pitchFamily="34" charset="0"/>
              </a:rPr>
              <a:t>ΔΕΝ </a:t>
            </a:r>
          </a:p>
          <a:p>
            <a:pPr algn="ctr" eaLnBrk="1" hangingPunct="1"/>
            <a:r>
              <a:rPr lang="el-GR" altLang="en-US" sz="600" b="1" dirty="0">
                <a:latin typeface="Verdana" panose="020B0604030504040204" pitchFamily="34" charset="0"/>
              </a:rPr>
              <a:t>ΑΠΟΦΑΣΙΣΑ </a:t>
            </a:r>
          </a:p>
          <a:p>
            <a:pPr algn="ctr" eaLnBrk="1" hangingPunct="1"/>
            <a:r>
              <a:rPr lang="el-GR" altLang="en-US" sz="600" b="1" dirty="0">
                <a:latin typeface="Verdana" panose="020B0604030504040204" pitchFamily="34" charset="0"/>
              </a:rPr>
              <a:t>ΔΕΝ ΑΠΑΝΤΩ</a:t>
            </a:r>
            <a:endParaRPr lang="en-GB" altLang="en-US" sz="600" b="1" dirty="0">
              <a:latin typeface="Verdana" panose="020B0604030504040204" pitchFamily="34" charset="0"/>
            </a:endParaRPr>
          </a:p>
        </p:txBody>
      </p:sp>
      <p:pic>
        <p:nvPicPr>
          <p:cNvPr id="33" name="Picture 8" descr="oikejorm_20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6667" t="29109" r="20833" b="41783"/>
          <a:stretch>
            <a:fillRect/>
          </a:stretch>
        </p:blipFill>
        <p:spPr bwMode="auto">
          <a:xfrm>
            <a:off x="3693874" y="5288932"/>
            <a:ext cx="658250" cy="38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
          <p:cNvSpPr txBox="1">
            <a:spLocks noChangeArrowheads="1"/>
          </p:cNvSpPr>
          <p:nvPr/>
        </p:nvSpPr>
        <p:spPr bwMode="auto">
          <a:xfrm>
            <a:off x="9152491" y="5275709"/>
            <a:ext cx="639221" cy="400110"/>
          </a:xfrm>
          <a:prstGeom prst="rect">
            <a:avLst/>
          </a:prstGeom>
          <a:solidFill>
            <a:schemeClr val="bg1">
              <a:lumMod val="8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sz="1000" b="1" dirty="0"/>
              <a:t>Άλλο </a:t>
            </a:r>
          </a:p>
          <a:p>
            <a:pPr algn="ctr">
              <a:defRPr/>
            </a:pPr>
            <a:r>
              <a:rPr lang="el-GR" altLang="en-US" sz="1000" b="1" dirty="0"/>
              <a:t>Κόμμα </a:t>
            </a:r>
            <a:endParaRPr lang="en-US" altLang="en-US" sz="1000" b="1" dirty="0"/>
          </a:p>
        </p:txBody>
      </p:sp>
      <p:sp>
        <p:nvSpPr>
          <p:cNvPr id="38" name="Rectangle 13"/>
          <p:cNvSpPr>
            <a:spLocks noChangeArrowheads="1"/>
          </p:cNvSpPr>
          <p:nvPr/>
        </p:nvSpPr>
        <p:spPr bwMode="auto">
          <a:xfrm>
            <a:off x="10138287" y="5286672"/>
            <a:ext cx="823384" cy="336550"/>
          </a:xfrm>
          <a:prstGeom prst="rect">
            <a:avLst/>
          </a:prstGeom>
          <a:solidFill>
            <a:schemeClr val="bg1">
              <a:lumMod val="85000"/>
            </a:schemeClr>
          </a:solidFill>
          <a:ln w="9525">
            <a:solidFill>
              <a:srgbClr val="C0C0C0"/>
            </a:solidFill>
            <a:miter lim="800000"/>
            <a:headEnd/>
            <a:tailEnd/>
          </a:ln>
        </p:spPr>
        <p:txBody>
          <a:bodyPr wrap="none" anchor="ct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eaLnBrk="1" hangingPunct="1"/>
            <a:r>
              <a:rPr lang="el-GR" altLang="en-US" sz="700" b="1" dirty="0">
                <a:latin typeface="Verdana" panose="020B0604030504040204" pitchFamily="34" charset="0"/>
              </a:rPr>
              <a:t>ΛΕΥΚΟ </a:t>
            </a:r>
          </a:p>
          <a:p>
            <a:pPr algn="ctr" eaLnBrk="1" hangingPunct="1"/>
            <a:r>
              <a:rPr lang="el-GR" altLang="en-US" sz="700" b="1" dirty="0">
                <a:latin typeface="Verdana" panose="020B0604030504040204" pitchFamily="34" charset="0"/>
              </a:rPr>
              <a:t>ΑΚΥΡΟ</a:t>
            </a:r>
          </a:p>
          <a:p>
            <a:pPr algn="ctr" eaLnBrk="1" hangingPunct="1"/>
            <a:r>
              <a:rPr lang="el-GR" altLang="en-US" sz="700" b="1" dirty="0">
                <a:latin typeface="Verdana" panose="020B0604030504040204" pitchFamily="34" charset="0"/>
              </a:rPr>
              <a:t>ΑΠΟΧΗ</a:t>
            </a:r>
            <a:endParaRPr lang="en-GB" altLang="en-US" sz="700" b="1" dirty="0">
              <a:latin typeface="Verdana" panose="020B0604030504040204" pitchFamily="34" charset="0"/>
            </a:endParaRPr>
          </a:p>
        </p:txBody>
      </p:sp>
      <p:sp>
        <p:nvSpPr>
          <p:cNvPr id="39" name="TextBox 2"/>
          <p:cNvSpPr txBox="1">
            <a:spLocks noChangeArrowheads="1"/>
          </p:cNvSpPr>
          <p:nvPr/>
        </p:nvSpPr>
        <p:spPr bwMode="auto">
          <a:xfrm>
            <a:off x="9843526" y="2243747"/>
            <a:ext cx="2120196" cy="954107"/>
          </a:xfrm>
          <a:prstGeom prst="rect">
            <a:avLst/>
          </a:prstGeom>
          <a:solidFill>
            <a:schemeClr val="bg1">
              <a:lumMod val="7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r>
              <a:rPr lang="el-GR" altLang="en-US" b="1" dirty="0">
                <a:solidFill>
                  <a:schemeClr val="bg1"/>
                </a:solidFill>
              </a:rPr>
              <a:t>Σύνολο </a:t>
            </a:r>
          </a:p>
          <a:p>
            <a:pPr algn="ctr"/>
            <a:r>
              <a:rPr lang="el-GR" altLang="en-US" b="1" dirty="0">
                <a:solidFill>
                  <a:schemeClr val="bg1"/>
                </a:solidFill>
              </a:rPr>
              <a:t>Αδιευκρίνιστης </a:t>
            </a:r>
          </a:p>
          <a:p>
            <a:pPr algn="ctr"/>
            <a:r>
              <a:rPr lang="el-GR" altLang="en-US" b="1" dirty="0">
                <a:solidFill>
                  <a:schemeClr val="bg1"/>
                </a:solidFill>
              </a:rPr>
              <a:t>Ψήφου</a:t>
            </a:r>
          </a:p>
          <a:p>
            <a:pPr algn="ctr"/>
            <a:r>
              <a:rPr lang="el-GR" altLang="en-US" b="1" dirty="0">
                <a:solidFill>
                  <a:schemeClr val="bg1"/>
                </a:solidFill>
              </a:rPr>
              <a:t>17,2 %</a:t>
            </a:r>
            <a:endParaRPr lang="en-US" altLang="en-US" b="1" dirty="0">
              <a:solidFill>
                <a:schemeClr val="bg1"/>
              </a:solidFill>
            </a:endParaRPr>
          </a:p>
        </p:txBody>
      </p:sp>
      <p:pic>
        <p:nvPicPr>
          <p:cNvPr id="43" name="Picture 42"/>
          <p:cNvPicPr>
            <a:picLocks noChangeAspect="1"/>
          </p:cNvPicPr>
          <p:nvPr/>
        </p:nvPicPr>
        <p:blipFill rotWithShape="1">
          <a:blip r:embed="rId6"/>
          <a:srcRect l="1617" r="51512"/>
          <a:stretch/>
        </p:blipFill>
        <p:spPr>
          <a:xfrm>
            <a:off x="4842532" y="5313463"/>
            <a:ext cx="497551" cy="391703"/>
          </a:xfrm>
          <a:prstGeom prst="rect">
            <a:avLst/>
          </a:prstGeom>
        </p:spPr>
      </p:pic>
      <p:pic>
        <p:nvPicPr>
          <p:cNvPr id="47" name="Picture 46"/>
          <p:cNvPicPr>
            <a:picLocks noChangeAspect="1"/>
          </p:cNvPicPr>
          <p:nvPr/>
        </p:nvPicPr>
        <p:blipFill rotWithShape="1">
          <a:blip r:embed="rId7"/>
          <a:srcRect l="23963" t="22851" r="37459" b="15458"/>
          <a:stretch/>
        </p:blipFill>
        <p:spPr>
          <a:xfrm>
            <a:off x="454969" y="5309028"/>
            <a:ext cx="621363" cy="336829"/>
          </a:xfrm>
          <a:prstGeom prst="rect">
            <a:avLst/>
          </a:prstGeom>
        </p:spPr>
      </p:pic>
      <p:sp>
        <p:nvSpPr>
          <p:cNvPr id="51" name="Right Brace 50"/>
          <p:cNvSpPr/>
          <p:nvPr/>
        </p:nvSpPr>
        <p:spPr>
          <a:xfrm rot="16200000">
            <a:off x="1538525" y="2053404"/>
            <a:ext cx="197994" cy="141636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TextBox 51"/>
          <p:cNvSpPr txBox="1"/>
          <p:nvPr/>
        </p:nvSpPr>
        <p:spPr>
          <a:xfrm>
            <a:off x="1346902" y="2267446"/>
            <a:ext cx="697627" cy="400110"/>
          </a:xfrm>
          <a:prstGeom prst="rect">
            <a:avLst/>
          </a:prstGeom>
          <a:noFill/>
        </p:spPr>
        <p:txBody>
          <a:bodyPr wrap="none" rtlCol="0">
            <a:spAutoFit/>
          </a:bodyPr>
          <a:lstStyle/>
          <a:p>
            <a:r>
              <a:rPr lang="el-GR" sz="2000" b="1" dirty="0"/>
              <a:t>6,8</a:t>
            </a:r>
            <a:r>
              <a:rPr lang="en-US" sz="2000" b="1" dirty="0"/>
              <a:t>%</a:t>
            </a:r>
          </a:p>
        </p:txBody>
      </p:sp>
      <p:pic>
        <p:nvPicPr>
          <p:cNvPr id="53" name="Picture 52"/>
          <p:cNvPicPr>
            <a:picLocks noChangeAspect="1"/>
          </p:cNvPicPr>
          <p:nvPr/>
        </p:nvPicPr>
        <p:blipFill>
          <a:blip r:embed="rId8"/>
          <a:stretch>
            <a:fillRect/>
          </a:stretch>
        </p:blipFill>
        <p:spPr>
          <a:xfrm>
            <a:off x="5858483" y="5305737"/>
            <a:ext cx="744140" cy="310260"/>
          </a:xfrm>
          <a:prstGeom prst="rect">
            <a:avLst/>
          </a:prstGeom>
        </p:spPr>
      </p:pic>
      <p:sp>
        <p:nvSpPr>
          <p:cNvPr id="2" name="Slide Number Placeholder 1"/>
          <p:cNvSpPr>
            <a:spLocks noGrp="1"/>
          </p:cNvSpPr>
          <p:nvPr>
            <p:ph type="sldNum" sz="quarter" idx="12"/>
          </p:nvPr>
        </p:nvSpPr>
        <p:spPr>
          <a:xfrm>
            <a:off x="11201397" y="6138678"/>
            <a:ext cx="779971" cy="365125"/>
          </a:xfrm>
          <a:prstGeom prst="rect">
            <a:avLst/>
          </a:prstGeom>
        </p:spPr>
        <p:txBody>
          <a:bodyPr/>
          <a:lstStyle/>
          <a:p>
            <a:fld id="{D57F1E4F-1CFF-5643-939E-217C01CDF565}" type="slidenum">
              <a:rPr lang="en-US" smtClean="0"/>
              <a:pPr/>
              <a:t>5</a:t>
            </a:fld>
            <a:endParaRPr lang="en-US" dirty="0"/>
          </a:p>
        </p:txBody>
      </p:sp>
      <p:pic>
        <p:nvPicPr>
          <p:cNvPr id="23" name="Picture 1"/>
          <p:cNvPicPr>
            <a:picLocks noChangeAspect="1"/>
          </p:cNvPicPr>
          <p:nvPr/>
        </p:nvPicPr>
        <p:blipFill>
          <a:blip r:embed="rId9"/>
          <a:srcRect/>
          <a:stretch>
            <a:fillRect/>
          </a:stretch>
        </p:blipFill>
        <p:spPr bwMode="auto">
          <a:xfrm>
            <a:off x="10498137" y="0"/>
            <a:ext cx="1693863" cy="1693863"/>
          </a:xfrm>
          <a:prstGeom prst="rect">
            <a:avLst/>
          </a:prstGeom>
          <a:ln>
            <a:noFill/>
          </a:ln>
          <a:effectLst>
            <a:outerShdw blurRad="292100" dist="139700" dir="2700000" algn="tl" rotWithShape="0">
              <a:srgbClr val="333333">
                <a:alpha val="65000"/>
              </a:srgbClr>
            </a:outerShdw>
          </a:effectLst>
        </p:spPr>
      </p:pic>
      <p:sp>
        <p:nvSpPr>
          <p:cNvPr id="25" name="Left Brace 24">
            <a:extLst>
              <a:ext uri="{FF2B5EF4-FFF2-40B4-BE49-F238E27FC236}">
                <a16:creationId xmlns:a16="http://schemas.microsoft.com/office/drawing/2014/main" id="{D348B2D6-B8A5-46D7-A783-18C74431EBB0}"/>
              </a:ext>
            </a:extLst>
          </p:cNvPr>
          <p:cNvSpPr/>
          <p:nvPr/>
        </p:nvSpPr>
        <p:spPr>
          <a:xfrm rot="5400000">
            <a:off x="10837028" y="2744151"/>
            <a:ext cx="266419" cy="1779997"/>
          </a:xfrm>
          <a:prstGeom prst="lef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 name="AutoShape 2" descr="Δείτε το νέο σήμα του ΣΥΡΙΖΑ - ΤΑ ΝΕ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rotWithShape="1">
          <a:blip r:embed="rId10"/>
          <a:srcRect l="22608" t="19998" r="20082" b="19203"/>
          <a:stretch/>
        </p:blipFill>
        <p:spPr>
          <a:xfrm>
            <a:off x="1556886" y="5309028"/>
            <a:ext cx="586012" cy="310841"/>
          </a:xfrm>
          <a:prstGeom prst="rect">
            <a:avLst/>
          </a:prstGeom>
        </p:spPr>
      </p:pic>
      <p:graphicFrame>
        <p:nvGraphicFramePr>
          <p:cNvPr id="7" name="Table 6"/>
          <p:cNvGraphicFramePr>
            <a:graphicFrameLocks noGrp="1"/>
          </p:cNvGraphicFramePr>
          <p:nvPr/>
        </p:nvGraphicFramePr>
        <p:xfrm>
          <a:off x="225094" y="5749420"/>
          <a:ext cx="11827570" cy="370840"/>
        </p:xfrm>
        <a:graphic>
          <a:graphicData uri="http://schemas.openxmlformats.org/drawingml/2006/table">
            <a:tbl>
              <a:tblPr firstRow="1" bandRow="1">
                <a:tableStyleId>{5C22544A-7EE6-4342-B048-85BDC9FD1C3A}</a:tableStyleId>
              </a:tblPr>
              <a:tblGrid>
                <a:gridCol w="999061">
                  <a:extLst>
                    <a:ext uri="{9D8B030D-6E8A-4147-A177-3AD203B41FA5}">
                      <a16:colId xmlns:a16="http://schemas.microsoft.com/office/drawing/2014/main" val="20000"/>
                    </a:ext>
                  </a:extLst>
                </a:gridCol>
                <a:gridCol w="1187934">
                  <a:extLst>
                    <a:ext uri="{9D8B030D-6E8A-4147-A177-3AD203B41FA5}">
                      <a16:colId xmlns:a16="http://schemas.microsoft.com/office/drawing/2014/main" val="20001"/>
                    </a:ext>
                  </a:extLst>
                </a:gridCol>
                <a:gridCol w="1093498">
                  <a:extLst>
                    <a:ext uri="{9D8B030D-6E8A-4147-A177-3AD203B41FA5}">
                      <a16:colId xmlns:a16="http://schemas.microsoft.com/office/drawing/2014/main" val="20002"/>
                    </a:ext>
                  </a:extLst>
                </a:gridCol>
                <a:gridCol w="1093498">
                  <a:extLst>
                    <a:ext uri="{9D8B030D-6E8A-4147-A177-3AD203B41FA5}">
                      <a16:colId xmlns:a16="http://schemas.microsoft.com/office/drawing/2014/main" val="20003"/>
                    </a:ext>
                  </a:extLst>
                </a:gridCol>
                <a:gridCol w="1093498">
                  <a:extLst>
                    <a:ext uri="{9D8B030D-6E8A-4147-A177-3AD203B41FA5}">
                      <a16:colId xmlns:a16="http://schemas.microsoft.com/office/drawing/2014/main" val="20004"/>
                    </a:ext>
                  </a:extLst>
                </a:gridCol>
                <a:gridCol w="1130356">
                  <a:extLst>
                    <a:ext uri="{9D8B030D-6E8A-4147-A177-3AD203B41FA5}">
                      <a16:colId xmlns:a16="http://schemas.microsoft.com/office/drawing/2014/main" val="20005"/>
                    </a:ext>
                  </a:extLst>
                </a:gridCol>
                <a:gridCol w="1056639">
                  <a:extLst>
                    <a:ext uri="{9D8B030D-6E8A-4147-A177-3AD203B41FA5}">
                      <a16:colId xmlns:a16="http://schemas.microsoft.com/office/drawing/2014/main" val="20006"/>
                    </a:ext>
                  </a:extLst>
                </a:gridCol>
                <a:gridCol w="1056639">
                  <a:extLst>
                    <a:ext uri="{9D8B030D-6E8A-4147-A177-3AD203B41FA5}">
                      <a16:colId xmlns:a16="http://schemas.microsoft.com/office/drawing/2014/main" val="2378046997"/>
                    </a:ext>
                  </a:extLst>
                </a:gridCol>
                <a:gridCol w="1093498">
                  <a:extLst>
                    <a:ext uri="{9D8B030D-6E8A-4147-A177-3AD203B41FA5}">
                      <a16:colId xmlns:a16="http://schemas.microsoft.com/office/drawing/2014/main" val="20007"/>
                    </a:ext>
                  </a:extLst>
                </a:gridCol>
                <a:gridCol w="1079023">
                  <a:extLst>
                    <a:ext uri="{9D8B030D-6E8A-4147-A177-3AD203B41FA5}">
                      <a16:colId xmlns:a16="http://schemas.microsoft.com/office/drawing/2014/main" val="20011"/>
                    </a:ext>
                  </a:extLst>
                </a:gridCol>
                <a:gridCol w="943926">
                  <a:extLst>
                    <a:ext uri="{9D8B030D-6E8A-4147-A177-3AD203B41FA5}">
                      <a16:colId xmlns:a16="http://schemas.microsoft.com/office/drawing/2014/main" val="20012"/>
                    </a:ext>
                  </a:extLst>
                </a:gridCol>
              </a:tblGrid>
              <a:tr h="370840">
                <a:tc>
                  <a:txBody>
                    <a:bodyPr/>
                    <a:lstStyle/>
                    <a:p>
                      <a:pPr algn="ctr"/>
                      <a:r>
                        <a:rPr lang="el-GR" sz="1400" b="1" dirty="0">
                          <a:solidFill>
                            <a:schemeClr val="bg2">
                              <a:lumMod val="25000"/>
                            </a:schemeClr>
                          </a:solidFill>
                        </a:rPr>
                        <a:t>29,6</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22,6</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n-US" sz="1400" b="1" dirty="0">
                          <a:solidFill>
                            <a:schemeClr val="bg2">
                              <a:lumMod val="25000"/>
                            </a:schemeClr>
                          </a:solidFill>
                        </a:rPr>
                        <a:t>1</a:t>
                      </a:r>
                      <a:r>
                        <a:rPr lang="el-GR" sz="1400" b="1" dirty="0">
                          <a:solidFill>
                            <a:schemeClr val="bg2">
                              <a:lumMod val="25000"/>
                            </a:schemeClr>
                          </a:solidFill>
                        </a:rPr>
                        <a:t>1</a:t>
                      </a:r>
                      <a:r>
                        <a:rPr lang="en-US" sz="1400" b="1" dirty="0">
                          <a:solidFill>
                            <a:schemeClr val="bg2">
                              <a:lumMod val="25000"/>
                            </a:schemeClr>
                          </a:solidFill>
                        </a:rPr>
                        <a:t>,</a:t>
                      </a:r>
                      <a:r>
                        <a:rPr lang="el-GR" sz="1400" b="1" dirty="0">
                          <a:solidFill>
                            <a:schemeClr val="bg2">
                              <a:lumMod val="25000"/>
                            </a:schemeClr>
                          </a:solidFill>
                        </a:rPr>
                        <a:t>1</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5</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4,2</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3,5</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2,2</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4,7</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l-GR" sz="1400" b="1" dirty="0">
                          <a:solidFill>
                            <a:schemeClr val="bg2">
                              <a:lumMod val="25000"/>
                            </a:schemeClr>
                          </a:solidFill>
                        </a:rPr>
                        <a:t>5,3</a:t>
                      </a:r>
                      <a:endParaRPr lang="en-US" sz="1400" b="1" dirty="0">
                        <a:solidFill>
                          <a:schemeClr val="bg2">
                            <a:lumMod val="25000"/>
                          </a:schemeClr>
                        </a:solidFill>
                      </a:endParaRPr>
                    </a:p>
                  </a:txBody>
                  <a:tcPr anchor="ctr">
                    <a:solidFill>
                      <a:schemeClr val="bg1">
                        <a:lumMod val="85000"/>
                      </a:schemeClr>
                    </a:solidFill>
                  </a:tcPr>
                </a:tc>
                <a:tc>
                  <a:txBody>
                    <a:bodyPr/>
                    <a:lstStyle/>
                    <a:p>
                      <a:pPr algn="ctr"/>
                      <a:r>
                        <a:rPr lang="en-US" sz="1400" b="1" dirty="0">
                          <a:solidFill>
                            <a:schemeClr val="bg2">
                              <a:lumMod val="25000"/>
                            </a:schemeClr>
                          </a:solidFill>
                        </a:rPr>
                        <a:t>1</a:t>
                      </a:r>
                      <a:r>
                        <a:rPr lang="el-GR" sz="1400" b="1" dirty="0">
                          <a:solidFill>
                            <a:schemeClr val="bg2">
                              <a:lumMod val="25000"/>
                            </a:schemeClr>
                          </a:solidFill>
                        </a:rPr>
                        <a:t>1,8</a:t>
                      </a:r>
                      <a:endParaRPr lang="en-US" sz="1400" b="1" dirty="0">
                        <a:solidFill>
                          <a:schemeClr val="bg2">
                            <a:lumMod val="25000"/>
                          </a:schemeClr>
                        </a:solidFill>
                      </a:endParaRPr>
                    </a:p>
                  </a:txBody>
                  <a:tcPr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117216" y="6039922"/>
            <a:ext cx="7389453" cy="261610"/>
          </a:xfrm>
          <a:prstGeom prst="rect">
            <a:avLst/>
          </a:prstGeom>
          <a:noFill/>
        </p:spPr>
        <p:txBody>
          <a:bodyPr wrap="square" rtlCol="0">
            <a:spAutoFit/>
          </a:bodyPr>
          <a:lstStyle/>
          <a:p>
            <a:r>
              <a:rPr lang="el-GR" sz="1100" i="1" dirty="0"/>
              <a:t>Στη βάση του γραφήματος αναφέρονται τα ποσοστά των κομμάτων της προηγούμενης μέτρησης (19 – 21 Σεπτεμβρίου 2022)</a:t>
            </a:r>
            <a:endParaRPr lang="en-US" sz="1100" i="1" dirty="0"/>
          </a:p>
        </p:txBody>
      </p:sp>
      <p:pic>
        <p:nvPicPr>
          <p:cNvPr id="26" name="Εικόνα 7" descr="C:\Users\moauser\AppData\Local\Microsoft\Windows\INetCache\Content.Word\IMG-8673dd8626e71e77b7220a2ba9e4790d-V.JPG"/>
          <p:cNvPicPr/>
          <p:nvPr/>
        </p:nvPicPr>
        <p:blipFill>
          <a:blip r:embed="rId11"/>
          <a:srcRect/>
          <a:stretch>
            <a:fillRect/>
          </a:stretch>
        </p:blipFill>
        <p:spPr bwMode="auto">
          <a:xfrm>
            <a:off x="6876890" y="5318304"/>
            <a:ext cx="821320" cy="334001"/>
          </a:xfrm>
          <a:prstGeom prst="rect">
            <a:avLst/>
          </a:prstGeom>
          <a:noFill/>
          <a:ln w="9525">
            <a:noFill/>
            <a:miter lim="800000"/>
            <a:headEnd/>
            <a:tailEnd/>
          </a:ln>
        </p:spPr>
      </p:pic>
      <p:pic>
        <p:nvPicPr>
          <p:cNvPr id="27" name="Picture 2" descr="https://kinimaallagis.gr/gggg/uploads/2022/06/pasok-86.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2367" y="5296174"/>
            <a:ext cx="356130" cy="356131"/>
          </a:xfrm>
          <a:prstGeom prst="rect">
            <a:avLst/>
          </a:prstGeom>
          <a:solidFill>
            <a:srgbClr val="008000"/>
          </a:solidFill>
        </p:spPr>
      </p:pic>
      <p:sp>
        <p:nvSpPr>
          <p:cNvPr id="5" name="AutoShape 2" descr="Πατριωτική Ένωση"/>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6" name="Picture 5"/>
          <p:cNvPicPr>
            <a:picLocks noChangeAspect="1"/>
          </p:cNvPicPr>
          <p:nvPr/>
        </p:nvPicPr>
        <p:blipFill>
          <a:blip r:embed="rId13"/>
          <a:stretch>
            <a:fillRect/>
          </a:stretch>
        </p:blipFill>
        <p:spPr>
          <a:xfrm>
            <a:off x="8087352" y="5270030"/>
            <a:ext cx="607499" cy="385611"/>
          </a:xfrm>
          <a:prstGeom prst="rect">
            <a:avLst/>
          </a:prstGeom>
        </p:spPr>
      </p:pic>
    </p:spTree>
    <p:extLst>
      <p:ext uri="{BB962C8B-B14F-4D97-AF65-F5344CB8AC3E}">
        <p14:creationId xmlns:p14="http://schemas.microsoft.com/office/powerpoint/2010/main" val="23501729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3"/>
          <p:cNvSpPr>
            <a:spLocks noChangeArrowheads="1"/>
          </p:cNvSpPr>
          <p:nvPr/>
        </p:nvSpPr>
        <p:spPr bwMode="auto">
          <a:xfrm>
            <a:off x="137625" y="68109"/>
            <a:ext cx="11209644" cy="1323439"/>
          </a:xfrm>
          <a:prstGeom prst="rect">
            <a:avLst/>
          </a:prstGeom>
          <a:noFill/>
          <a:ln w="9525">
            <a:noFill/>
            <a:miter lim="800000"/>
            <a:headEnd/>
            <a:tailEnd/>
          </a:ln>
        </p:spPr>
        <p:txBody>
          <a:bodyPr wrap="square" anchor="ctr">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algn="ctr" eaLnBrk="1" hangingPunct="1">
              <a:lnSpc>
                <a:spcPct val="130000"/>
              </a:lnSpc>
            </a:pPr>
            <a:r>
              <a:rPr lang="el-GR" altLang="el-GR" sz="2000" b="1" i="0" dirty="0">
                <a:solidFill>
                  <a:srgbClr val="FF0000"/>
                </a:solidFill>
                <a:latin typeface="Calibri Light" panose="020F0302020204030204"/>
              </a:rPr>
              <a:t>Λέξεις</a:t>
            </a:r>
            <a:r>
              <a:rPr lang="el-GR" altLang="el-GR" sz="2000" b="1" i="0" dirty="0">
                <a:solidFill>
                  <a:srgbClr val="E7E6E6">
                    <a:lumMod val="25000"/>
                  </a:srgbClr>
                </a:solidFill>
                <a:latin typeface="Calibri Light" panose="020F0302020204030204"/>
              </a:rPr>
              <a:t> που εκφράζουν περισσότερο τον Έλληνα για το παρόν </a:t>
            </a:r>
            <a:r>
              <a:rPr lang="en-US" altLang="el-GR" sz="2000" b="1" i="0" dirty="0">
                <a:solidFill>
                  <a:srgbClr val="E7E6E6">
                    <a:lumMod val="25000"/>
                  </a:srgbClr>
                </a:solidFill>
                <a:latin typeface="Calibri Light" panose="020F0302020204030204"/>
              </a:rPr>
              <a:t>&amp;</a:t>
            </a:r>
            <a:r>
              <a:rPr lang="el-GR" altLang="el-GR" sz="2000" b="1" i="0" dirty="0">
                <a:solidFill>
                  <a:srgbClr val="E7E6E6">
                    <a:lumMod val="25000"/>
                  </a:srgbClr>
                </a:solidFill>
                <a:latin typeface="Calibri Light" panose="020F0302020204030204"/>
              </a:rPr>
              <a:t> το μέλλον της χώρας</a:t>
            </a:r>
          </a:p>
          <a:p>
            <a:pPr algn="ctr" eaLnBrk="1" hangingPunct="1">
              <a:lnSpc>
                <a:spcPct val="130000"/>
              </a:lnSpc>
            </a:pPr>
            <a:endParaRPr lang="el-GR" altLang="el-GR" sz="600" b="1" i="0" dirty="0">
              <a:solidFill>
                <a:srgbClr val="5F5F5F"/>
              </a:solidFill>
            </a:endParaRPr>
          </a:p>
          <a:p>
            <a:pPr algn="ctr" eaLnBrk="1" hangingPunct="1">
              <a:lnSpc>
                <a:spcPct val="130000"/>
              </a:lnSpc>
            </a:pPr>
            <a:r>
              <a:rPr lang="el-GR" altLang="el-GR" sz="1050" dirty="0">
                <a:solidFill>
                  <a:schemeClr val="bg1">
                    <a:lumMod val="50000"/>
                  </a:schemeClr>
                </a:solidFill>
              </a:rPr>
              <a:t>Λαμβάνοντας υπόψη την γενικότερη κατάσταση της ελληνικής οικονομίας, θα ήθελα να μου πείτε ποιες 2  λέξεις / φράσεις από αυτές που θα σας διαβάσω εκφράζουν εσάς προσωπικά περισσότερο ως Έλληνα πολίτη για το παρόν και το μέλλον της χώρας…. </a:t>
            </a:r>
          </a:p>
          <a:p>
            <a:pPr algn="ctr" eaLnBrk="1" hangingPunct="1">
              <a:lnSpc>
                <a:spcPct val="110000"/>
              </a:lnSpc>
            </a:pPr>
            <a:r>
              <a:rPr lang="el-GR" altLang="el-GR" sz="1200" b="1" i="0" dirty="0">
                <a:solidFill>
                  <a:schemeClr val="bg1">
                    <a:lumMod val="50000"/>
                  </a:schemeClr>
                </a:solidFill>
              </a:rPr>
              <a:t>Σύνολο ερωτηθέντων (Ν=1000)</a:t>
            </a:r>
            <a:r>
              <a:rPr lang="el-GR" altLang="el-GR" sz="1600" b="1" i="0" dirty="0">
                <a:solidFill>
                  <a:schemeClr val="bg1">
                    <a:lumMod val="50000"/>
                  </a:schemeClr>
                </a:solidFill>
              </a:rPr>
              <a:t> </a:t>
            </a:r>
          </a:p>
        </p:txBody>
      </p:sp>
      <p:sp>
        <p:nvSpPr>
          <p:cNvPr id="99342" name="Text Box 24"/>
          <p:cNvSpPr txBox="1">
            <a:spLocks noChangeArrowheads="1"/>
          </p:cNvSpPr>
          <p:nvPr/>
        </p:nvSpPr>
        <p:spPr bwMode="auto">
          <a:xfrm>
            <a:off x="8355814" y="1152448"/>
            <a:ext cx="2181431" cy="369332"/>
          </a:xfrm>
          <a:prstGeom prst="rect">
            <a:avLst/>
          </a:prstGeom>
          <a:noFill/>
          <a:ln>
            <a:noFill/>
          </a:ln>
        </p:spPr>
        <p:txBody>
          <a:bodyPr wrap="none">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eaLnBrk="1" hangingPunct="1"/>
            <a:r>
              <a:rPr lang="el-GR" altLang="el-GR" b="1" i="0" dirty="0"/>
              <a:t>Μέχρι 2 απαντήσεις </a:t>
            </a:r>
            <a:endParaRPr lang="en-GB" altLang="el-GR" b="1" i="0" dirty="0"/>
          </a:p>
        </p:txBody>
      </p:sp>
      <p:sp>
        <p:nvSpPr>
          <p:cNvPr id="3" name="Slide Number Placeholder 2"/>
          <p:cNvSpPr>
            <a:spLocks noGrp="1"/>
          </p:cNvSpPr>
          <p:nvPr>
            <p:ph type="sldNum" sz="quarter" idx="4"/>
          </p:nvPr>
        </p:nvSpPr>
        <p:spPr>
          <a:xfrm>
            <a:off x="9097653" y="6436760"/>
            <a:ext cx="2540000" cy="457200"/>
          </a:xfrm>
        </p:spPr>
        <p:txBody>
          <a:bodyPr/>
          <a:lstStyle/>
          <a:p>
            <a:pPr>
              <a:defRPr/>
            </a:pPr>
            <a:fld id="{E689E396-4E8E-4BC1-9FFE-DBADFC5D39AF}" type="slidenum">
              <a:rPr lang="en-GB" altLang="en-US" smtClean="0"/>
              <a:pPr>
                <a:defRPr/>
              </a:pPr>
              <a:t>50</a:t>
            </a:fld>
            <a:endParaRPr lang="en-GB" altLang="en-US" dirty="0"/>
          </a:p>
        </p:txBody>
      </p:sp>
      <p:graphicFrame>
        <p:nvGraphicFramePr>
          <p:cNvPr id="12" name="Chart 11"/>
          <p:cNvGraphicFramePr/>
          <p:nvPr>
            <p:extLst>
              <p:ext uri="{D42A27DB-BD31-4B8C-83A1-F6EECF244321}">
                <p14:modId xmlns:p14="http://schemas.microsoft.com/office/powerpoint/2010/main" val="403109190"/>
              </p:ext>
            </p:extLst>
          </p:nvPr>
        </p:nvGraphicFramePr>
        <p:xfrm>
          <a:off x="310447" y="1501783"/>
          <a:ext cx="10617965" cy="4774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0368387"/>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idx="4294967295"/>
          </p:nvPr>
        </p:nvSpPr>
        <p:spPr bwMode="auto">
          <a:xfrm>
            <a:off x="0" y="145418"/>
            <a:ext cx="11861494" cy="1143000"/>
          </a:xfrm>
          <a:prstGeom prst="rect">
            <a:avLst/>
          </a:prstGeom>
          <a:noFill/>
        </p:spPr>
        <p:txBody>
          <a:bodyPr>
            <a:normAutofit fontScale="90000"/>
          </a:bodyPr>
          <a:lstStyle/>
          <a:p>
            <a:pPr algn="ctr">
              <a:lnSpc>
                <a:spcPct val="120000"/>
              </a:lnSpc>
            </a:pPr>
            <a:r>
              <a:rPr lang="el-GR" altLang="el-GR" sz="2200" b="1" dirty="0">
                <a:solidFill>
                  <a:srgbClr val="FF0000"/>
                </a:solidFill>
                <a:latin typeface="Calibri Light" panose="020F0302020204030204"/>
                <a:ea typeface="+mn-ea"/>
                <a:cs typeface="+mn-cs"/>
              </a:rPr>
              <a:t>Λέξεις</a:t>
            </a:r>
            <a:r>
              <a:rPr lang="el-GR" altLang="el-GR" sz="2200" b="1" dirty="0">
                <a:solidFill>
                  <a:srgbClr val="E7E6E6">
                    <a:lumMod val="25000"/>
                  </a:srgbClr>
                </a:solidFill>
                <a:latin typeface="Calibri Light" panose="020F0302020204030204"/>
                <a:ea typeface="+mn-ea"/>
                <a:cs typeface="+mn-cs"/>
              </a:rPr>
              <a:t> που εκφράζουν περισσότερο τον Έλληνα για το παρόν </a:t>
            </a:r>
            <a:r>
              <a:rPr lang="en-US" altLang="el-GR" sz="2200" b="1" dirty="0">
                <a:solidFill>
                  <a:srgbClr val="E7E6E6">
                    <a:lumMod val="25000"/>
                  </a:srgbClr>
                </a:solidFill>
                <a:latin typeface="Calibri Light" panose="020F0302020204030204"/>
                <a:ea typeface="+mn-ea"/>
                <a:cs typeface="+mn-cs"/>
              </a:rPr>
              <a:t>&amp;</a:t>
            </a:r>
            <a:r>
              <a:rPr lang="el-GR" altLang="el-GR" sz="2200" b="1" dirty="0">
                <a:solidFill>
                  <a:srgbClr val="E7E6E6">
                    <a:lumMod val="25000"/>
                  </a:srgbClr>
                </a:solidFill>
                <a:latin typeface="Calibri Light" panose="020F0302020204030204"/>
                <a:ea typeface="+mn-ea"/>
                <a:cs typeface="+mn-cs"/>
              </a:rPr>
              <a:t> το μέλλον της χώρας</a:t>
            </a:r>
            <a:br>
              <a:rPr lang="el-GR" altLang="el-GR" sz="2200" b="1" dirty="0">
                <a:solidFill>
                  <a:srgbClr val="E7E6E6">
                    <a:lumMod val="25000"/>
                  </a:srgbClr>
                </a:solidFill>
                <a:latin typeface="Calibri Light" panose="020F0302020204030204"/>
                <a:ea typeface="+mn-ea"/>
                <a:cs typeface="+mn-cs"/>
              </a:rPr>
            </a:br>
            <a:r>
              <a:rPr lang="el-GR" altLang="el-GR" sz="1100" i="1" dirty="0"/>
              <a:t/>
            </a:r>
            <a:br>
              <a:rPr lang="el-GR" altLang="el-GR" sz="1100" i="1" dirty="0"/>
            </a:br>
            <a:r>
              <a:rPr lang="el-GR" altLang="el-GR" sz="1200" b="1" dirty="0">
                <a:solidFill>
                  <a:schemeClr val="bg1">
                    <a:lumMod val="50000"/>
                  </a:schemeClr>
                </a:solidFill>
              </a:rPr>
              <a:t>Ανάλυση βάσει φύλου και ηλικίας</a:t>
            </a:r>
            <a:br>
              <a:rPr lang="el-GR" altLang="el-GR" sz="1200" b="1" dirty="0">
                <a:solidFill>
                  <a:schemeClr val="bg1">
                    <a:lumMod val="50000"/>
                  </a:schemeClr>
                </a:solidFill>
              </a:rPr>
            </a:br>
            <a:r>
              <a:rPr lang="el-GR" altLang="el-GR" sz="1200" b="1" dirty="0">
                <a:solidFill>
                  <a:schemeClr val="bg1">
                    <a:lumMod val="50000"/>
                  </a:schemeClr>
                </a:solidFill>
              </a:rPr>
              <a:t>Ψηφοφόροι Βουλευτικών Εκλογών Ιουλίου 2019</a:t>
            </a:r>
            <a:br>
              <a:rPr lang="el-GR" altLang="el-GR" sz="1200" b="1" dirty="0">
                <a:solidFill>
                  <a:schemeClr val="bg1">
                    <a:lumMod val="50000"/>
                  </a:schemeClr>
                </a:solidFill>
              </a:rPr>
            </a:br>
            <a:endParaRPr lang="en-GB" altLang="el-GR" sz="1200" b="1" dirty="0">
              <a:solidFill>
                <a:schemeClr val="bg1">
                  <a:lumMod val="50000"/>
                </a:schemeClr>
              </a:solidFill>
            </a:endParaRPr>
          </a:p>
        </p:txBody>
      </p:sp>
      <p:sp>
        <p:nvSpPr>
          <p:cNvPr id="111722" name="Text Box 162"/>
          <p:cNvSpPr txBox="1">
            <a:spLocks noChangeArrowheads="1"/>
          </p:cNvSpPr>
          <p:nvPr/>
        </p:nvSpPr>
        <p:spPr bwMode="auto">
          <a:xfrm>
            <a:off x="6234114" y="6394450"/>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i="1">
                <a:solidFill>
                  <a:schemeClr val="tx1"/>
                </a:solidFill>
                <a:latin typeface="Calibri" panose="020F0502020204030204" pitchFamily="34" charset="0"/>
              </a:defRPr>
            </a:lvl1pPr>
            <a:lvl2pPr marL="742950" indent="-285750">
              <a:defRPr i="1">
                <a:solidFill>
                  <a:schemeClr val="tx1"/>
                </a:solidFill>
                <a:latin typeface="Calibri" panose="020F0502020204030204" pitchFamily="34" charset="0"/>
              </a:defRPr>
            </a:lvl2pPr>
            <a:lvl3pPr marL="1143000" indent="-228600">
              <a:defRPr i="1">
                <a:solidFill>
                  <a:schemeClr val="tx1"/>
                </a:solidFill>
                <a:latin typeface="Calibri" panose="020F0502020204030204" pitchFamily="34" charset="0"/>
              </a:defRPr>
            </a:lvl3pPr>
            <a:lvl4pPr marL="1600200" indent="-228600">
              <a:defRPr i="1">
                <a:solidFill>
                  <a:schemeClr val="tx1"/>
                </a:solidFill>
                <a:latin typeface="Calibri" panose="020F0502020204030204" pitchFamily="34" charset="0"/>
              </a:defRPr>
            </a:lvl4pPr>
            <a:lvl5pPr marL="2057400" indent="-228600">
              <a:defRPr i="1">
                <a:solidFill>
                  <a:schemeClr val="tx1"/>
                </a:solidFill>
                <a:latin typeface="Calibri" panose="020F0502020204030204" pitchFamily="34" charset="0"/>
              </a:defRPr>
            </a:lvl5pPr>
            <a:lvl6pPr marL="2514600" indent="-228600" eaLnBrk="0" fontAlgn="base" hangingPunct="0">
              <a:spcBef>
                <a:spcPct val="0"/>
              </a:spcBef>
              <a:spcAft>
                <a:spcPct val="0"/>
              </a:spcAft>
              <a:defRPr i="1">
                <a:solidFill>
                  <a:schemeClr val="tx1"/>
                </a:solidFill>
                <a:latin typeface="Calibri" panose="020F0502020204030204" pitchFamily="34" charset="0"/>
              </a:defRPr>
            </a:lvl6pPr>
            <a:lvl7pPr marL="2971800" indent="-228600" eaLnBrk="0" fontAlgn="base" hangingPunct="0">
              <a:spcBef>
                <a:spcPct val="0"/>
              </a:spcBef>
              <a:spcAft>
                <a:spcPct val="0"/>
              </a:spcAft>
              <a:defRPr i="1">
                <a:solidFill>
                  <a:schemeClr val="tx1"/>
                </a:solidFill>
                <a:latin typeface="Calibri" panose="020F0502020204030204" pitchFamily="34" charset="0"/>
              </a:defRPr>
            </a:lvl7pPr>
            <a:lvl8pPr marL="3429000" indent="-228600" eaLnBrk="0" fontAlgn="base" hangingPunct="0">
              <a:spcBef>
                <a:spcPct val="0"/>
              </a:spcBef>
              <a:spcAft>
                <a:spcPct val="0"/>
              </a:spcAft>
              <a:defRPr i="1">
                <a:solidFill>
                  <a:schemeClr val="tx1"/>
                </a:solidFill>
                <a:latin typeface="Calibri" panose="020F0502020204030204" pitchFamily="34" charset="0"/>
              </a:defRPr>
            </a:lvl8pPr>
            <a:lvl9pPr marL="3886200" indent="-228600" eaLnBrk="0" fontAlgn="base" hangingPunct="0">
              <a:spcBef>
                <a:spcPct val="0"/>
              </a:spcBef>
              <a:spcAft>
                <a:spcPct val="0"/>
              </a:spcAft>
              <a:defRPr i="1">
                <a:solidFill>
                  <a:schemeClr val="tx1"/>
                </a:solidFill>
                <a:latin typeface="Calibri" panose="020F0502020204030204" pitchFamily="34" charset="0"/>
              </a:defRPr>
            </a:lvl9pPr>
          </a:lstStyle>
          <a:p>
            <a:pPr eaLnBrk="1" hangingPunct="1"/>
            <a:r>
              <a:rPr lang="en-US" altLang="el-GR" sz="1200" b="1" i="0"/>
              <a:t>%</a:t>
            </a:r>
            <a:endParaRPr lang="en-GB" altLang="el-GR" sz="1200" b="1" i="0"/>
          </a:p>
        </p:txBody>
      </p:sp>
      <p:graphicFrame>
        <p:nvGraphicFramePr>
          <p:cNvPr id="7" name="Table 6"/>
          <p:cNvGraphicFramePr>
            <a:graphicFrameLocks noGrp="1"/>
          </p:cNvGraphicFramePr>
          <p:nvPr>
            <p:extLst>
              <p:ext uri="{D42A27DB-BD31-4B8C-83A1-F6EECF244321}">
                <p14:modId xmlns:p14="http://schemas.microsoft.com/office/powerpoint/2010/main" val="4130272388"/>
              </p:ext>
            </p:extLst>
          </p:nvPr>
        </p:nvGraphicFramePr>
        <p:xfrm>
          <a:off x="128035" y="1404263"/>
          <a:ext cx="6943324" cy="3960442"/>
        </p:xfrm>
        <a:graphic>
          <a:graphicData uri="http://schemas.openxmlformats.org/drawingml/2006/table">
            <a:tbl>
              <a:tblPr/>
              <a:tblGrid>
                <a:gridCol w="844999">
                  <a:extLst>
                    <a:ext uri="{9D8B030D-6E8A-4147-A177-3AD203B41FA5}">
                      <a16:colId xmlns:a16="http://schemas.microsoft.com/office/drawing/2014/main" val="20000"/>
                    </a:ext>
                  </a:extLst>
                </a:gridCol>
                <a:gridCol w="880473">
                  <a:extLst>
                    <a:ext uri="{9D8B030D-6E8A-4147-A177-3AD203B41FA5}">
                      <a16:colId xmlns:a16="http://schemas.microsoft.com/office/drawing/2014/main" val="20001"/>
                    </a:ext>
                  </a:extLst>
                </a:gridCol>
                <a:gridCol w="737085">
                  <a:extLst>
                    <a:ext uri="{9D8B030D-6E8A-4147-A177-3AD203B41FA5}">
                      <a16:colId xmlns:a16="http://schemas.microsoft.com/office/drawing/2014/main" val="20002"/>
                    </a:ext>
                  </a:extLst>
                </a:gridCol>
                <a:gridCol w="735607">
                  <a:extLst>
                    <a:ext uri="{9D8B030D-6E8A-4147-A177-3AD203B41FA5}">
                      <a16:colId xmlns:a16="http://schemas.microsoft.com/office/drawing/2014/main" val="20003"/>
                    </a:ext>
                  </a:extLst>
                </a:gridCol>
                <a:gridCol w="749032">
                  <a:extLst>
                    <a:ext uri="{9D8B030D-6E8A-4147-A177-3AD203B41FA5}">
                      <a16:colId xmlns:a16="http://schemas.microsoft.com/office/drawing/2014/main" val="20004"/>
                    </a:ext>
                  </a:extLst>
                </a:gridCol>
                <a:gridCol w="749032">
                  <a:extLst>
                    <a:ext uri="{9D8B030D-6E8A-4147-A177-3AD203B41FA5}">
                      <a16:colId xmlns:a16="http://schemas.microsoft.com/office/drawing/2014/main" val="20005"/>
                    </a:ext>
                  </a:extLst>
                </a:gridCol>
                <a:gridCol w="749032">
                  <a:extLst>
                    <a:ext uri="{9D8B030D-6E8A-4147-A177-3AD203B41FA5}">
                      <a16:colId xmlns:a16="http://schemas.microsoft.com/office/drawing/2014/main" val="20006"/>
                    </a:ext>
                  </a:extLst>
                </a:gridCol>
                <a:gridCol w="749032">
                  <a:extLst>
                    <a:ext uri="{9D8B030D-6E8A-4147-A177-3AD203B41FA5}">
                      <a16:colId xmlns:a16="http://schemas.microsoft.com/office/drawing/2014/main" val="20007"/>
                    </a:ext>
                  </a:extLst>
                </a:gridCol>
                <a:gridCol w="749032">
                  <a:extLst>
                    <a:ext uri="{9D8B030D-6E8A-4147-A177-3AD203B41FA5}">
                      <a16:colId xmlns:a16="http://schemas.microsoft.com/office/drawing/2014/main" val="20008"/>
                    </a:ext>
                  </a:extLst>
                </a:gridCol>
              </a:tblGrid>
              <a:tr h="911506">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itchFamily="34" charset="0"/>
                          <a:cs typeface="Calibri" panose="020F0502020204030204" pitchFamily="34" charset="0"/>
                        </a:rPr>
                        <a:t>ΣΥΝΟΛΟ</a:t>
                      </a:r>
                      <a:endParaRPr kumimoji="0" lang="el-GR" altLang="el-GR" sz="800" b="1" i="0" u="none" strike="noStrike" cap="none" normalizeH="0" baseline="0" dirty="0">
                        <a:ln>
                          <a:noFill/>
                        </a:ln>
                        <a:solidFill>
                          <a:srgbClr val="FFFFFF"/>
                        </a:solidFill>
                        <a:effectLst/>
                        <a:latin typeface="Calibri"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itchFamily="34" charset="0"/>
                          <a:cs typeface="Calibri" panose="020F0502020204030204" pitchFamily="34" charset="0"/>
                        </a:rPr>
                        <a:t>ΕΡΩΤΗΘΕΝΤ</a:t>
                      </a:r>
                      <a:r>
                        <a:rPr kumimoji="0" lang="el-GR" altLang="el-GR" sz="800" b="1" i="0" u="none" strike="noStrike" cap="none" normalizeH="0" baseline="0" dirty="0">
                          <a:ln>
                            <a:noFill/>
                          </a:ln>
                          <a:solidFill>
                            <a:srgbClr val="FFFFFF"/>
                          </a:solidFill>
                          <a:effectLst/>
                          <a:latin typeface="Calibri" pitchFamily="34" charset="0"/>
                          <a:cs typeface="Calibri" panose="020F0502020204030204" pitchFamily="34" charset="0"/>
                        </a:rPr>
                        <a:t>ΩΝ</a:t>
                      </a:r>
                      <a:endParaRPr kumimoji="0" lang="en-GB" altLang="el-GR" sz="1050" b="1" i="0" u="none" strike="noStrike" cap="none" normalizeH="0" baseline="0" dirty="0">
                        <a:ln>
                          <a:noFill/>
                        </a:ln>
                        <a:solidFill>
                          <a:srgbClr val="FFFFFF"/>
                        </a:solidFill>
                        <a:effectLst/>
                        <a:latin typeface="Calibri"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itchFamily="34" charset="0"/>
                          <a:cs typeface="Calibri" panose="020F0502020204030204" pitchFamily="34" charset="0"/>
                        </a:rPr>
                        <a:t>ΑΝΔΡΕΣ</a:t>
                      </a:r>
                      <a:endParaRPr kumimoji="0" lang="en-US" altLang="el-GR" sz="900" b="1" i="0" u="none" strike="noStrike" cap="none" normalizeH="0" baseline="0" dirty="0">
                        <a:ln>
                          <a:noFill/>
                        </a:ln>
                        <a:solidFill>
                          <a:schemeClr val="bg1"/>
                        </a:solidFill>
                        <a:effectLst/>
                        <a:latin typeface="Calibri"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itchFamily="34" charset="0"/>
                          <a:cs typeface="Calibri" panose="020F0502020204030204" pitchFamily="34" charset="0"/>
                        </a:rPr>
                        <a:t>ΓΥΝΑΙΚΕΣ</a:t>
                      </a:r>
                      <a:endParaRPr kumimoji="0" lang="en-US" altLang="el-GR" sz="900" b="1" i="0" u="none" strike="noStrike" cap="none" normalizeH="0" baseline="0" dirty="0">
                        <a:ln>
                          <a:noFill/>
                        </a:ln>
                        <a:solidFill>
                          <a:schemeClr val="bg1"/>
                        </a:solidFill>
                        <a:effectLst/>
                        <a:latin typeface="Calibri"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17-</a:t>
                      </a:r>
                      <a:r>
                        <a:rPr kumimoji="0" lang="el-GR"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34</a:t>
                      </a:r>
                      <a:endPar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65+</a:t>
                      </a:r>
                      <a:endPar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26234">
                <a:tc>
                  <a:txBody>
                    <a:bodyPr/>
                    <a:lstStyle/>
                    <a:p>
                      <a:pPr algn="ctr" fontAlgn="b"/>
                      <a:r>
                        <a:rPr lang="el-GR" sz="1000" b="1" i="0" u="none" strike="noStrike">
                          <a:solidFill>
                            <a:srgbClr val="000000"/>
                          </a:solidFill>
                          <a:effectLst/>
                          <a:latin typeface="+mn-lt"/>
                        </a:rPr>
                        <a:t>Φόβος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44,5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43,6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26234">
                <a:tc>
                  <a:txBody>
                    <a:bodyPr/>
                    <a:lstStyle/>
                    <a:p>
                      <a:pPr algn="ctr" fontAlgn="b"/>
                      <a:r>
                        <a:rPr lang="el-GR" sz="1000" b="1" i="0" u="none" strike="noStrike">
                          <a:solidFill>
                            <a:srgbClr val="000000"/>
                          </a:solidFill>
                          <a:effectLst/>
                          <a:latin typeface="+mn-lt"/>
                        </a:rPr>
                        <a:t>Οργή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41,7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26234">
                <a:tc>
                  <a:txBody>
                    <a:bodyPr/>
                    <a:lstStyle/>
                    <a:p>
                      <a:pPr algn="ctr" fontAlgn="b"/>
                      <a:r>
                        <a:rPr lang="el-GR" sz="1000" b="1" i="0" u="none" strike="noStrike">
                          <a:solidFill>
                            <a:srgbClr val="000000"/>
                          </a:solidFill>
                          <a:effectLst/>
                          <a:latin typeface="+mn-lt"/>
                        </a:rPr>
                        <a:t>Παραίτηση / Απογοήτευση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33,1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26234">
                <a:tc>
                  <a:txBody>
                    <a:bodyPr/>
                    <a:lstStyle/>
                    <a:p>
                      <a:pPr algn="ctr" fontAlgn="b"/>
                      <a:r>
                        <a:rPr lang="el-GR" sz="1000" b="1" i="0" u="none" strike="noStrike">
                          <a:solidFill>
                            <a:srgbClr val="000000"/>
                          </a:solidFill>
                          <a:effectLst/>
                          <a:latin typeface="+mn-lt"/>
                        </a:rPr>
                        <a:t>Ελπίδα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27,1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479674">
                <a:tc>
                  <a:txBody>
                    <a:bodyPr/>
                    <a:lstStyle/>
                    <a:p>
                      <a:pPr algn="ctr" fontAlgn="b"/>
                      <a:r>
                        <a:rPr lang="el-GR" sz="1000" b="1" i="0" u="none" strike="noStrike">
                          <a:solidFill>
                            <a:srgbClr val="000000"/>
                          </a:solidFill>
                          <a:effectLst/>
                          <a:latin typeface="+mn-lt"/>
                        </a:rPr>
                        <a:t>Περηφάνια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a:solidFill>
                            <a:srgbClr val="000000"/>
                          </a:solidFill>
                          <a:effectLst/>
                          <a:latin typeface="+mn-lt"/>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10,4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438092">
                <a:tc>
                  <a:txBody>
                    <a:bodyPr/>
                    <a:lstStyle/>
                    <a:p>
                      <a:pPr algn="ctr" fontAlgn="b"/>
                      <a:r>
                        <a:rPr lang="el-GR" sz="1000" b="1" i="0" u="none" strike="noStrike">
                          <a:solidFill>
                            <a:srgbClr val="000000"/>
                          </a:solidFill>
                          <a:effectLst/>
                          <a:latin typeface="+mn-lt"/>
                        </a:rPr>
                        <a:t>Σιγουριά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26234">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4"/>
          </p:nvPr>
        </p:nvSpPr>
        <p:spPr>
          <a:xfrm>
            <a:off x="9097653" y="6436760"/>
            <a:ext cx="2540000" cy="457200"/>
          </a:xfrm>
        </p:spPr>
        <p:txBody>
          <a:bodyPr/>
          <a:lstStyle/>
          <a:p>
            <a:pPr>
              <a:defRPr/>
            </a:pPr>
            <a:fld id="{E689E396-4E8E-4BC1-9FFE-DBADFC5D39AF}" type="slidenum">
              <a:rPr lang="en-GB" altLang="en-US" smtClean="0"/>
              <a:pPr>
                <a:defRPr/>
              </a:pPr>
              <a:t>51</a:t>
            </a:fld>
            <a:endParaRPr lang="en-GB" altLang="en-US" dirty="0"/>
          </a:p>
        </p:txBody>
      </p:sp>
      <p:graphicFrame>
        <p:nvGraphicFramePr>
          <p:cNvPr id="12" name="Table 11"/>
          <p:cNvGraphicFramePr>
            <a:graphicFrameLocks noGrp="1"/>
          </p:cNvGraphicFramePr>
          <p:nvPr>
            <p:extLst>
              <p:ext uri="{D42A27DB-BD31-4B8C-83A1-F6EECF244321}">
                <p14:modId xmlns:p14="http://schemas.microsoft.com/office/powerpoint/2010/main" val="2496231355"/>
              </p:ext>
            </p:extLst>
          </p:nvPr>
        </p:nvGraphicFramePr>
        <p:xfrm>
          <a:off x="7419702" y="1404263"/>
          <a:ext cx="4650378" cy="4000936"/>
        </p:xfrm>
        <a:graphic>
          <a:graphicData uri="http://schemas.openxmlformats.org/drawingml/2006/table">
            <a:tbl>
              <a:tblPr/>
              <a:tblGrid>
                <a:gridCol w="984933">
                  <a:extLst>
                    <a:ext uri="{9D8B030D-6E8A-4147-A177-3AD203B41FA5}">
                      <a16:colId xmlns:a16="http://schemas.microsoft.com/office/drawing/2014/main" val="20000"/>
                    </a:ext>
                  </a:extLst>
                </a:gridCol>
                <a:gridCol w="916362">
                  <a:extLst>
                    <a:ext uri="{9D8B030D-6E8A-4147-A177-3AD203B41FA5}">
                      <a16:colId xmlns:a16="http://schemas.microsoft.com/office/drawing/2014/main" val="20001"/>
                    </a:ext>
                  </a:extLst>
                </a:gridCol>
                <a:gridCol w="903893">
                  <a:extLst>
                    <a:ext uri="{9D8B030D-6E8A-4147-A177-3AD203B41FA5}">
                      <a16:colId xmlns:a16="http://schemas.microsoft.com/office/drawing/2014/main" val="20002"/>
                    </a:ext>
                  </a:extLst>
                </a:gridCol>
                <a:gridCol w="922595">
                  <a:extLst>
                    <a:ext uri="{9D8B030D-6E8A-4147-A177-3AD203B41FA5}">
                      <a16:colId xmlns:a16="http://schemas.microsoft.com/office/drawing/2014/main" val="20003"/>
                    </a:ext>
                  </a:extLst>
                </a:gridCol>
                <a:gridCol w="922595">
                  <a:extLst>
                    <a:ext uri="{9D8B030D-6E8A-4147-A177-3AD203B41FA5}">
                      <a16:colId xmlns:a16="http://schemas.microsoft.com/office/drawing/2014/main" val="20008"/>
                    </a:ext>
                  </a:extLst>
                </a:gridCol>
              </a:tblGrid>
              <a:tr h="939033">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ΣΥΝΟΛΟ</a:t>
                      </a:r>
                      <a:endPar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ΕΡΩΤΗΘΕΝΤ</a:t>
                      </a:r>
                      <a:r>
                        <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Ω</a:t>
                      </a:r>
                      <a:r>
                        <a:rPr kumimoji="0" lang="en-GB"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Ν</a:t>
                      </a:r>
                      <a:endParaRPr kumimoji="0" lang="el-GR" altLang="el-GR" sz="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N</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ΙΟΥΛ.</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19</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ΨΗΦ.</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ΙΟΥΛ.</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a:t>
                      </a: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19</a:t>
                      </a:r>
                      <a:r>
                        <a:rPr kumimoji="0" lang="en-GB"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a:t>
                      </a:r>
                      <a:endPar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ΑΔΙΕΥΚΡΙΝΙ</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800" b="1" i="0" u="none" strike="noStrike" cap="none" normalizeH="0" baseline="0" dirty="0">
                          <a:ln>
                            <a:noFill/>
                          </a:ln>
                          <a:solidFill>
                            <a:schemeClr val="bg1"/>
                          </a:solidFill>
                          <a:effectLst/>
                          <a:latin typeface="Calibri" panose="020F0502020204030204" pitchFamily="34" charset="0"/>
                          <a:cs typeface="Calibri" panose="020F0502020204030204" pitchFamily="34" charset="0"/>
                        </a:rPr>
                        <a:t> ΨΗΦΟΣ </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37959">
                <a:tc>
                  <a:txBody>
                    <a:bodyPr/>
                    <a:lstStyle/>
                    <a:p>
                      <a:pPr algn="ctr" fontAlgn="b"/>
                      <a:r>
                        <a:rPr lang="el-GR" sz="1000" b="1" i="0" u="none" strike="noStrike" dirty="0">
                          <a:solidFill>
                            <a:srgbClr val="000000"/>
                          </a:solidFill>
                          <a:effectLst/>
                          <a:latin typeface="+mn-lt"/>
                        </a:rPr>
                        <a:t>Φόβος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44,5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57,7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5107">
                <a:tc>
                  <a:txBody>
                    <a:bodyPr/>
                    <a:lstStyle/>
                    <a:p>
                      <a:pPr algn="ctr" fontAlgn="b"/>
                      <a:r>
                        <a:rPr lang="el-GR" sz="1000" b="1" i="0" u="none" strike="noStrike" dirty="0">
                          <a:solidFill>
                            <a:srgbClr val="000000"/>
                          </a:solidFill>
                          <a:effectLst/>
                          <a:latin typeface="+mn-lt"/>
                        </a:rPr>
                        <a:t>Οργή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41,7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56,3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45677">
                <a:tc>
                  <a:txBody>
                    <a:bodyPr/>
                    <a:lstStyle/>
                    <a:p>
                      <a:pPr algn="ctr" fontAlgn="b"/>
                      <a:r>
                        <a:rPr lang="el-GR" sz="1000" b="1" i="0" u="none" strike="noStrike" dirty="0">
                          <a:solidFill>
                            <a:srgbClr val="000000"/>
                          </a:solidFill>
                          <a:effectLst/>
                          <a:latin typeface="+mn-lt"/>
                        </a:rPr>
                        <a:t>Παραίτηση / Απογοήτευση</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a:solidFill>
                            <a:srgbClr val="000000"/>
                          </a:solidFill>
                          <a:effectLst/>
                          <a:latin typeface="+mn-lt"/>
                        </a:rPr>
                        <a:t>33,1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38,1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433290">
                <a:tc>
                  <a:txBody>
                    <a:bodyPr/>
                    <a:lstStyle/>
                    <a:p>
                      <a:pPr algn="ctr" fontAlgn="b"/>
                      <a:r>
                        <a:rPr lang="el-GR" sz="1000" b="1" i="0" u="none" strike="noStrike">
                          <a:solidFill>
                            <a:srgbClr val="000000"/>
                          </a:solidFill>
                          <a:effectLst/>
                          <a:latin typeface="+mn-lt"/>
                        </a:rPr>
                        <a:t>Ελπίδα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45,1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33290">
                <a:tc>
                  <a:txBody>
                    <a:bodyPr/>
                    <a:lstStyle/>
                    <a:p>
                      <a:pPr algn="ctr" fontAlgn="b"/>
                      <a:r>
                        <a:rPr lang="el-GR" sz="1000" b="1" i="0" u="none" strike="noStrike">
                          <a:solidFill>
                            <a:srgbClr val="000000"/>
                          </a:solidFill>
                          <a:effectLst/>
                          <a:latin typeface="+mn-lt"/>
                        </a:rPr>
                        <a:t>Περηφάνια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10,9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433290">
                <a:tc>
                  <a:txBody>
                    <a:bodyPr/>
                    <a:lstStyle/>
                    <a:p>
                      <a:pPr algn="ctr" fontAlgn="b"/>
                      <a:r>
                        <a:rPr lang="el-GR" sz="1000" b="1" i="0" u="none" strike="noStrike">
                          <a:solidFill>
                            <a:srgbClr val="000000"/>
                          </a:solidFill>
                          <a:effectLst/>
                          <a:latin typeface="+mn-lt"/>
                        </a:rPr>
                        <a:t>Σιγουριά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a:solidFill>
                            <a:srgbClr val="000000"/>
                          </a:solidFill>
                          <a:effectLst/>
                          <a:latin typeface="+mn-lt"/>
                        </a:rPr>
                        <a:t>8,4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8"/>
                  </a:ext>
                </a:extLst>
              </a:tr>
              <a:tr h="43329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50606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4" y="151019"/>
            <a:ext cx="10576974" cy="1094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2000" b="1" dirty="0">
                <a:solidFill>
                  <a:srgbClr val="FF0000"/>
                </a:solidFill>
                <a:latin typeface="+mj-lt"/>
                <a:ea typeface="+mj-ea"/>
                <a:cs typeface="+mj-cs"/>
              </a:rPr>
              <a:t>«Δικαιοσύνη παντού» ή «Σταθερότητα» </a:t>
            </a:r>
            <a:r>
              <a:rPr lang="el-GR" altLang="el-GR" sz="2000" b="1" dirty="0">
                <a:latin typeface="+mj-lt"/>
                <a:ea typeface="+mj-ea"/>
                <a:cs typeface="+mj-cs"/>
              </a:rPr>
              <a:t>σας εκφράζει καλύτερα ως προς το ζητούμενο της χώρας</a:t>
            </a:r>
          </a:p>
          <a:p>
            <a:pPr algn="ctr">
              <a:lnSpc>
                <a:spcPct val="110000"/>
              </a:lnSpc>
              <a:spcBef>
                <a:spcPct val="20000"/>
              </a:spcBef>
            </a:pPr>
            <a:r>
              <a:rPr lang="el-GR" altLang="el-GR" sz="1200" b="1" dirty="0">
                <a:solidFill>
                  <a:srgbClr val="FF0000"/>
                </a:solidFill>
                <a:latin typeface="+mj-lt"/>
                <a:ea typeface="+mj-ea"/>
                <a:cs typeface="+mj-cs"/>
              </a:rPr>
              <a:t> </a:t>
            </a:r>
            <a:endParaRPr lang="el-GR" altLang="el-GR" sz="600" b="1" dirty="0">
              <a:solidFill>
                <a:schemeClr val="accent2">
                  <a:lumMod val="75000"/>
                </a:schemeClr>
              </a:solidFill>
              <a:latin typeface="+mj-lt"/>
              <a:ea typeface="+mj-ea"/>
              <a:cs typeface="+mj-cs"/>
            </a:endParaRPr>
          </a:p>
          <a:p>
            <a:pPr algn="ctr">
              <a:lnSpc>
                <a:spcPct val="110000"/>
              </a:lnSpc>
            </a:pPr>
            <a:r>
              <a:rPr lang="el-GR" altLang="el-GR" sz="1100" i="1" dirty="0">
                <a:solidFill>
                  <a:schemeClr val="bg1">
                    <a:lumMod val="50000"/>
                  </a:schemeClr>
                </a:solidFill>
              </a:rPr>
              <a:t>Ποια από τις παρακάτω φράσεις σας εκφράζει καλύτερα ως προς το ζητούμενο της χώρας; </a:t>
            </a:r>
          </a:p>
          <a:p>
            <a:pPr algn="ctr">
              <a:lnSpc>
                <a:spcPct val="110000"/>
              </a:lnSpc>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52</a:t>
            </a:fld>
            <a:endParaRPr lang="en-US" dirty="0"/>
          </a:p>
        </p:txBody>
      </p:sp>
      <p:graphicFrame>
        <p:nvGraphicFramePr>
          <p:cNvPr id="9" name="Chart 8"/>
          <p:cNvGraphicFramePr/>
          <p:nvPr>
            <p:extLst>
              <p:ext uri="{D42A27DB-BD31-4B8C-83A1-F6EECF244321}">
                <p14:modId xmlns:p14="http://schemas.microsoft.com/office/powerpoint/2010/main" val="202422755"/>
              </p:ext>
            </p:extLst>
          </p:nvPr>
        </p:nvGraphicFramePr>
        <p:xfrm>
          <a:off x="464118" y="1172096"/>
          <a:ext cx="10620365" cy="4961222"/>
        </p:xfrm>
        <a:graphic>
          <a:graphicData uri="http://schemas.openxmlformats.org/drawingml/2006/chart">
            <c:chart xmlns:c="http://schemas.openxmlformats.org/drawingml/2006/chart" xmlns:r="http://schemas.openxmlformats.org/officeDocument/2006/relationships" r:id="rId2"/>
          </a:graphicData>
        </a:graphic>
      </p:graphicFrame>
      <p:sp>
        <p:nvSpPr>
          <p:cNvPr id="2" name="Right Brace 1">
            <a:extLst>
              <a:ext uri="{FF2B5EF4-FFF2-40B4-BE49-F238E27FC236}">
                <a16:creationId xmlns:a16="http://schemas.microsoft.com/office/drawing/2014/main" id="{852A4296-04AA-9558-2CD2-32DB2E40DF5E}"/>
              </a:ext>
            </a:extLst>
          </p:cNvPr>
          <p:cNvSpPr/>
          <p:nvPr/>
        </p:nvSpPr>
        <p:spPr>
          <a:xfrm>
            <a:off x="8248261" y="1635322"/>
            <a:ext cx="307910" cy="14275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TextBox 4">
            <a:extLst>
              <a:ext uri="{FF2B5EF4-FFF2-40B4-BE49-F238E27FC236}">
                <a16:creationId xmlns:a16="http://schemas.microsoft.com/office/drawing/2014/main" id="{F17B664F-B69C-80B0-6811-AE167D995E79}"/>
              </a:ext>
            </a:extLst>
          </p:cNvPr>
          <p:cNvSpPr txBox="1"/>
          <p:nvPr/>
        </p:nvSpPr>
        <p:spPr>
          <a:xfrm>
            <a:off x="8728137" y="2087503"/>
            <a:ext cx="1092189" cy="523220"/>
          </a:xfrm>
          <a:prstGeom prst="rect">
            <a:avLst/>
          </a:prstGeom>
          <a:noFill/>
        </p:spPr>
        <p:txBody>
          <a:bodyPr wrap="square">
            <a:spAutoFit/>
          </a:bodyPr>
          <a:lstStyle/>
          <a:p>
            <a:r>
              <a:rPr lang="el-GR" altLang="el-GR" sz="2800" b="1" dirty="0">
                <a:latin typeface="+mj-lt"/>
                <a:ea typeface="+mj-ea"/>
                <a:cs typeface="+mj-cs"/>
              </a:rPr>
              <a:t>64%</a:t>
            </a:r>
            <a:endParaRPr lang="el-GR" sz="2800" dirty="0"/>
          </a:p>
        </p:txBody>
      </p:sp>
      <p:sp>
        <p:nvSpPr>
          <p:cNvPr id="6" name="Right Brace 5">
            <a:extLst>
              <a:ext uri="{FF2B5EF4-FFF2-40B4-BE49-F238E27FC236}">
                <a16:creationId xmlns:a16="http://schemas.microsoft.com/office/drawing/2014/main" id="{52BC7C13-DE35-02F9-7D02-3DB7FB2EF710}"/>
              </a:ext>
            </a:extLst>
          </p:cNvPr>
          <p:cNvSpPr/>
          <p:nvPr/>
        </p:nvSpPr>
        <p:spPr>
          <a:xfrm>
            <a:off x="7463980" y="2605907"/>
            <a:ext cx="307910" cy="142758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TextBox 6">
            <a:extLst>
              <a:ext uri="{FF2B5EF4-FFF2-40B4-BE49-F238E27FC236}">
                <a16:creationId xmlns:a16="http://schemas.microsoft.com/office/drawing/2014/main" id="{47CA0BB6-3F64-C288-95B4-5FA3BF0302DC}"/>
              </a:ext>
            </a:extLst>
          </p:cNvPr>
          <p:cNvSpPr txBox="1"/>
          <p:nvPr/>
        </p:nvSpPr>
        <p:spPr>
          <a:xfrm>
            <a:off x="7856121" y="3045896"/>
            <a:ext cx="1092189" cy="523220"/>
          </a:xfrm>
          <a:prstGeom prst="rect">
            <a:avLst/>
          </a:prstGeom>
          <a:noFill/>
        </p:spPr>
        <p:txBody>
          <a:bodyPr wrap="square">
            <a:spAutoFit/>
          </a:bodyPr>
          <a:lstStyle/>
          <a:p>
            <a:r>
              <a:rPr lang="el-GR" altLang="el-GR" sz="2800" b="1" dirty="0">
                <a:latin typeface="+mj-lt"/>
                <a:ea typeface="+mj-ea"/>
                <a:cs typeface="+mj-cs"/>
              </a:rPr>
              <a:t>45,4%</a:t>
            </a:r>
            <a:endParaRPr lang="el-GR" sz="2800" dirty="0"/>
          </a:p>
        </p:txBody>
      </p:sp>
    </p:spTree>
    <p:extLst>
      <p:ext uri="{BB962C8B-B14F-4D97-AF65-F5344CB8AC3E}">
        <p14:creationId xmlns:p14="http://schemas.microsoft.com/office/powerpoint/2010/main" val="36337230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96674" y="151019"/>
            <a:ext cx="10576974" cy="12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2000" b="1" dirty="0">
                <a:solidFill>
                  <a:srgbClr val="FF0000"/>
                </a:solidFill>
                <a:latin typeface="Calibri Light" panose="020F0302020204030204"/>
              </a:rPr>
              <a:t>Δικαιοσύνη παντού ή Σταθερότητα </a:t>
            </a:r>
            <a:r>
              <a:rPr lang="el-GR" altLang="el-GR" sz="2000" b="1" dirty="0">
                <a:solidFill>
                  <a:prstClr val="black"/>
                </a:solidFill>
                <a:latin typeface="Calibri Light" panose="020F0302020204030204"/>
              </a:rPr>
              <a:t>σας εκφράζει καλύτερα ως προς το ζητούμενο της χώρας</a:t>
            </a:r>
          </a:p>
          <a:p>
            <a:pPr algn="ctr">
              <a:lnSpc>
                <a:spcPct val="110000"/>
              </a:lnSpc>
              <a:spcBef>
                <a:spcPct val="20000"/>
              </a:spcBef>
            </a:pPr>
            <a:endParaRPr lang="el-GR" altLang="el-GR" sz="1000" b="1" dirty="0">
              <a:solidFill>
                <a:schemeClr val="accent2">
                  <a:lumMod val="75000"/>
                </a:schemeClr>
              </a:solidFill>
              <a:latin typeface="+mj-lt"/>
              <a:ea typeface="+mj-ea"/>
              <a:cs typeface="+mj-cs"/>
            </a:endParaRPr>
          </a:p>
          <a:p>
            <a:pPr algn="ctr">
              <a:lnSpc>
                <a:spcPct val="120000"/>
              </a:lnSpc>
              <a:defRPr/>
            </a:pPr>
            <a:r>
              <a:rPr lang="el-GR" altLang="el-GR" sz="1200" b="1" kern="0" dirty="0">
                <a:solidFill>
                  <a:schemeClr val="bg1">
                    <a:lumMod val="50000"/>
                  </a:schemeClr>
                </a:solidFill>
              </a:rPr>
              <a:t>Ανάλυση βάσει φύλου και ηλικίας</a:t>
            </a:r>
            <a:br>
              <a:rPr lang="el-GR" altLang="el-GR" sz="1200" b="1" kern="0" dirty="0">
                <a:solidFill>
                  <a:schemeClr val="bg1">
                    <a:lumMod val="50000"/>
                  </a:schemeClr>
                </a:solidFill>
              </a:rPr>
            </a:br>
            <a:r>
              <a:rPr lang="el-GR" altLang="el-GR" sz="1200" b="1" kern="0" dirty="0">
                <a:solidFill>
                  <a:schemeClr val="bg1">
                    <a:lumMod val="50000"/>
                  </a:schemeClr>
                </a:solidFill>
              </a:rPr>
              <a:t>Ψηφοφόροι Βουλευτικών Εκλογών Ιουλίου 2019</a:t>
            </a:r>
            <a:br>
              <a:rPr lang="el-GR" altLang="el-GR" sz="1200" b="1" kern="0" dirty="0">
                <a:solidFill>
                  <a:schemeClr val="bg1">
                    <a:lumMod val="50000"/>
                  </a:schemeClr>
                </a:solidFill>
              </a:rPr>
            </a:br>
            <a:endParaRPr lang="el-GR" altLang="el-GR" sz="1200" b="1" kern="0" dirty="0">
              <a:solidFill>
                <a:schemeClr val="bg1">
                  <a:lumMod val="50000"/>
                </a:schemeClr>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53</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57508133"/>
              </p:ext>
            </p:extLst>
          </p:nvPr>
        </p:nvGraphicFramePr>
        <p:xfrm>
          <a:off x="7631084" y="1567675"/>
          <a:ext cx="4408896" cy="3837596"/>
        </p:xfrm>
        <a:graphic>
          <a:graphicData uri="http://schemas.openxmlformats.org/drawingml/2006/table">
            <a:tbl>
              <a:tblPr/>
              <a:tblGrid>
                <a:gridCol w="1137758">
                  <a:extLst>
                    <a:ext uri="{9D8B030D-6E8A-4147-A177-3AD203B41FA5}">
                      <a16:colId xmlns:a16="http://schemas.microsoft.com/office/drawing/2014/main" val="20000"/>
                    </a:ext>
                  </a:extLst>
                </a:gridCol>
                <a:gridCol w="1001265">
                  <a:extLst>
                    <a:ext uri="{9D8B030D-6E8A-4147-A177-3AD203B41FA5}">
                      <a16:colId xmlns:a16="http://schemas.microsoft.com/office/drawing/2014/main" val="20001"/>
                    </a:ext>
                  </a:extLst>
                </a:gridCol>
                <a:gridCol w="741491">
                  <a:extLst>
                    <a:ext uri="{9D8B030D-6E8A-4147-A177-3AD203B41FA5}">
                      <a16:colId xmlns:a16="http://schemas.microsoft.com/office/drawing/2014/main" val="20002"/>
                    </a:ext>
                  </a:extLst>
                </a:gridCol>
                <a:gridCol w="764191">
                  <a:extLst>
                    <a:ext uri="{9D8B030D-6E8A-4147-A177-3AD203B41FA5}">
                      <a16:colId xmlns:a16="http://schemas.microsoft.com/office/drawing/2014/main" val="20003"/>
                    </a:ext>
                  </a:extLst>
                </a:gridCol>
                <a:gridCol w="764191">
                  <a:extLst>
                    <a:ext uri="{9D8B030D-6E8A-4147-A177-3AD203B41FA5}">
                      <a16:colId xmlns:a16="http://schemas.microsoft.com/office/drawing/2014/main" val="20004"/>
                    </a:ext>
                  </a:extLst>
                </a:gridCol>
              </a:tblGrid>
              <a:tr h="976046">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8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8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8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8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8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8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8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8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8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642090">
                <a:tc>
                  <a:txBody>
                    <a:bodyPr/>
                    <a:lstStyle/>
                    <a:p>
                      <a:pPr algn="ctr" fontAlgn="b"/>
                      <a:r>
                        <a:rPr lang="el-GR" sz="1000" b="1" i="0" u="none" strike="noStrike" dirty="0">
                          <a:solidFill>
                            <a:srgbClr val="000000"/>
                          </a:solidFill>
                          <a:effectLst/>
                          <a:latin typeface="Arial" panose="020B0604020202020204" pitchFamily="34" charset="0"/>
                        </a:rPr>
                        <a:t>Δικαιοσύνη Παντού</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46,6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383684048"/>
                  </a:ext>
                </a:extLst>
              </a:tr>
              <a:tr h="543333">
                <a:tc>
                  <a:txBody>
                    <a:bodyPr/>
                    <a:lstStyle/>
                    <a:p>
                      <a:pPr algn="ctr" fontAlgn="b"/>
                      <a:r>
                        <a:rPr lang="el-GR" sz="1000" b="1" i="0" u="none" strike="noStrike" dirty="0">
                          <a:solidFill>
                            <a:srgbClr val="000000"/>
                          </a:solidFill>
                          <a:effectLst/>
                          <a:latin typeface="Arial" panose="020B0604020202020204" pitchFamily="34" charset="0"/>
                        </a:rPr>
                        <a:t>Σταθερότητα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58709">
                <a:tc>
                  <a:txBody>
                    <a:bodyPr/>
                    <a:lstStyle/>
                    <a:p>
                      <a:pPr algn="ctr" fontAlgn="b"/>
                      <a:r>
                        <a:rPr lang="el-GR" sz="1000" b="1" i="0" u="none" strike="noStrike" dirty="0">
                          <a:solidFill>
                            <a:srgbClr val="000000"/>
                          </a:solidFill>
                          <a:effectLst/>
                          <a:latin typeface="Arial" panose="020B0604020202020204" pitchFamily="34" charset="0"/>
                        </a:rPr>
                        <a:t>Κανένα από τα δύο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58709">
                <a:tc>
                  <a:txBody>
                    <a:bodyPr/>
                    <a:lstStyle/>
                    <a:p>
                      <a:pPr algn="ctr" fontAlgn="b"/>
                      <a:r>
                        <a:rPr lang="el-GR" sz="1000" b="1" i="0" u="none" strike="noStrike" dirty="0">
                          <a:solidFill>
                            <a:srgbClr val="000000"/>
                          </a:solidFill>
                          <a:effectLst/>
                          <a:latin typeface="Arial" panose="020B0604020202020204" pitchFamily="34" charset="0"/>
                        </a:rPr>
                        <a:t>Και τα δύο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45274696"/>
                  </a:ext>
                </a:extLst>
              </a:tr>
              <a:tr h="558709">
                <a:tc>
                  <a:txBody>
                    <a:bodyPr/>
                    <a:lstStyle/>
                    <a:p>
                      <a:pPr algn="ctr" fontAlgn="b"/>
                      <a:r>
                        <a:rPr lang="el-GR" sz="1000" b="1" i="0" u="none" strike="noStrike" dirty="0">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11,9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288612227"/>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17012298"/>
              </p:ext>
            </p:extLst>
          </p:nvPr>
        </p:nvGraphicFramePr>
        <p:xfrm>
          <a:off x="136348" y="1506249"/>
          <a:ext cx="6943324" cy="3899021"/>
        </p:xfrm>
        <a:graphic>
          <a:graphicData uri="http://schemas.openxmlformats.org/drawingml/2006/table">
            <a:tbl>
              <a:tblPr/>
              <a:tblGrid>
                <a:gridCol w="844999">
                  <a:extLst>
                    <a:ext uri="{9D8B030D-6E8A-4147-A177-3AD203B41FA5}">
                      <a16:colId xmlns:a16="http://schemas.microsoft.com/office/drawing/2014/main" val="20000"/>
                    </a:ext>
                  </a:extLst>
                </a:gridCol>
                <a:gridCol w="880473">
                  <a:extLst>
                    <a:ext uri="{9D8B030D-6E8A-4147-A177-3AD203B41FA5}">
                      <a16:colId xmlns:a16="http://schemas.microsoft.com/office/drawing/2014/main" val="20001"/>
                    </a:ext>
                  </a:extLst>
                </a:gridCol>
                <a:gridCol w="737085">
                  <a:extLst>
                    <a:ext uri="{9D8B030D-6E8A-4147-A177-3AD203B41FA5}">
                      <a16:colId xmlns:a16="http://schemas.microsoft.com/office/drawing/2014/main" val="20002"/>
                    </a:ext>
                  </a:extLst>
                </a:gridCol>
                <a:gridCol w="735607">
                  <a:extLst>
                    <a:ext uri="{9D8B030D-6E8A-4147-A177-3AD203B41FA5}">
                      <a16:colId xmlns:a16="http://schemas.microsoft.com/office/drawing/2014/main" val="20003"/>
                    </a:ext>
                  </a:extLst>
                </a:gridCol>
                <a:gridCol w="749032">
                  <a:extLst>
                    <a:ext uri="{9D8B030D-6E8A-4147-A177-3AD203B41FA5}">
                      <a16:colId xmlns:a16="http://schemas.microsoft.com/office/drawing/2014/main" val="20004"/>
                    </a:ext>
                  </a:extLst>
                </a:gridCol>
                <a:gridCol w="749032">
                  <a:extLst>
                    <a:ext uri="{9D8B030D-6E8A-4147-A177-3AD203B41FA5}">
                      <a16:colId xmlns:a16="http://schemas.microsoft.com/office/drawing/2014/main" val="20005"/>
                    </a:ext>
                  </a:extLst>
                </a:gridCol>
                <a:gridCol w="749032">
                  <a:extLst>
                    <a:ext uri="{9D8B030D-6E8A-4147-A177-3AD203B41FA5}">
                      <a16:colId xmlns:a16="http://schemas.microsoft.com/office/drawing/2014/main" val="20006"/>
                    </a:ext>
                  </a:extLst>
                </a:gridCol>
                <a:gridCol w="749032">
                  <a:extLst>
                    <a:ext uri="{9D8B030D-6E8A-4147-A177-3AD203B41FA5}">
                      <a16:colId xmlns:a16="http://schemas.microsoft.com/office/drawing/2014/main" val="20007"/>
                    </a:ext>
                  </a:extLst>
                </a:gridCol>
                <a:gridCol w="749032">
                  <a:extLst>
                    <a:ext uri="{9D8B030D-6E8A-4147-A177-3AD203B41FA5}">
                      <a16:colId xmlns:a16="http://schemas.microsoft.com/office/drawing/2014/main" val="20008"/>
                    </a:ext>
                  </a:extLst>
                </a:gridCol>
              </a:tblGrid>
              <a:tr h="1147883">
                <a:tc>
                  <a:txBody>
                    <a:bodyPr/>
                    <a:lstStyle/>
                    <a:p>
                      <a:pPr algn="ctr" fontAlgn="b"/>
                      <a:endParaRPr kumimoji="0" lang="en-US" sz="1600" b="1" i="0" u="none" strike="noStrike" kern="1200" cap="none" spc="0" normalizeH="0" baseline="0" dirty="0">
                        <a:ln>
                          <a:noFill/>
                        </a:ln>
                        <a:solidFill>
                          <a:srgbClr val="000000"/>
                        </a:solidFill>
                        <a:effectLst/>
                        <a:uLnTx/>
                        <a:uFillTx/>
                        <a:latin typeface="Calibri" pitchFamily="34" charset="0"/>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itchFamily="34" charset="0"/>
                          <a:cs typeface="Calibri" panose="020F0502020204030204" pitchFamily="34" charset="0"/>
                        </a:rPr>
                        <a:t>ΣΥΝΟΛΟ</a:t>
                      </a:r>
                      <a:endParaRPr kumimoji="0" lang="el-GR" altLang="el-GR" sz="800" b="1" i="0" u="none" strike="noStrike" cap="none" normalizeH="0" baseline="0" dirty="0">
                        <a:ln>
                          <a:noFill/>
                        </a:ln>
                        <a:solidFill>
                          <a:srgbClr val="FFFFFF"/>
                        </a:solidFill>
                        <a:effectLst/>
                        <a:latin typeface="Calibri" pitchFamily="34" charset="0"/>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800" b="1" i="0" u="none" strike="noStrike" cap="none" normalizeH="0" baseline="0" dirty="0">
                          <a:ln>
                            <a:noFill/>
                          </a:ln>
                          <a:solidFill>
                            <a:srgbClr val="FFFFFF"/>
                          </a:solidFill>
                          <a:effectLst/>
                          <a:latin typeface="Calibri" pitchFamily="34" charset="0"/>
                          <a:cs typeface="Calibri" panose="020F0502020204030204" pitchFamily="34" charset="0"/>
                        </a:rPr>
                        <a:t>ΕΡΩΤΗΘΕΝΤ</a:t>
                      </a:r>
                      <a:r>
                        <a:rPr kumimoji="0" lang="el-GR" altLang="el-GR" sz="800" b="1" i="0" u="none" strike="noStrike" cap="none" normalizeH="0" baseline="0" dirty="0">
                          <a:ln>
                            <a:noFill/>
                          </a:ln>
                          <a:solidFill>
                            <a:srgbClr val="FFFFFF"/>
                          </a:solidFill>
                          <a:effectLst/>
                          <a:latin typeface="Calibri" pitchFamily="34" charset="0"/>
                          <a:cs typeface="Calibri" panose="020F0502020204030204" pitchFamily="34" charset="0"/>
                        </a:rPr>
                        <a:t>ΩΝ</a:t>
                      </a:r>
                      <a:endParaRPr kumimoji="0" lang="en-GB" altLang="el-GR" sz="1050" b="1" i="0" u="none" strike="noStrike" cap="none" normalizeH="0" baseline="0" dirty="0">
                        <a:ln>
                          <a:noFill/>
                        </a:ln>
                        <a:solidFill>
                          <a:srgbClr val="FFFFFF"/>
                        </a:solidFill>
                        <a:effectLst/>
                        <a:latin typeface="Calibri" pitchFamily="34" charset="0"/>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itchFamily="34" charset="0"/>
                          <a:cs typeface="Calibri" panose="020F0502020204030204" pitchFamily="34" charset="0"/>
                        </a:rPr>
                        <a:t>ΑΝΔΡΕΣ</a:t>
                      </a:r>
                      <a:endParaRPr kumimoji="0" lang="en-US" altLang="el-GR" sz="900" b="1" i="0" u="none" strike="noStrike" cap="none" normalizeH="0" baseline="0" dirty="0">
                        <a:ln>
                          <a:noFill/>
                        </a:ln>
                        <a:solidFill>
                          <a:schemeClr val="bg1"/>
                        </a:solidFill>
                        <a:effectLst/>
                        <a:latin typeface="Calibri"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Calibri" pitchFamily="34" charset="0"/>
                          <a:cs typeface="Calibri" panose="020F0502020204030204" pitchFamily="34" charset="0"/>
                        </a:rPr>
                        <a:t>ΓΥΝΑΙΚΕΣ</a:t>
                      </a:r>
                      <a:endParaRPr kumimoji="0" lang="en-US" altLang="el-GR" sz="900" b="1" i="0" u="none" strike="noStrike" cap="none" normalizeH="0" baseline="0" dirty="0">
                        <a:ln>
                          <a:noFill/>
                        </a:ln>
                        <a:solidFill>
                          <a:schemeClr val="bg1"/>
                        </a:solidFill>
                        <a:effectLst/>
                        <a:latin typeface="Calibri" pitchFamily="34" charset="0"/>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0" algn="ctr" defTabSz="914400" rtl="0" eaLnBrk="1" fontAlgn="b" latinLnBrk="0" hangingPunct="1"/>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17-</a:t>
                      </a:r>
                      <a:r>
                        <a:rPr kumimoji="0" lang="el-GR"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34</a:t>
                      </a:r>
                      <a:endPar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rPr>
                        <a:t>65+</a:t>
                      </a:r>
                      <a:endParaRPr kumimoji="0" lang="en-US" sz="900" b="1" i="0" u="none" strike="noStrike" kern="1200" cap="none" normalizeH="0" baseline="0" dirty="0">
                        <a:ln>
                          <a:noFill/>
                        </a:ln>
                        <a:solidFill>
                          <a:schemeClr val="bg1"/>
                        </a:solidFill>
                        <a:effectLst/>
                        <a:latin typeface="Calibri" pitchFamily="34" charset="0"/>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36768">
                <a:tc>
                  <a:txBody>
                    <a:bodyPr/>
                    <a:lstStyle/>
                    <a:p>
                      <a:pPr algn="ctr" fontAlgn="b"/>
                      <a:r>
                        <a:rPr lang="el-GR" sz="1100" b="1" i="0" u="none" strike="noStrike" dirty="0">
                          <a:solidFill>
                            <a:srgbClr val="000000"/>
                          </a:solidFill>
                          <a:effectLst/>
                          <a:latin typeface="+mn-lt"/>
                        </a:rPr>
                        <a:t>Δικαιοσύνη Παντού</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38,3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34,6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22,6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536768">
                <a:tc>
                  <a:txBody>
                    <a:bodyPr/>
                    <a:lstStyle/>
                    <a:p>
                      <a:pPr algn="ctr" fontAlgn="b"/>
                      <a:r>
                        <a:rPr lang="el-GR" sz="1100" b="1" i="0" u="none" strike="noStrike" dirty="0">
                          <a:solidFill>
                            <a:srgbClr val="000000"/>
                          </a:solidFill>
                          <a:effectLst/>
                          <a:latin typeface="+mn-lt"/>
                        </a:rPr>
                        <a:t>Σταθερότητα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16,2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536768">
                <a:tc>
                  <a:txBody>
                    <a:bodyPr/>
                    <a:lstStyle/>
                    <a:p>
                      <a:pPr algn="ctr" fontAlgn="b"/>
                      <a:r>
                        <a:rPr lang="el-GR" sz="1100" b="1" i="0" u="none" strike="noStrike">
                          <a:solidFill>
                            <a:srgbClr val="000000"/>
                          </a:solidFill>
                          <a:effectLst/>
                          <a:latin typeface="+mn-lt"/>
                        </a:rPr>
                        <a:t>Κανένα από τα δύο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15,1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15,6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536768">
                <a:tc>
                  <a:txBody>
                    <a:bodyPr/>
                    <a:lstStyle/>
                    <a:p>
                      <a:pPr algn="ctr" fontAlgn="b"/>
                      <a:r>
                        <a:rPr lang="el-GR" sz="1100" b="1" i="0" u="none" strike="noStrike">
                          <a:solidFill>
                            <a:srgbClr val="000000"/>
                          </a:solidFill>
                          <a:effectLst/>
                          <a:latin typeface="+mn-lt"/>
                        </a:rPr>
                        <a:t>Και τα δύο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25,9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5"/>
                  </a:ext>
                </a:extLst>
              </a:tr>
              <a:tr h="604066">
                <a:tc>
                  <a:txBody>
                    <a:bodyPr/>
                    <a:lstStyle/>
                    <a:p>
                      <a:pPr algn="ctr" fontAlgn="b"/>
                      <a:r>
                        <a:rPr lang="el-GR" sz="11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mn-lt"/>
                        </a:rPr>
                        <a:t>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mn-lt"/>
                        </a:rPr>
                        <a:t>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38487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extLst>
              <p:ext uri="{D42A27DB-BD31-4B8C-83A1-F6EECF244321}">
                <p14:modId xmlns:p14="http://schemas.microsoft.com/office/powerpoint/2010/main" val="202608734"/>
              </p:ext>
            </p:extLst>
          </p:nvPr>
        </p:nvGraphicFramePr>
        <p:xfrm>
          <a:off x="-312651" y="1303538"/>
          <a:ext cx="6256251" cy="3317305"/>
        </p:xfrm>
        <a:graphic>
          <a:graphicData uri="http://schemas.openxmlformats.org/drawingml/2006/chart">
            <c:chart xmlns:c="http://schemas.openxmlformats.org/drawingml/2006/chart" xmlns:r="http://schemas.openxmlformats.org/officeDocument/2006/relationships" r:id="rId2"/>
          </a:graphicData>
        </a:graphic>
      </p:graphicFrame>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54</a:t>
            </a:fld>
            <a:endParaRPr lang="en-GB" altLang="el-GR" sz="1200" dirty="0">
              <a:solidFill>
                <a:prstClr val="black"/>
              </a:solidFill>
            </a:endParaRPr>
          </a:p>
        </p:txBody>
      </p:sp>
      <p:sp>
        <p:nvSpPr>
          <p:cNvPr id="9221" name="Rectangle 2"/>
          <p:cNvSpPr>
            <a:spLocks noChangeArrowheads="1"/>
          </p:cNvSpPr>
          <p:nvPr/>
        </p:nvSpPr>
        <p:spPr bwMode="auto">
          <a:xfrm>
            <a:off x="186234" y="101829"/>
            <a:ext cx="12005766" cy="1268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110000"/>
              </a:lnSpc>
              <a:spcBef>
                <a:spcPct val="0"/>
              </a:spcBef>
              <a:buFontTx/>
              <a:buNone/>
            </a:pPr>
            <a:r>
              <a:rPr lang="el-GR" altLang="el-GR" sz="2000" b="1" dirty="0">
                <a:solidFill>
                  <a:schemeClr val="bg2">
                    <a:lumMod val="25000"/>
                  </a:schemeClr>
                </a:solidFill>
                <a:latin typeface="+mj-lt"/>
                <a:ea typeface="+mj-ea"/>
                <a:cs typeface="+mj-cs"/>
              </a:rPr>
              <a:t>Καταλληλότερος …για το σπίτι …για την επιχείρηση – Δίπολο – Ηθική </a:t>
            </a:r>
            <a:r>
              <a:rPr lang="en-US" altLang="el-GR" sz="2000" b="1" dirty="0">
                <a:solidFill>
                  <a:schemeClr val="bg2">
                    <a:lumMod val="25000"/>
                  </a:schemeClr>
                </a:solidFill>
                <a:latin typeface="+mj-lt"/>
                <a:ea typeface="+mj-ea"/>
                <a:cs typeface="+mj-cs"/>
              </a:rPr>
              <a:t>vs </a:t>
            </a:r>
            <a:r>
              <a:rPr lang="el-GR" altLang="el-GR" sz="2000" b="1" dirty="0">
                <a:solidFill>
                  <a:schemeClr val="bg2">
                    <a:lumMod val="25000"/>
                  </a:schemeClr>
                </a:solidFill>
                <a:latin typeface="+mj-lt"/>
                <a:ea typeface="+mj-ea"/>
                <a:cs typeface="+mj-cs"/>
              </a:rPr>
              <a:t>Αποτελεσματικότητα</a:t>
            </a:r>
          </a:p>
          <a:p>
            <a:pPr>
              <a:lnSpc>
                <a:spcPct val="110000"/>
              </a:lnSpc>
              <a:spcBef>
                <a:spcPct val="0"/>
              </a:spcBef>
              <a:buFontTx/>
              <a:buNone/>
            </a:pPr>
            <a:r>
              <a:rPr lang="el-GR" altLang="el-GR" sz="1800" b="1" dirty="0">
                <a:solidFill>
                  <a:prstClr val="black"/>
                </a:solidFill>
              </a:rPr>
              <a:t> </a:t>
            </a:r>
          </a:p>
          <a:p>
            <a:pPr>
              <a:lnSpc>
                <a:spcPct val="110000"/>
              </a:lnSpc>
              <a:spcBef>
                <a:spcPct val="0"/>
              </a:spcBef>
              <a:buFontTx/>
              <a:buNone/>
            </a:pPr>
            <a:r>
              <a:rPr lang="el-GR" altLang="el-GR" sz="1050" i="1" dirty="0">
                <a:solidFill>
                  <a:schemeClr val="bg1">
                    <a:lumMod val="50000"/>
                  </a:schemeClr>
                </a:solidFill>
              </a:rPr>
              <a:t>Θα μπορούσατε τώρα να απαντήσετε σε δύο εντελώς διαφορετικές ερωτήσεις; </a:t>
            </a:r>
          </a:p>
          <a:p>
            <a:pPr>
              <a:lnSpc>
                <a:spcPct val="110000"/>
              </a:lnSpc>
              <a:spcBef>
                <a:spcPct val="0"/>
              </a:spcBef>
              <a:buFontTx/>
              <a:buNone/>
            </a:pPr>
            <a:r>
              <a:rPr lang="el-GR" altLang="el-GR" sz="1050" i="1" dirty="0">
                <a:solidFill>
                  <a:schemeClr val="bg1">
                    <a:lumMod val="50000"/>
                  </a:schemeClr>
                </a:solidFill>
              </a:rPr>
              <a:t>Εάν έπρεπε να λείψετε από το σπίτι σας για κάποιο χρονικό διάστημα σε ποιόν από τους δύο θα εμπιστευόσασταν  τα κλειδιά του  σπιτιού σας, στον Κ. Μητσοτάκη ή στον Α. Τσίπρα; </a:t>
            </a:r>
          </a:p>
          <a:p>
            <a:pPr>
              <a:lnSpc>
                <a:spcPct val="110000"/>
              </a:lnSpc>
              <a:spcBef>
                <a:spcPct val="0"/>
              </a:spcBef>
              <a:buFontTx/>
              <a:buNone/>
            </a:pPr>
            <a:r>
              <a:rPr lang="el-GR" altLang="el-GR" sz="1050" i="1" dirty="0">
                <a:solidFill>
                  <a:schemeClr val="bg1">
                    <a:lumMod val="50000"/>
                  </a:schemeClr>
                </a:solidFill>
              </a:rPr>
              <a:t>Εάν είχατε επιχείρηση ποιον θα προσλαμβάνατε για υπεύθυνο / διευθυντή, τον Κ. Μητσοτάκη ή τον Α. Τσίπρα; </a:t>
            </a:r>
          </a:p>
        </p:txBody>
      </p:sp>
      <p:sp>
        <p:nvSpPr>
          <p:cNvPr id="9222" name="Text Box 4"/>
          <p:cNvSpPr txBox="1">
            <a:spLocks noChangeArrowheads="1"/>
          </p:cNvSpPr>
          <p:nvPr/>
        </p:nvSpPr>
        <p:spPr bwMode="auto">
          <a:xfrm>
            <a:off x="5334001" y="6354764"/>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632" b="27173"/>
          <a:stretch/>
        </p:blipFill>
        <p:spPr>
          <a:xfrm>
            <a:off x="985913" y="3532798"/>
            <a:ext cx="403500" cy="40445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2818" r="24257" b="26054"/>
          <a:stretch/>
        </p:blipFill>
        <p:spPr>
          <a:xfrm>
            <a:off x="2041299" y="3608061"/>
            <a:ext cx="390302" cy="391225"/>
          </a:xfrm>
          <a:prstGeom prst="rect">
            <a:avLst/>
          </a:prstGeom>
        </p:spPr>
      </p:pic>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2482573623"/>
              </p:ext>
            </p:extLst>
          </p:nvPr>
        </p:nvGraphicFramePr>
        <p:xfrm>
          <a:off x="109619" y="5019029"/>
          <a:ext cx="5224382" cy="1508153"/>
        </p:xfrm>
        <a:graphic>
          <a:graphicData uri="http://schemas.openxmlformats.org/drawingml/2006/table">
            <a:tbl>
              <a:tblPr/>
              <a:tblGrid>
                <a:gridCol w="1348203">
                  <a:extLst>
                    <a:ext uri="{9D8B030D-6E8A-4147-A177-3AD203B41FA5}">
                      <a16:colId xmlns:a16="http://schemas.microsoft.com/office/drawing/2014/main" val="20000"/>
                    </a:ext>
                  </a:extLst>
                </a:gridCol>
                <a:gridCol w="1186461">
                  <a:extLst>
                    <a:ext uri="{9D8B030D-6E8A-4147-A177-3AD203B41FA5}">
                      <a16:colId xmlns:a16="http://schemas.microsoft.com/office/drawing/2014/main" val="20001"/>
                    </a:ext>
                  </a:extLst>
                </a:gridCol>
                <a:gridCol w="878640">
                  <a:extLst>
                    <a:ext uri="{9D8B030D-6E8A-4147-A177-3AD203B41FA5}">
                      <a16:colId xmlns:a16="http://schemas.microsoft.com/office/drawing/2014/main" val="20002"/>
                    </a:ext>
                  </a:extLst>
                </a:gridCol>
                <a:gridCol w="905539">
                  <a:extLst>
                    <a:ext uri="{9D8B030D-6E8A-4147-A177-3AD203B41FA5}">
                      <a16:colId xmlns:a16="http://schemas.microsoft.com/office/drawing/2014/main" val="20003"/>
                    </a:ext>
                  </a:extLst>
                </a:gridCol>
                <a:gridCol w="905539">
                  <a:extLst>
                    <a:ext uri="{9D8B030D-6E8A-4147-A177-3AD203B41FA5}">
                      <a16:colId xmlns:a16="http://schemas.microsoft.com/office/drawing/2014/main" val="20004"/>
                    </a:ext>
                  </a:extLst>
                </a:gridCol>
              </a:tblGrid>
              <a:tr h="416427">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177803">
                <a:tc>
                  <a:txBody>
                    <a:bodyPr/>
                    <a:lstStyle/>
                    <a:p>
                      <a:pPr algn="ctr" fontAlgn="b"/>
                      <a:r>
                        <a:rPr lang="el-GR" sz="800" b="1" i="0" u="none" strike="noStrike">
                          <a:solidFill>
                            <a:srgbClr val="000000"/>
                          </a:solidFill>
                          <a:effectLst/>
                          <a:latin typeface="Arial" panose="020B0604020202020204" pitchFamily="34" charset="0"/>
                        </a:rPr>
                        <a:t>ΚΥΡΙΑΚΟΣ ΜΗΤΣΟΤΑΚΗΣ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1" i="0" u="none" strike="noStrike" dirty="0">
                          <a:solidFill>
                            <a:srgbClr val="000000"/>
                          </a:solidFill>
                          <a:effectLst/>
                          <a:latin typeface="Calibri" panose="020F0502020204030204" pitchFamily="34" charset="0"/>
                        </a:rPr>
                        <a:t>23,3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52,8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150456">
                <a:tc>
                  <a:txBody>
                    <a:bodyPr/>
                    <a:lstStyle/>
                    <a:p>
                      <a:pPr algn="ctr" fontAlgn="b"/>
                      <a:r>
                        <a:rPr lang="el-GR" sz="800" b="1" i="0" u="none" strike="noStrike">
                          <a:solidFill>
                            <a:srgbClr val="000000"/>
                          </a:solidFill>
                          <a:effectLst/>
                          <a:latin typeface="Arial" panose="020B0604020202020204" pitchFamily="34" charset="0"/>
                        </a:rPr>
                        <a:t>ΑΛΕΞΗΣ ΤΣΙΠΡΑΣ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1" i="0" u="none" strike="noStrike" dirty="0">
                          <a:solidFill>
                            <a:srgbClr val="000000"/>
                          </a:solidFill>
                          <a:effectLst/>
                          <a:latin typeface="Calibri" panose="020F0502020204030204" pitchFamily="34" charset="0"/>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0" i="0" u="none" strike="noStrike">
                          <a:solidFill>
                            <a:srgbClr val="000000"/>
                          </a:solidFill>
                          <a:effectLst/>
                          <a:latin typeface="Calibri" panose="020F0502020204030204" pitchFamily="34" charset="0"/>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54714">
                <a:tc>
                  <a:txBody>
                    <a:bodyPr/>
                    <a:lstStyle/>
                    <a:p>
                      <a:pPr algn="ctr" fontAlgn="b"/>
                      <a:r>
                        <a:rPr lang="el-GR" sz="800" b="1" i="0" u="none" strike="noStrike">
                          <a:solidFill>
                            <a:srgbClr val="000000"/>
                          </a:solidFill>
                          <a:effectLst/>
                          <a:latin typeface="Arial" panose="020B0604020202020204" pitchFamily="34" charset="0"/>
                        </a:rPr>
                        <a:t>ΚΑΝΕΝΑΣ ΑΠΟ ΤΟΥΣ ΔΥΟ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1" i="0" u="none" strike="noStrike" dirty="0">
                          <a:solidFill>
                            <a:srgbClr val="000000"/>
                          </a:solidFill>
                          <a:effectLst/>
                          <a:latin typeface="Calibri" panose="020F0502020204030204" pitchFamily="34" charset="0"/>
                        </a:rPr>
                        <a:t>47,7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33,2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04495">
                <a:tc>
                  <a:txBody>
                    <a:bodyPr/>
                    <a:lstStyle/>
                    <a:p>
                      <a:pPr algn="ctr" fontAlgn="b"/>
                      <a:r>
                        <a:rPr lang="el-GR" sz="800" b="1" i="0" u="none" strike="noStrike">
                          <a:solidFill>
                            <a:srgbClr val="000000"/>
                          </a:solidFill>
                          <a:effectLst/>
                          <a:latin typeface="Arial" panose="020B0604020202020204" pitchFamily="34" charset="0"/>
                        </a:rPr>
                        <a:t>ΆΛΛΟΣ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00" b="1"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00" b="0" i="0"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00" b="0"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154714">
                <a:tc>
                  <a:txBody>
                    <a:bodyPr/>
                    <a:lstStyle/>
                    <a:p>
                      <a:pPr algn="ctr" fontAlgn="b"/>
                      <a:r>
                        <a:rPr lang="el-GR" sz="8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1" i="0" u="none" strike="noStrike" dirty="0">
                          <a:solidFill>
                            <a:srgbClr val="000000"/>
                          </a:solidFill>
                          <a:effectLst/>
                          <a:latin typeface="Calibri" panose="020F0502020204030204" pitchFamily="34" charset="0"/>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0" i="0" u="none" strike="noStrike">
                          <a:solidFill>
                            <a:srgbClr val="000000"/>
                          </a:solidFill>
                          <a:effectLst/>
                          <a:latin typeface="Calibri" panose="020F0502020204030204" pitchFamily="34"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0" i="0" u="none" strike="noStrike" dirty="0">
                          <a:solidFill>
                            <a:srgbClr val="000000"/>
                          </a:solidFill>
                          <a:effectLst/>
                          <a:latin typeface="Calibri" panose="020F0502020204030204" pitchFamily="34" charset="0"/>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882394529"/>
                  </a:ext>
                </a:extLst>
              </a:tr>
            </a:tbl>
          </a:graphicData>
        </a:graphic>
      </p:graphicFrame>
      <p:sp>
        <p:nvSpPr>
          <p:cNvPr id="14" name="AutoShape 14"/>
          <p:cNvSpPr>
            <a:spLocks/>
          </p:cNvSpPr>
          <p:nvPr/>
        </p:nvSpPr>
        <p:spPr bwMode="auto">
          <a:xfrm rot="-5400000">
            <a:off x="1729163" y="1668922"/>
            <a:ext cx="144463" cy="1584325"/>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15" name="Text Box 15"/>
          <p:cNvSpPr txBox="1">
            <a:spLocks noChangeArrowheads="1"/>
          </p:cNvSpPr>
          <p:nvPr/>
        </p:nvSpPr>
        <p:spPr bwMode="auto">
          <a:xfrm>
            <a:off x="1503876" y="1859847"/>
            <a:ext cx="595036" cy="338554"/>
          </a:xfrm>
          <a:prstGeom prst="rect">
            <a:avLst/>
          </a:prstGeom>
          <a:solidFill>
            <a:srgbClr val="FF0000"/>
          </a:solidFill>
          <a:ln>
            <a:noFill/>
          </a:ln>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solidFill>
                  <a:prstClr val="white"/>
                </a:solidFill>
              </a:rPr>
              <a:t>0,4%</a:t>
            </a:r>
            <a:endParaRPr lang="el-GR" altLang="el-GR" sz="1400" i="1" dirty="0">
              <a:solidFill>
                <a:prstClr val="white"/>
              </a:solidFill>
            </a:endParaRPr>
          </a:p>
        </p:txBody>
      </p:sp>
      <p:graphicFrame>
        <p:nvGraphicFramePr>
          <p:cNvPr id="13" name="Object 3"/>
          <p:cNvGraphicFramePr>
            <a:graphicFrameLocks/>
          </p:cNvGraphicFramePr>
          <p:nvPr>
            <p:extLst>
              <p:ext uri="{D42A27DB-BD31-4B8C-83A1-F6EECF244321}">
                <p14:modId xmlns:p14="http://schemas.microsoft.com/office/powerpoint/2010/main" val="3058297557"/>
              </p:ext>
            </p:extLst>
          </p:nvPr>
        </p:nvGraphicFramePr>
        <p:xfrm>
          <a:off x="5939675" y="1285979"/>
          <a:ext cx="6256251" cy="3317305"/>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 Box 4"/>
          <p:cNvSpPr txBox="1">
            <a:spLocks noChangeArrowheads="1"/>
          </p:cNvSpPr>
          <p:nvPr/>
        </p:nvSpPr>
        <p:spPr bwMode="auto">
          <a:xfrm>
            <a:off x="11586327" y="6337205"/>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graphicFrame>
        <p:nvGraphicFramePr>
          <p:cNvPr id="19" name="Table 18">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3549670171"/>
              </p:ext>
            </p:extLst>
          </p:nvPr>
        </p:nvGraphicFramePr>
        <p:xfrm>
          <a:off x="6377018" y="5019028"/>
          <a:ext cx="5224382" cy="1598999"/>
        </p:xfrm>
        <a:graphic>
          <a:graphicData uri="http://schemas.openxmlformats.org/drawingml/2006/table">
            <a:tbl>
              <a:tblPr/>
              <a:tblGrid>
                <a:gridCol w="1348203">
                  <a:extLst>
                    <a:ext uri="{9D8B030D-6E8A-4147-A177-3AD203B41FA5}">
                      <a16:colId xmlns:a16="http://schemas.microsoft.com/office/drawing/2014/main" val="20000"/>
                    </a:ext>
                  </a:extLst>
                </a:gridCol>
                <a:gridCol w="1186461">
                  <a:extLst>
                    <a:ext uri="{9D8B030D-6E8A-4147-A177-3AD203B41FA5}">
                      <a16:colId xmlns:a16="http://schemas.microsoft.com/office/drawing/2014/main" val="20001"/>
                    </a:ext>
                  </a:extLst>
                </a:gridCol>
                <a:gridCol w="878640">
                  <a:extLst>
                    <a:ext uri="{9D8B030D-6E8A-4147-A177-3AD203B41FA5}">
                      <a16:colId xmlns:a16="http://schemas.microsoft.com/office/drawing/2014/main" val="20002"/>
                    </a:ext>
                  </a:extLst>
                </a:gridCol>
                <a:gridCol w="905539">
                  <a:extLst>
                    <a:ext uri="{9D8B030D-6E8A-4147-A177-3AD203B41FA5}">
                      <a16:colId xmlns:a16="http://schemas.microsoft.com/office/drawing/2014/main" val="20003"/>
                    </a:ext>
                  </a:extLst>
                </a:gridCol>
                <a:gridCol w="905539">
                  <a:extLst>
                    <a:ext uri="{9D8B030D-6E8A-4147-A177-3AD203B41FA5}">
                      <a16:colId xmlns:a16="http://schemas.microsoft.com/office/drawing/2014/main" val="20004"/>
                    </a:ext>
                  </a:extLst>
                </a:gridCol>
              </a:tblGrid>
              <a:tr h="604413">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236572">
                <a:tc>
                  <a:txBody>
                    <a:bodyPr/>
                    <a:lstStyle/>
                    <a:p>
                      <a:pPr algn="ctr" fontAlgn="b"/>
                      <a:r>
                        <a:rPr lang="el-GR" sz="800" b="1" i="0" u="none" strike="noStrike" dirty="0">
                          <a:solidFill>
                            <a:srgbClr val="000000"/>
                          </a:solidFill>
                          <a:effectLst/>
                          <a:latin typeface="Arial" panose="020B0604020202020204" pitchFamily="34" charset="0"/>
                        </a:rPr>
                        <a:t>ΚΥΡΙΑΚΟΣ ΜΗΤΣΟΤΑΚΗΣ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1" i="0" u="none" strike="noStrike" dirty="0">
                          <a:solidFill>
                            <a:srgbClr val="000000"/>
                          </a:solidFill>
                          <a:effectLst/>
                          <a:latin typeface="Calibri" panose="020F0502020204030204" pitchFamily="34" charset="0"/>
                        </a:rPr>
                        <a:t>34,9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70,3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152902">
                <a:tc>
                  <a:txBody>
                    <a:bodyPr/>
                    <a:lstStyle/>
                    <a:p>
                      <a:pPr algn="ctr" fontAlgn="b"/>
                      <a:r>
                        <a:rPr lang="el-GR" sz="800" b="1" i="0" u="none" strike="noStrike" dirty="0">
                          <a:solidFill>
                            <a:srgbClr val="000000"/>
                          </a:solidFill>
                          <a:effectLst/>
                          <a:latin typeface="Arial" panose="020B0604020202020204" pitchFamily="34" charset="0"/>
                        </a:rPr>
                        <a:t>ΑΛΕΞΗΣ ΤΣΙΠΡΑΣ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1" i="0" u="none" strike="noStrike" dirty="0">
                          <a:solidFill>
                            <a:srgbClr val="000000"/>
                          </a:solidFill>
                          <a:effectLst/>
                          <a:latin typeface="Calibri" panose="020F0502020204030204" pitchFamily="34" charset="0"/>
                        </a:rPr>
                        <a:t>17,9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0" i="0" u="none" strike="noStrike" dirty="0">
                          <a:solidFill>
                            <a:srgbClr val="000000"/>
                          </a:solidFill>
                          <a:effectLst/>
                          <a:latin typeface="Calibri" panose="020F050202020403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0" i="0" u="none" strike="noStrike">
                          <a:solidFill>
                            <a:srgbClr val="000000"/>
                          </a:solidFill>
                          <a:effectLst/>
                          <a:latin typeface="Calibri" panose="020F0502020204030204" pitchFamily="34" charset="0"/>
                        </a:rPr>
                        <a:t>52,8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000" b="0" i="0" u="none" strike="noStrike">
                          <a:solidFill>
                            <a:srgbClr val="000000"/>
                          </a:solidFill>
                          <a:effectLst/>
                          <a:latin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36572">
                <a:tc>
                  <a:txBody>
                    <a:bodyPr/>
                    <a:lstStyle/>
                    <a:p>
                      <a:pPr algn="ctr" fontAlgn="b"/>
                      <a:r>
                        <a:rPr lang="el-GR" sz="800" b="1" i="0" u="none" strike="noStrike" dirty="0">
                          <a:solidFill>
                            <a:srgbClr val="000000"/>
                          </a:solidFill>
                          <a:effectLst/>
                          <a:latin typeface="Arial" panose="020B0604020202020204" pitchFamily="34" charset="0"/>
                        </a:rPr>
                        <a:t>ΚΑΝΕΝΑΣ ΑΠΟ ΤΟΥΣ ΔΥΟ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1" i="0" u="none" strike="noStrike" dirty="0">
                          <a:solidFill>
                            <a:srgbClr val="000000"/>
                          </a:solidFill>
                          <a:effectLst/>
                          <a:latin typeface="Calibri" panose="020F0502020204030204" pitchFamily="34" charset="0"/>
                        </a:rPr>
                        <a:t>41,7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a:solidFill>
                            <a:srgbClr val="000000"/>
                          </a:solidFill>
                          <a:effectLst/>
                          <a:latin typeface="Calibri" panose="020F0502020204030204" pitchFamily="34" charset="0"/>
                        </a:rPr>
                        <a:t>22,7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dirty="0">
                          <a:solidFill>
                            <a:srgbClr val="000000"/>
                          </a:solidFill>
                          <a:effectLst/>
                          <a:latin typeface="Calibri" panose="020F0502020204030204" pitchFamily="34" charset="0"/>
                        </a:rPr>
                        <a:t>24,9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000" b="0" i="0" u="none" strike="noStrike" dirty="0">
                          <a:solidFill>
                            <a:srgbClr val="000000"/>
                          </a:solidFill>
                          <a:effectLst/>
                          <a:latin typeface="Calibri" panose="020F050202020403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153910">
                <a:tc>
                  <a:txBody>
                    <a:bodyPr/>
                    <a:lstStyle/>
                    <a:p>
                      <a:pPr algn="ctr" fontAlgn="b"/>
                      <a:r>
                        <a:rPr lang="el-GR" sz="800" b="1" i="0" u="none" strike="noStrike">
                          <a:solidFill>
                            <a:srgbClr val="000000"/>
                          </a:solidFill>
                          <a:effectLst/>
                          <a:latin typeface="Arial" panose="020B0604020202020204" pitchFamily="34" charset="0"/>
                        </a:rPr>
                        <a:t>ΆΛΛΟΣ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000" b="0" i="0" u="none" strike="noStrike" dirty="0">
                          <a:solidFill>
                            <a:srgbClr val="000000"/>
                          </a:solidFill>
                          <a:effectLst/>
                          <a:latin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152902">
                <a:tc>
                  <a:txBody>
                    <a:bodyPr/>
                    <a:lstStyle/>
                    <a:p>
                      <a:pPr algn="ctr" fontAlgn="b"/>
                      <a:r>
                        <a:rPr lang="el-GR" sz="800" b="1" i="0" u="none" strike="noStrike" dirty="0">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1" i="0" u="none" strike="noStrike" dirty="0">
                          <a:solidFill>
                            <a:srgbClr val="000000"/>
                          </a:solidFill>
                          <a:effectLst/>
                          <a:latin typeface="Calibri" panose="020F0502020204030204" pitchFamily="34" charset="0"/>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000" b="0" i="0" u="none" strike="noStrike" dirty="0">
                          <a:solidFill>
                            <a:srgbClr val="000000"/>
                          </a:solidFill>
                          <a:effectLst/>
                          <a:latin typeface="Calibri" panose="020F0502020204030204" pitchFamily="34" charset="0"/>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882394529"/>
                  </a:ext>
                </a:extLst>
              </a:tr>
            </a:tbl>
          </a:graphicData>
        </a:graphic>
      </p:graphicFrame>
      <p:sp>
        <p:nvSpPr>
          <p:cNvPr id="20" name="AutoShape 14"/>
          <p:cNvSpPr>
            <a:spLocks/>
          </p:cNvSpPr>
          <p:nvPr/>
        </p:nvSpPr>
        <p:spPr bwMode="auto">
          <a:xfrm rot="-5400000">
            <a:off x="7874679" y="1691912"/>
            <a:ext cx="150609" cy="1369000"/>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21" name="Text Box 15"/>
          <p:cNvSpPr txBox="1">
            <a:spLocks noChangeArrowheads="1"/>
          </p:cNvSpPr>
          <p:nvPr/>
        </p:nvSpPr>
        <p:spPr bwMode="auto">
          <a:xfrm>
            <a:off x="7756202" y="1760541"/>
            <a:ext cx="542136" cy="338554"/>
          </a:xfrm>
          <a:prstGeom prst="rect">
            <a:avLst/>
          </a:prstGeom>
          <a:solidFill>
            <a:srgbClr val="333399"/>
          </a:solidFill>
          <a:ln>
            <a:noFill/>
          </a:ln>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solidFill>
                  <a:prstClr val="white"/>
                </a:solidFill>
              </a:rPr>
              <a:t>17%</a:t>
            </a:r>
            <a:endParaRPr lang="el-GR" altLang="el-GR" sz="1400" i="1" dirty="0">
              <a:solidFill>
                <a:prstClr val="white"/>
              </a:solidFill>
            </a:endParaRPr>
          </a:p>
        </p:txBody>
      </p:sp>
    </p:spTree>
    <p:extLst>
      <p:ext uri="{BB962C8B-B14F-4D97-AF65-F5344CB8AC3E}">
        <p14:creationId xmlns:p14="http://schemas.microsoft.com/office/powerpoint/2010/main" val="15768986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p:cNvGraphicFramePr>
          <p:nvPr>
            <p:extLst>
              <p:ext uri="{D42A27DB-BD31-4B8C-83A1-F6EECF244321}">
                <p14:modId xmlns:p14="http://schemas.microsoft.com/office/powerpoint/2010/main" val="229926958"/>
              </p:ext>
            </p:extLst>
          </p:nvPr>
        </p:nvGraphicFramePr>
        <p:xfrm>
          <a:off x="317787" y="1370638"/>
          <a:ext cx="6932099" cy="4778235"/>
        </p:xfrm>
        <a:graphic>
          <a:graphicData uri="http://schemas.openxmlformats.org/drawingml/2006/chart">
            <c:chart xmlns:c="http://schemas.openxmlformats.org/drawingml/2006/chart" xmlns:r="http://schemas.openxmlformats.org/officeDocument/2006/relationships" r:id="rId2"/>
          </a:graphicData>
        </a:graphic>
      </p:graphicFrame>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55</a:t>
            </a:fld>
            <a:endParaRPr lang="en-GB" altLang="el-GR" sz="1200" dirty="0">
              <a:solidFill>
                <a:prstClr val="black"/>
              </a:solidFill>
            </a:endParaRPr>
          </a:p>
        </p:txBody>
      </p:sp>
      <p:sp>
        <p:nvSpPr>
          <p:cNvPr id="9221" name="Rectangle 2"/>
          <p:cNvSpPr>
            <a:spLocks noChangeArrowheads="1"/>
          </p:cNvSpPr>
          <p:nvPr/>
        </p:nvSpPr>
        <p:spPr bwMode="auto">
          <a:xfrm>
            <a:off x="186234" y="101829"/>
            <a:ext cx="12005766" cy="133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110000"/>
              </a:lnSpc>
              <a:spcBef>
                <a:spcPct val="0"/>
              </a:spcBef>
              <a:buFontTx/>
              <a:buNone/>
            </a:pPr>
            <a:r>
              <a:rPr lang="el-GR" altLang="el-GR" b="1" dirty="0">
                <a:solidFill>
                  <a:schemeClr val="bg2">
                    <a:lumMod val="25000"/>
                  </a:schemeClr>
                </a:solidFill>
                <a:latin typeface="+mj-lt"/>
                <a:ea typeface="+mj-ea"/>
                <a:cs typeface="+mj-cs"/>
              </a:rPr>
              <a:t>Καταλληλότερος …για τα Κλειδιά του Σπιτιού</a:t>
            </a:r>
          </a:p>
          <a:p>
            <a:pPr>
              <a:lnSpc>
                <a:spcPct val="110000"/>
              </a:lnSpc>
              <a:spcBef>
                <a:spcPct val="0"/>
              </a:spcBef>
              <a:buFontTx/>
              <a:buNone/>
            </a:pPr>
            <a:r>
              <a:rPr lang="el-GR" altLang="el-GR" sz="1400" i="1" dirty="0">
                <a:solidFill>
                  <a:schemeClr val="bg1">
                    <a:lumMod val="50000"/>
                  </a:schemeClr>
                </a:solidFill>
              </a:rPr>
              <a:t>Θα μπορούσατε τώρα να απαντήσετε σε δύο εντελώς διαφορετικές ερωτήσεις; </a:t>
            </a:r>
          </a:p>
          <a:p>
            <a:pPr>
              <a:lnSpc>
                <a:spcPct val="110000"/>
              </a:lnSpc>
              <a:spcBef>
                <a:spcPct val="0"/>
              </a:spcBef>
              <a:buFontTx/>
              <a:buNone/>
            </a:pPr>
            <a:r>
              <a:rPr lang="el-GR" altLang="el-GR" sz="1400" i="1" dirty="0">
                <a:solidFill>
                  <a:schemeClr val="bg1">
                    <a:lumMod val="50000"/>
                  </a:schemeClr>
                </a:solidFill>
              </a:rPr>
              <a:t>Εάν έπρεπε να λείψετε από το σπίτι σας για κάποιο χρονικό διάστημα σε ποιόν από τους δύο θα εμπιστευόσασταν  τα κλειδιά του  σπιτιού σας, στον Κ. Μητσοτάκη ή στον Α. Τσίπρα; </a:t>
            </a:r>
          </a:p>
        </p:txBody>
      </p:sp>
      <p:sp>
        <p:nvSpPr>
          <p:cNvPr id="9222" name="Text Box 4"/>
          <p:cNvSpPr txBox="1">
            <a:spLocks noChangeArrowheads="1"/>
          </p:cNvSpPr>
          <p:nvPr/>
        </p:nvSpPr>
        <p:spPr bwMode="auto">
          <a:xfrm>
            <a:off x="5334001" y="6354764"/>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6632" b="27173"/>
          <a:stretch/>
        </p:blipFill>
        <p:spPr>
          <a:xfrm>
            <a:off x="1009232" y="3291196"/>
            <a:ext cx="595633" cy="597041"/>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22818" r="24257" b="26054"/>
          <a:stretch/>
        </p:blipFill>
        <p:spPr>
          <a:xfrm>
            <a:off x="2593556" y="3291196"/>
            <a:ext cx="595633" cy="597042"/>
          </a:xfrm>
          <a:prstGeom prst="rect">
            <a:avLst/>
          </a:prstGeom>
        </p:spPr>
      </p:pic>
      <p:graphicFrame>
        <p:nvGraphicFramePr>
          <p:cNvPr id="12" name="Table 11">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2345727413"/>
              </p:ext>
            </p:extLst>
          </p:nvPr>
        </p:nvGraphicFramePr>
        <p:xfrm>
          <a:off x="6913464" y="1662697"/>
          <a:ext cx="5224382" cy="3854037"/>
        </p:xfrm>
        <a:graphic>
          <a:graphicData uri="http://schemas.openxmlformats.org/drawingml/2006/table">
            <a:tbl>
              <a:tblPr/>
              <a:tblGrid>
                <a:gridCol w="1348203">
                  <a:extLst>
                    <a:ext uri="{9D8B030D-6E8A-4147-A177-3AD203B41FA5}">
                      <a16:colId xmlns:a16="http://schemas.microsoft.com/office/drawing/2014/main" val="20000"/>
                    </a:ext>
                  </a:extLst>
                </a:gridCol>
                <a:gridCol w="1186461">
                  <a:extLst>
                    <a:ext uri="{9D8B030D-6E8A-4147-A177-3AD203B41FA5}">
                      <a16:colId xmlns:a16="http://schemas.microsoft.com/office/drawing/2014/main" val="20001"/>
                    </a:ext>
                  </a:extLst>
                </a:gridCol>
                <a:gridCol w="878640">
                  <a:extLst>
                    <a:ext uri="{9D8B030D-6E8A-4147-A177-3AD203B41FA5}">
                      <a16:colId xmlns:a16="http://schemas.microsoft.com/office/drawing/2014/main" val="20002"/>
                    </a:ext>
                  </a:extLst>
                </a:gridCol>
                <a:gridCol w="905539">
                  <a:extLst>
                    <a:ext uri="{9D8B030D-6E8A-4147-A177-3AD203B41FA5}">
                      <a16:colId xmlns:a16="http://schemas.microsoft.com/office/drawing/2014/main" val="20003"/>
                    </a:ext>
                  </a:extLst>
                </a:gridCol>
                <a:gridCol w="905539">
                  <a:extLst>
                    <a:ext uri="{9D8B030D-6E8A-4147-A177-3AD203B41FA5}">
                      <a16:colId xmlns:a16="http://schemas.microsoft.com/office/drawing/2014/main" val="20004"/>
                    </a:ext>
                  </a:extLst>
                </a:gridCol>
              </a:tblGrid>
              <a:tr h="1635704">
                <a:tc>
                  <a:txBody>
                    <a:bodyPr/>
                    <a:lstStyle/>
                    <a:p>
                      <a:pPr algn="l" fontAlgn="b"/>
                      <a:endParaRPr kumimoji="0" lang="en-US" sz="2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12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12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12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12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12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454370">
                <a:tc>
                  <a:txBody>
                    <a:bodyPr/>
                    <a:lstStyle/>
                    <a:p>
                      <a:pPr algn="ctr" fontAlgn="b"/>
                      <a:r>
                        <a:rPr lang="el-GR" sz="1100" b="1" i="0" u="none" strike="noStrike">
                          <a:solidFill>
                            <a:srgbClr val="000000"/>
                          </a:solidFill>
                          <a:effectLst/>
                          <a:latin typeface="Arial" panose="020B0604020202020204" pitchFamily="34" charset="0"/>
                        </a:rPr>
                        <a:t>ΚΥΡΙΑΚΟΣ ΜΗΤΣΟΤΑΚΗΣ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23,3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52,8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4,7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13794">
                <a:tc>
                  <a:txBody>
                    <a:bodyPr/>
                    <a:lstStyle/>
                    <a:p>
                      <a:pPr algn="ctr" fontAlgn="b"/>
                      <a:r>
                        <a:rPr lang="el-GR" sz="1100" b="1" i="0" u="none" strike="noStrike">
                          <a:solidFill>
                            <a:srgbClr val="000000"/>
                          </a:solidFill>
                          <a:effectLst/>
                          <a:latin typeface="Arial" panose="020B0604020202020204" pitchFamily="34" charset="0"/>
                        </a:rPr>
                        <a:t>ΑΛΕΞΗΣ ΤΣΙΠΡΑΣ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23,7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0" i="0" u="none" strike="noStrike">
                          <a:solidFill>
                            <a:srgbClr val="000000"/>
                          </a:solidFill>
                          <a:effectLst/>
                          <a:latin typeface="Calibri" panose="020F0502020204030204" pitchFamily="34" charset="0"/>
                        </a:rPr>
                        <a:t>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0" i="0" u="none" strike="noStrike">
                          <a:solidFill>
                            <a:srgbClr val="000000"/>
                          </a:solidFill>
                          <a:effectLst/>
                          <a:latin typeface="Calibri" panose="020F0502020204030204" pitchFamily="34" charset="0"/>
                        </a:rPr>
                        <a:t>65,8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0" i="0" u="none" strike="noStrike">
                          <a:solidFill>
                            <a:srgbClr val="000000"/>
                          </a:solidFill>
                          <a:effectLst/>
                          <a:latin typeface="Calibri" panose="020F0502020204030204" pitchFamily="34" charset="0"/>
                        </a:rPr>
                        <a:t>16,5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13794">
                <a:tc>
                  <a:txBody>
                    <a:bodyPr/>
                    <a:lstStyle/>
                    <a:p>
                      <a:pPr algn="ctr" fontAlgn="b"/>
                      <a:r>
                        <a:rPr lang="el-GR" sz="1100" b="1" i="0" u="none" strike="noStrike">
                          <a:solidFill>
                            <a:srgbClr val="000000"/>
                          </a:solidFill>
                          <a:effectLst/>
                          <a:latin typeface="Arial" panose="020B0604020202020204" pitchFamily="34" charset="0"/>
                        </a:rPr>
                        <a:t>ΚΑΝΕΝΑΣ ΑΠΟ ΤΟΥΣ ΔΥΟ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47,7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33,2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68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522581">
                <a:tc>
                  <a:txBody>
                    <a:bodyPr/>
                    <a:lstStyle/>
                    <a:p>
                      <a:pPr algn="ctr" fontAlgn="b"/>
                      <a:r>
                        <a:rPr lang="el-GR" sz="1100" b="1" i="0" u="none" strike="noStrike">
                          <a:solidFill>
                            <a:srgbClr val="000000"/>
                          </a:solidFill>
                          <a:effectLst/>
                          <a:latin typeface="Arial" panose="020B0604020202020204" pitchFamily="34" charset="0"/>
                        </a:rPr>
                        <a:t>ΆΛΛΟΣ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400" b="0" i="0" u="none" strike="noStrike">
                          <a:solidFill>
                            <a:srgbClr val="000000"/>
                          </a:solidFill>
                          <a:effectLst/>
                          <a:latin typeface="Calibri" panose="020F0502020204030204" pitchFamily="34" charset="0"/>
                        </a:rPr>
                        <a:t>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400" b="0" i="0" u="none" strike="noStrike">
                          <a:solidFill>
                            <a:srgbClr val="000000"/>
                          </a:solidFill>
                          <a:effectLst/>
                          <a:latin typeface="Calibri" panose="020F0502020204030204" pitchFamily="34" charset="0"/>
                        </a:rPr>
                        <a:t>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4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13794">
                <a:tc>
                  <a:txBody>
                    <a:bodyPr/>
                    <a:lstStyle/>
                    <a:p>
                      <a:pPr algn="ctr" fontAlgn="b"/>
                      <a:r>
                        <a:rPr lang="el-GR" sz="11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400" b="1" i="0" u="none" strike="noStrike" dirty="0">
                          <a:solidFill>
                            <a:srgbClr val="000000"/>
                          </a:solidFill>
                          <a:effectLst/>
                          <a:latin typeface="Calibri" panose="020F0502020204030204" pitchFamily="34" charset="0"/>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4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400" b="0" i="0" u="none" strike="noStrike">
                          <a:solidFill>
                            <a:srgbClr val="000000"/>
                          </a:solidFill>
                          <a:effectLst/>
                          <a:latin typeface="Calibri" panose="020F0502020204030204" pitchFamily="34" charset="0"/>
                        </a:rPr>
                        <a:t>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400" b="0" i="0" u="none" strike="noStrike" dirty="0">
                          <a:solidFill>
                            <a:srgbClr val="000000"/>
                          </a:solidFill>
                          <a:effectLst/>
                          <a:latin typeface="Calibri" panose="020F0502020204030204" pitchFamily="34" charset="0"/>
                        </a:rPr>
                        <a:t>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882394529"/>
                  </a:ext>
                </a:extLst>
              </a:tr>
            </a:tbl>
          </a:graphicData>
        </a:graphic>
      </p:graphicFrame>
      <p:sp>
        <p:nvSpPr>
          <p:cNvPr id="14" name="AutoShape 14"/>
          <p:cNvSpPr>
            <a:spLocks/>
          </p:cNvSpPr>
          <p:nvPr/>
        </p:nvSpPr>
        <p:spPr bwMode="auto">
          <a:xfrm rot="-5400000">
            <a:off x="2102387" y="2088800"/>
            <a:ext cx="144463" cy="1584325"/>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15" name="Text Box 15"/>
          <p:cNvSpPr txBox="1">
            <a:spLocks noChangeArrowheads="1"/>
          </p:cNvSpPr>
          <p:nvPr/>
        </p:nvSpPr>
        <p:spPr bwMode="auto">
          <a:xfrm>
            <a:off x="1877100" y="2318238"/>
            <a:ext cx="595036" cy="338554"/>
          </a:xfrm>
          <a:prstGeom prst="rect">
            <a:avLst/>
          </a:prstGeom>
          <a:solidFill>
            <a:srgbClr val="FF0000"/>
          </a:solidFill>
          <a:ln>
            <a:noFill/>
          </a:ln>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solidFill>
                  <a:prstClr val="white"/>
                </a:solidFill>
              </a:rPr>
              <a:t>0,4%</a:t>
            </a:r>
            <a:endParaRPr lang="el-GR" altLang="el-GR" sz="1400" i="1" dirty="0">
              <a:solidFill>
                <a:prstClr val="white"/>
              </a:solidFill>
            </a:endParaRPr>
          </a:p>
        </p:txBody>
      </p:sp>
      <p:sp>
        <p:nvSpPr>
          <p:cNvPr id="16" name="Text Box 4"/>
          <p:cNvSpPr txBox="1">
            <a:spLocks noChangeArrowheads="1"/>
          </p:cNvSpPr>
          <p:nvPr/>
        </p:nvSpPr>
        <p:spPr bwMode="auto">
          <a:xfrm>
            <a:off x="11586327" y="6337205"/>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spTree>
    <p:extLst>
      <p:ext uri="{BB962C8B-B14F-4D97-AF65-F5344CB8AC3E}">
        <p14:creationId xmlns:p14="http://schemas.microsoft.com/office/powerpoint/2010/main" val="34491047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Slide Number Placeholder 2"/>
          <p:cNvSpPr txBox="1">
            <a:spLocks noGrp="1"/>
          </p:cNvSpPr>
          <p:nvPr/>
        </p:nvSpPr>
        <p:spPr bwMode="auto">
          <a:xfrm>
            <a:off x="9696400" y="6527182"/>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r">
              <a:spcBef>
                <a:spcPct val="0"/>
              </a:spcBef>
              <a:buFontTx/>
              <a:buNone/>
            </a:pPr>
            <a:fld id="{690C29D3-5993-4A28-859E-E8B683B4B590}" type="slidenum">
              <a:rPr lang="en-GB" altLang="el-GR" sz="1200">
                <a:solidFill>
                  <a:prstClr val="black"/>
                </a:solidFill>
              </a:rPr>
              <a:pPr algn="r">
                <a:spcBef>
                  <a:spcPct val="0"/>
                </a:spcBef>
                <a:buFontTx/>
                <a:buNone/>
              </a:pPr>
              <a:t>56</a:t>
            </a:fld>
            <a:endParaRPr lang="en-GB" altLang="el-GR" sz="1200" dirty="0">
              <a:solidFill>
                <a:prstClr val="black"/>
              </a:solidFill>
            </a:endParaRPr>
          </a:p>
        </p:txBody>
      </p:sp>
      <p:sp>
        <p:nvSpPr>
          <p:cNvPr id="9221" name="Rectangle 2"/>
          <p:cNvSpPr>
            <a:spLocks noChangeArrowheads="1"/>
          </p:cNvSpPr>
          <p:nvPr/>
        </p:nvSpPr>
        <p:spPr bwMode="auto">
          <a:xfrm>
            <a:off x="186234" y="101829"/>
            <a:ext cx="12005766" cy="109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nSpc>
                <a:spcPct val="110000"/>
              </a:lnSpc>
              <a:spcBef>
                <a:spcPct val="0"/>
              </a:spcBef>
              <a:buFontTx/>
              <a:buNone/>
            </a:pPr>
            <a:r>
              <a:rPr lang="el-GR" altLang="el-GR" b="1" dirty="0">
                <a:solidFill>
                  <a:schemeClr val="bg2">
                    <a:lumMod val="25000"/>
                  </a:schemeClr>
                </a:solidFill>
                <a:latin typeface="+mj-lt"/>
                <a:ea typeface="+mj-ea"/>
                <a:cs typeface="+mj-cs"/>
              </a:rPr>
              <a:t>Καταλληλότερος για την Διοίκηση Επιχείρησης</a:t>
            </a:r>
            <a:endParaRPr lang="el-GR" altLang="el-GR" sz="2800" b="1" dirty="0">
              <a:solidFill>
                <a:prstClr val="black"/>
              </a:solidFill>
            </a:endParaRPr>
          </a:p>
          <a:p>
            <a:pPr>
              <a:lnSpc>
                <a:spcPct val="110000"/>
              </a:lnSpc>
              <a:spcBef>
                <a:spcPct val="0"/>
              </a:spcBef>
              <a:buFontTx/>
              <a:buNone/>
            </a:pPr>
            <a:r>
              <a:rPr lang="el-GR" altLang="el-GR" sz="1400" i="1" dirty="0">
                <a:solidFill>
                  <a:schemeClr val="bg1">
                    <a:lumMod val="50000"/>
                  </a:schemeClr>
                </a:solidFill>
              </a:rPr>
              <a:t>Θα μπορούσατε τώρα να απαντήσετε σε δύο εντελώς διαφορετικές ερωτήσεις; </a:t>
            </a:r>
          </a:p>
          <a:p>
            <a:pPr>
              <a:lnSpc>
                <a:spcPct val="110000"/>
              </a:lnSpc>
              <a:spcBef>
                <a:spcPct val="0"/>
              </a:spcBef>
              <a:buFontTx/>
              <a:buNone/>
            </a:pPr>
            <a:r>
              <a:rPr lang="el-GR" altLang="el-GR" sz="1400" i="1" dirty="0">
                <a:solidFill>
                  <a:schemeClr val="bg1">
                    <a:lumMod val="50000"/>
                  </a:schemeClr>
                </a:solidFill>
              </a:rPr>
              <a:t>Εάν είχατε επιχείρηση ποιον θα προσλαμβάνατε για υπεύθυνο / διευθυντή, τον Κ. Μητσοτάκη ή τον Α. Τσίπρα; </a:t>
            </a:r>
          </a:p>
        </p:txBody>
      </p:sp>
      <p:sp>
        <p:nvSpPr>
          <p:cNvPr id="9222" name="Text Box 4"/>
          <p:cNvSpPr txBox="1">
            <a:spLocks noChangeArrowheads="1"/>
          </p:cNvSpPr>
          <p:nvPr/>
        </p:nvSpPr>
        <p:spPr bwMode="auto">
          <a:xfrm>
            <a:off x="5334001" y="6354764"/>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graphicFrame>
        <p:nvGraphicFramePr>
          <p:cNvPr id="13" name="Object 3"/>
          <p:cNvGraphicFramePr>
            <a:graphicFrameLocks/>
          </p:cNvGraphicFramePr>
          <p:nvPr>
            <p:extLst>
              <p:ext uri="{D42A27DB-BD31-4B8C-83A1-F6EECF244321}">
                <p14:modId xmlns:p14="http://schemas.microsoft.com/office/powerpoint/2010/main" val="2135263199"/>
              </p:ext>
            </p:extLst>
          </p:nvPr>
        </p:nvGraphicFramePr>
        <p:xfrm>
          <a:off x="186234" y="1502230"/>
          <a:ext cx="5816913" cy="45473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Box 4"/>
          <p:cNvSpPr txBox="1">
            <a:spLocks noChangeArrowheads="1"/>
          </p:cNvSpPr>
          <p:nvPr/>
        </p:nvSpPr>
        <p:spPr bwMode="auto">
          <a:xfrm>
            <a:off x="11586327" y="6337205"/>
            <a:ext cx="295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r>
              <a:rPr lang="en-US" altLang="el-GR" sz="1200" b="1">
                <a:solidFill>
                  <a:prstClr val="black"/>
                </a:solidFill>
              </a:rPr>
              <a:t>%</a:t>
            </a:r>
            <a:endParaRPr lang="en-GB" altLang="el-GR" sz="1200" b="1">
              <a:solidFill>
                <a:prstClr val="black"/>
              </a:solidFill>
            </a:endParaRPr>
          </a:p>
        </p:txBody>
      </p:sp>
      <p:graphicFrame>
        <p:nvGraphicFramePr>
          <p:cNvPr id="19" name="Table 18">
            <a:extLst>
              <a:ext uri="{FF2B5EF4-FFF2-40B4-BE49-F238E27FC236}">
                <a16:creationId xmlns:a16="http://schemas.microsoft.com/office/drawing/2014/main" id="{070D0929-33D9-480F-A348-D11D1DD0F5F4}"/>
              </a:ext>
            </a:extLst>
          </p:cNvPr>
          <p:cNvGraphicFramePr>
            <a:graphicFrameLocks noGrp="1"/>
          </p:cNvGraphicFramePr>
          <p:nvPr>
            <p:extLst>
              <p:ext uri="{D42A27DB-BD31-4B8C-83A1-F6EECF244321}">
                <p14:modId xmlns:p14="http://schemas.microsoft.com/office/powerpoint/2010/main" val="813405244"/>
              </p:ext>
            </p:extLst>
          </p:nvPr>
        </p:nvGraphicFramePr>
        <p:xfrm>
          <a:off x="6871540" y="1624433"/>
          <a:ext cx="5224382" cy="4547299"/>
        </p:xfrm>
        <a:graphic>
          <a:graphicData uri="http://schemas.openxmlformats.org/drawingml/2006/table">
            <a:tbl>
              <a:tblPr/>
              <a:tblGrid>
                <a:gridCol w="1348203">
                  <a:extLst>
                    <a:ext uri="{9D8B030D-6E8A-4147-A177-3AD203B41FA5}">
                      <a16:colId xmlns:a16="http://schemas.microsoft.com/office/drawing/2014/main" val="20000"/>
                    </a:ext>
                  </a:extLst>
                </a:gridCol>
                <a:gridCol w="1186461">
                  <a:extLst>
                    <a:ext uri="{9D8B030D-6E8A-4147-A177-3AD203B41FA5}">
                      <a16:colId xmlns:a16="http://schemas.microsoft.com/office/drawing/2014/main" val="20001"/>
                    </a:ext>
                  </a:extLst>
                </a:gridCol>
                <a:gridCol w="878640">
                  <a:extLst>
                    <a:ext uri="{9D8B030D-6E8A-4147-A177-3AD203B41FA5}">
                      <a16:colId xmlns:a16="http://schemas.microsoft.com/office/drawing/2014/main" val="20002"/>
                    </a:ext>
                  </a:extLst>
                </a:gridCol>
                <a:gridCol w="905539">
                  <a:extLst>
                    <a:ext uri="{9D8B030D-6E8A-4147-A177-3AD203B41FA5}">
                      <a16:colId xmlns:a16="http://schemas.microsoft.com/office/drawing/2014/main" val="20003"/>
                    </a:ext>
                  </a:extLst>
                </a:gridCol>
                <a:gridCol w="905539">
                  <a:extLst>
                    <a:ext uri="{9D8B030D-6E8A-4147-A177-3AD203B41FA5}">
                      <a16:colId xmlns:a16="http://schemas.microsoft.com/office/drawing/2014/main" val="20004"/>
                    </a:ext>
                  </a:extLst>
                </a:gridCol>
              </a:tblGrid>
              <a:tr h="1820286">
                <a:tc>
                  <a:txBody>
                    <a:bodyPr/>
                    <a:lstStyle/>
                    <a:p>
                      <a:pPr algn="l" fontAlgn="b"/>
                      <a:endParaRPr kumimoji="0" lang="en-US" sz="2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12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12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12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12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12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12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12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12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2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672773">
                <a:tc>
                  <a:txBody>
                    <a:bodyPr/>
                    <a:lstStyle/>
                    <a:p>
                      <a:pPr algn="ctr" fontAlgn="b"/>
                      <a:r>
                        <a:rPr lang="el-GR" sz="1100" b="1" i="0" u="none" strike="noStrike" dirty="0">
                          <a:solidFill>
                            <a:srgbClr val="000000"/>
                          </a:solidFill>
                          <a:effectLst/>
                          <a:latin typeface="Arial" panose="020B0604020202020204" pitchFamily="34" charset="0"/>
                        </a:rPr>
                        <a:t>ΚΥΡΙΑΚΟΣ ΜΗΤΣΟΤΑΚΗΣ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34,9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70,3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17,3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12,5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60489">
                <a:tc>
                  <a:txBody>
                    <a:bodyPr/>
                    <a:lstStyle/>
                    <a:p>
                      <a:pPr algn="ctr" fontAlgn="b"/>
                      <a:r>
                        <a:rPr lang="el-GR" sz="1100" b="1" i="0" u="none" strike="noStrike" dirty="0">
                          <a:solidFill>
                            <a:srgbClr val="000000"/>
                          </a:solidFill>
                          <a:effectLst/>
                          <a:latin typeface="Arial" panose="020B0604020202020204" pitchFamily="34" charset="0"/>
                        </a:rPr>
                        <a:t>ΑΛΕΞΗΣ ΤΣΙΠΡΑΣ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17,9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0" i="0" u="none" strike="noStrike">
                          <a:solidFill>
                            <a:srgbClr val="000000"/>
                          </a:solidFill>
                          <a:effectLst/>
                          <a:latin typeface="Calibri" panose="020F0502020204030204" pitchFamily="34" charset="0"/>
                        </a:rPr>
                        <a:t>52,8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400" b="0" i="0" u="none" strike="noStrike">
                          <a:solidFill>
                            <a:srgbClr val="000000"/>
                          </a:solidFill>
                          <a:effectLst/>
                          <a:latin typeface="Calibri" panose="020F0502020204030204" pitchFamily="34" charset="0"/>
                        </a:rPr>
                        <a:t>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672773">
                <a:tc>
                  <a:txBody>
                    <a:bodyPr/>
                    <a:lstStyle/>
                    <a:p>
                      <a:pPr algn="ctr" fontAlgn="b"/>
                      <a:r>
                        <a:rPr lang="el-GR" sz="1100" b="1" i="0" u="none" strike="noStrike" dirty="0">
                          <a:solidFill>
                            <a:srgbClr val="000000"/>
                          </a:solidFill>
                          <a:effectLst/>
                          <a:latin typeface="Arial" panose="020B0604020202020204" pitchFamily="34" charset="0"/>
                        </a:rPr>
                        <a:t>ΚΑΝΕΝΑΣ ΑΠΟ ΤΟΥΣ ΔΥΟ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1" i="0" u="none" strike="noStrike" dirty="0">
                          <a:solidFill>
                            <a:srgbClr val="000000"/>
                          </a:solidFill>
                          <a:effectLst/>
                          <a:latin typeface="Calibri" panose="020F0502020204030204" pitchFamily="34" charset="0"/>
                        </a:rPr>
                        <a:t>41,7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a:solidFill>
                            <a:srgbClr val="000000"/>
                          </a:solidFill>
                          <a:effectLst/>
                          <a:latin typeface="Calibri" panose="020F0502020204030204" pitchFamily="34" charset="0"/>
                        </a:rPr>
                        <a:t>22,7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24,9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460489">
                <a:tc>
                  <a:txBody>
                    <a:bodyPr/>
                    <a:lstStyle/>
                    <a:p>
                      <a:pPr algn="ctr" fontAlgn="b"/>
                      <a:r>
                        <a:rPr lang="el-GR" sz="1100" b="1" i="0" u="none" strike="noStrike">
                          <a:solidFill>
                            <a:srgbClr val="000000"/>
                          </a:solidFill>
                          <a:effectLst/>
                          <a:latin typeface="Arial" panose="020B0604020202020204" pitchFamily="34" charset="0"/>
                        </a:rPr>
                        <a:t>ΆΛΛΟΣ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400" b="1"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400" b="0" i="0" u="none" strike="noStrike">
                          <a:solidFill>
                            <a:srgbClr val="000000"/>
                          </a:solidFill>
                          <a:effectLst/>
                          <a:latin typeface="Calibri" panose="020F0502020204030204" pitchFamily="34" charset="0"/>
                        </a:rPr>
                        <a:t>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400" b="0" i="0" u="none" strike="noStrike" dirty="0">
                          <a:solidFill>
                            <a:srgbClr val="000000"/>
                          </a:solidFill>
                          <a:effectLst/>
                          <a:latin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460489">
                <a:tc>
                  <a:txBody>
                    <a:bodyPr/>
                    <a:lstStyle/>
                    <a:p>
                      <a:pPr algn="ctr" fontAlgn="b"/>
                      <a:r>
                        <a:rPr lang="el-GR" sz="1100" b="1" i="0" u="none" strike="noStrike" dirty="0">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400" b="1" i="0" u="none" strike="noStrike" dirty="0">
                          <a:solidFill>
                            <a:srgbClr val="000000"/>
                          </a:solidFill>
                          <a:effectLst/>
                          <a:latin typeface="Calibri" panose="020F0502020204030204" pitchFamily="34" charset="0"/>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4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400" b="0" i="0" u="none" strike="noStrike">
                          <a:solidFill>
                            <a:srgbClr val="000000"/>
                          </a:solidFill>
                          <a:effectLst/>
                          <a:latin typeface="Calibri" panose="020F0502020204030204" pitchFamily="34" charset="0"/>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tc>
                  <a:txBody>
                    <a:bodyPr/>
                    <a:lstStyle/>
                    <a:p>
                      <a:pPr algn="ctr" fontAlgn="b"/>
                      <a:r>
                        <a:rPr lang="el-GR" sz="1400" b="0" i="0" u="none" strike="noStrike" dirty="0">
                          <a:solidFill>
                            <a:srgbClr val="000000"/>
                          </a:solidFill>
                          <a:effectLst/>
                          <a:latin typeface="Calibri" panose="020F0502020204030204" pitchFamily="34" charset="0"/>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882394529"/>
                  </a:ext>
                </a:extLst>
              </a:tr>
            </a:tbl>
          </a:graphicData>
        </a:graphic>
      </p:graphicFrame>
      <p:sp>
        <p:nvSpPr>
          <p:cNvPr id="20" name="AutoShape 14"/>
          <p:cNvSpPr>
            <a:spLocks/>
          </p:cNvSpPr>
          <p:nvPr/>
        </p:nvSpPr>
        <p:spPr bwMode="auto">
          <a:xfrm rot="-5400000">
            <a:off x="1595176" y="1664128"/>
            <a:ext cx="150609" cy="1369000"/>
          </a:xfrm>
          <a:prstGeom prst="rightBrace">
            <a:avLst>
              <a:gd name="adj1" fmla="val 91392"/>
              <a:gd name="adj2" fmla="val 50000"/>
            </a:avLst>
          </a:prstGeom>
          <a:noFill/>
          <a:ln w="190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spcBef>
                <a:spcPct val="0"/>
              </a:spcBef>
              <a:buFontTx/>
              <a:buNone/>
            </a:pPr>
            <a:endParaRPr lang="el-GR" altLang="el-GR" sz="1600">
              <a:solidFill>
                <a:prstClr val="black"/>
              </a:solidFill>
            </a:endParaRPr>
          </a:p>
        </p:txBody>
      </p:sp>
      <p:sp>
        <p:nvSpPr>
          <p:cNvPr id="21" name="Text Box 15"/>
          <p:cNvSpPr txBox="1">
            <a:spLocks noChangeArrowheads="1"/>
          </p:cNvSpPr>
          <p:nvPr/>
        </p:nvSpPr>
        <p:spPr bwMode="auto">
          <a:xfrm>
            <a:off x="1476699" y="1732757"/>
            <a:ext cx="542136" cy="338554"/>
          </a:xfrm>
          <a:prstGeom prst="rect">
            <a:avLst/>
          </a:prstGeom>
          <a:solidFill>
            <a:srgbClr val="333399"/>
          </a:solidFill>
          <a:ln>
            <a:noFill/>
          </a:ln>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l-GR" sz="1600" b="1" dirty="0">
                <a:solidFill>
                  <a:prstClr val="white"/>
                </a:solidFill>
              </a:rPr>
              <a:t>17%</a:t>
            </a:r>
            <a:endParaRPr lang="el-GR" altLang="el-GR" sz="1400" i="1" dirty="0">
              <a:solidFill>
                <a:prstClr val="white"/>
              </a:solidFill>
            </a:endParaRPr>
          </a:p>
        </p:txBody>
      </p:sp>
      <p:pic>
        <p:nvPicPr>
          <p:cNvPr id="3" name="Picture 2">
            <a:extLst>
              <a:ext uri="{FF2B5EF4-FFF2-40B4-BE49-F238E27FC236}">
                <a16:creationId xmlns:a16="http://schemas.microsoft.com/office/drawing/2014/main" id="{6609C119-2C34-F74C-EE4C-32BD314378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632" b="27173"/>
          <a:stretch/>
        </p:blipFill>
        <p:spPr>
          <a:xfrm>
            <a:off x="645339" y="2684707"/>
            <a:ext cx="595633" cy="597041"/>
          </a:xfrm>
          <a:prstGeom prst="rect">
            <a:avLst/>
          </a:prstGeom>
        </p:spPr>
      </p:pic>
      <p:pic>
        <p:nvPicPr>
          <p:cNvPr id="4" name="Picture 3">
            <a:extLst>
              <a:ext uri="{FF2B5EF4-FFF2-40B4-BE49-F238E27FC236}">
                <a16:creationId xmlns:a16="http://schemas.microsoft.com/office/drawing/2014/main" id="{232C0643-5DE1-6C76-F447-7B2DF41975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818" r="24257" b="26054"/>
          <a:stretch/>
        </p:blipFill>
        <p:spPr>
          <a:xfrm>
            <a:off x="2080372" y="3429000"/>
            <a:ext cx="595633" cy="597042"/>
          </a:xfrm>
          <a:prstGeom prst="rect">
            <a:avLst/>
          </a:prstGeom>
        </p:spPr>
      </p:pic>
    </p:spTree>
    <p:extLst>
      <p:ext uri="{BB962C8B-B14F-4D97-AF65-F5344CB8AC3E}">
        <p14:creationId xmlns:p14="http://schemas.microsoft.com/office/powerpoint/2010/main" val="23201907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86233" y="2422740"/>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endParaRPr lang="el-GR" altLang="el-GR" sz="3200" b="1" dirty="0">
              <a:solidFill>
                <a:srgbClr val="C00000"/>
              </a:solidFill>
              <a:latin typeface="Calibri" panose="020F0502020204030204"/>
            </a:endParaRPr>
          </a:p>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6. Ελληνοτουρκικά</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45058" name="Picture 2" descr="Μητσοτάκης - Ερντογάν: Οδικός χάρτης εξαμήνου στις ελληνοτουρκικές σχέσεις  με ενδιάμεσους σταθμούς - CNN.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491" y="704941"/>
            <a:ext cx="6409509" cy="615305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Μητσοτάκης – Ερντογάν: Νέο μπρα ντε φερ μετά τη σύγκρουση στην Πράγ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490" y="704941"/>
            <a:ext cx="6409509" cy="615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9982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8"/>
          <p:cNvSpPr txBox="1">
            <a:spLocks noChangeArrowheads="1"/>
          </p:cNvSpPr>
          <p:nvPr/>
        </p:nvSpPr>
        <p:spPr bwMode="auto">
          <a:xfrm>
            <a:off x="6383339" y="6308725"/>
            <a:ext cx="2952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eaLnBrk="1" hangingPunct="1">
              <a:spcBef>
                <a:spcPct val="0"/>
              </a:spcBef>
              <a:buFontTx/>
              <a:buNone/>
            </a:pPr>
            <a:r>
              <a:rPr lang="en-US" altLang="el-GR" sz="1200"/>
              <a:t>%</a:t>
            </a:r>
            <a:endParaRPr lang="en-GB" altLang="el-GR" sz="1200"/>
          </a:p>
        </p:txBody>
      </p:sp>
      <p:sp>
        <p:nvSpPr>
          <p:cNvPr id="3" name="Slide Number Placeholder 2"/>
          <p:cNvSpPr>
            <a:spLocks noGrp="1"/>
          </p:cNvSpPr>
          <p:nvPr>
            <p:ph type="sldNum" sz="quarter" idx="10"/>
          </p:nvPr>
        </p:nvSpPr>
        <p:spPr>
          <a:xfrm>
            <a:off x="9167530" y="6400800"/>
            <a:ext cx="2743200" cy="365125"/>
          </a:xfrm>
        </p:spPr>
        <p:txBody>
          <a:bodyPr/>
          <a:lstStyle/>
          <a:p>
            <a:pPr algn="r">
              <a:defRPr/>
            </a:pPr>
            <a:fld id="{4D0F2AB6-7831-446F-8A4B-3B377567A82C}" type="slidenum">
              <a:rPr lang="en-GB" altLang="en-US" smtClean="0"/>
              <a:pPr algn="r">
                <a:defRPr/>
              </a:pPr>
              <a:t>58</a:t>
            </a:fld>
            <a:endParaRPr lang="en-GB" altLang="en-US" dirty="0"/>
          </a:p>
        </p:txBody>
      </p:sp>
      <p:sp>
        <p:nvSpPr>
          <p:cNvPr id="7" name="Rectangle 2"/>
          <p:cNvSpPr>
            <a:spLocks noChangeArrowheads="1"/>
          </p:cNvSpPr>
          <p:nvPr/>
        </p:nvSpPr>
        <p:spPr bwMode="auto">
          <a:xfrm>
            <a:off x="451639" y="162136"/>
            <a:ext cx="10521866" cy="836613"/>
          </a:xfrm>
          <a:prstGeom prst="rect">
            <a:avLst/>
          </a:prstGeom>
          <a:noFill/>
          <a:ln>
            <a:noFill/>
          </a:ln>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a:spcBef>
                <a:spcPct val="0"/>
              </a:spcBef>
              <a:buFontTx/>
              <a:buNone/>
            </a:pPr>
            <a:r>
              <a:rPr lang="el-GR" altLang="en-US" sz="1600" b="1" dirty="0">
                <a:solidFill>
                  <a:schemeClr val="bg2">
                    <a:lumMod val="25000"/>
                  </a:schemeClr>
                </a:solidFill>
                <a:latin typeface="+mj-lt"/>
                <a:ea typeface="+mj-ea"/>
                <a:cs typeface="+mj-cs"/>
              </a:rPr>
              <a:t>Πόσο πιθανό θεωρείτε ένα </a:t>
            </a:r>
            <a:r>
              <a:rPr lang="el-GR" altLang="en-US" sz="1800" b="1" dirty="0">
                <a:solidFill>
                  <a:srgbClr val="FF0000"/>
                </a:solidFill>
                <a:latin typeface="+mj-lt"/>
                <a:ea typeface="+mj-ea"/>
                <a:cs typeface="+mj-cs"/>
              </a:rPr>
              <a:t>θερμό επεισόδιο μεταξύ Ελλάδας- Τουρκίας </a:t>
            </a:r>
            <a:r>
              <a:rPr lang="el-GR" altLang="en-US" sz="1600" b="1" dirty="0">
                <a:solidFill>
                  <a:schemeClr val="bg2">
                    <a:lumMod val="25000"/>
                  </a:schemeClr>
                </a:solidFill>
                <a:latin typeface="+mj-lt"/>
                <a:ea typeface="+mj-ea"/>
                <a:cs typeface="+mj-cs"/>
              </a:rPr>
              <a:t>στην διάρκεια των επόμενων 12 μηνών</a:t>
            </a:r>
            <a:r>
              <a:rPr lang="en-US" altLang="en-US" sz="1600" b="1" dirty="0">
                <a:solidFill>
                  <a:schemeClr val="bg2">
                    <a:lumMod val="25000"/>
                  </a:schemeClr>
                </a:solidFill>
                <a:latin typeface="+mj-lt"/>
                <a:ea typeface="+mj-ea"/>
                <a:cs typeface="+mj-cs"/>
              </a:rPr>
              <a:t>;</a:t>
            </a:r>
            <a:endParaRPr lang="el-GR" altLang="en-US" sz="1600" b="1" dirty="0">
              <a:solidFill>
                <a:schemeClr val="bg2">
                  <a:lumMod val="25000"/>
                </a:schemeClr>
              </a:solidFill>
              <a:latin typeface="+mj-lt"/>
              <a:ea typeface="+mj-ea"/>
              <a:cs typeface="+mj-cs"/>
            </a:endParaRPr>
          </a:p>
          <a:p>
            <a:pPr algn="ctr">
              <a:spcBef>
                <a:spcPct val="0"/>
              </a:spcBef>
              <a:buFontTx/>
              <a:buNone/>
            </a:pPr>
            <a:r>
              <a:rPr lang="en-US" altLang="en-US" sz="1600" b="1" dirty="0">
                <a:solidFill>
                  <a:schemeClr val="bg2">
                    <a:lumMod val="25000"/>
                  </a:schemeClr>
                </a:solidFill>
                <a:latin typeface="+mj-lt"/>
                <a:ea typeface="+mj-ea"/>
                <a:cs typeface="+mj-cs"/>
              </a:rPr>
              <a:t> </a:t>
            </a:r>
            <a:endParaRPr lang="el-GR" altLang="en-US" sz="1600" b="1" dirty="0">
              <a:solidFill>
                <a:schemeClr val="bg2">
                  <a:lumMod val="25000"/>
                </a:schemeClr>
              </a:solidFill>
              <a:latin typeface="+mj-lt"/>
              <a:ea typeface="+mj-ea"/>
              <a:cs typeface="+mj-cs"/>
            </a:endParaRPr>
          </a:p>
          <a:p>
            <a:pPr algn="ctr">
              <a:spcBef>
                <a:spcPct val="0"/>
              </a:spcBef>
              <a:buFontTx/>
              <a:buNone/>
            </a:pPr>
            <a:r>
              <a:rPr lang="el-GR" altLang="en-US" sz="1200" i="1" dirty="0">
                <a:solidFill>
                  <a:schemeClr val="bg1">
                    <a:lumMod val="50000"/>
                  </a:schemeClr>
                </a:solidFill>
              </a:rPr>
              <a:t>Πόσο πιθανό θεωρείτε ένα θερμό επεισόδιο μεταξύ Ελλάδας- Τουρκίας στην διάρκεια των επόμενων 12 μηνών; </a:t>
            </a:r>
            <a:endParaRPr lang="en-US" altLang="en-US" sz="1200" i="1" dirty="0">
              <a:solidFill>
                <a:schemeClr val="bg1">
                  <a:lumMod val="50000"/>
                </a:schemeClr>
              </a:solidFill>
            </a:endParaRPr>
          </a:p>
          <a:p>
            <a:pPr algn="ctr">
              <a:spcBef>
                <a:spcPct val="0"/>
              </a:spcBef>
              <a:buFontTx/>
              <a:buNone/>
            </a:pPr>
            <a:r>
              <a:rPr lang="el-GR" altLang="en-US" sz="1200" b="1" dirty="0">
                <a:solidFill>
                  <a:schemeClr val="bg1">
                    <a:lumMod val="50000"/>
                  </a:schemeClr>
                </a:solidFill>
              </a:rPr>
              <a:t>Σύνολο ερωτηθέντων (Ν=</a:t>
            </a:r>
            <a:r>
              <a:rPr lang="en-US" altLang="en-US" sz="1200" b="1" dirty="0">
                <a:solidFill>
                  <a:schemeClr val="bg1">
                    <a:lumMod val="50000"/>
                  </a:schemeClr>
                </a:solidFill>
              </a:rPr>
              <a:t>1000</a:t>
            </a:r>
            <a:r>
              <a:rPr lang="el-GR" altLang="en-US" sz="1200" b="1" dirty="0">
                <a:solidFill>
                  <a:schemeClr val="bg1">
                    <a:lumMod val="50000"/>
                  </a:schemeClr>
                </a:solidFill>
              </a:rPr>
              <a:t>)</a:t>
            </a:r>
            <a:endParaRPr lang="en-GB" altLang="en-US" sz="1200" b="1" dirty="0">
              <a:solidFill>
                <a:schemeClr val="bg1">
                  <a:lumMod val="50000"/>
                </a:schemeClr>
              </a:solidFill>
            </a:endParaRPr>
          </a:p>
        </p:txBody>
      </p:sp>
      <p:graphicFrame>
        <p:nvGraphicFramePr>
          <p:cNvPr id="8" name="Chart 10"/>
          <p:cNvGraphicFramePr>
            <a:graphicFrameLocks/>
          </p:cNvGraphicFramePr>
          <p:nvPr/>
        </p:nvGraphicFramePr>
        <p:xfrm>
          <a:off x="1729047" y="1176303"/>
          <a:ext cx="8083644" cy="2862300"/>
        </p:xfrm>
        <a:graphic>
          <a:graphicData uri="http://schemas.openxmlformats.org/drawingml/2006/chart">
            <c:chart xmlns:c="http://schemas.openxmlformats.org/drawingml/2006/chart" xmlns:r="http://schemas.openxmlformats.org/officeDocument/2006/relationships" r:id="rId2"/>
          </a:graphicData>
        </a:graphic>
      </p:graphicFrame>
      <p:sp>
        <p:nvSpPr>
          <p:cNvPr id="9" name="Right Brace 8"/>
          <p:cNvSpPr/>
          <p:nvPr/>
        </p:nvSpPr>
        <p:spPr>
          <a:xfrm>
            <a:off x="5947575" y="1401560"/>
            <a:ext cx="144016" cy="729344"/>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0" name="Right Brace 9"/>
          <p:cNvSpPr/>
          <p:nvPr/>
        </p:nvSpPr>
        <p:spPr>
          <a:xfrm>
            <a:off x="5954392" y="2447563"/>
            <a:ext cx="85961" cy="832089"/>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b="1">
              <a:solidFill>
                <a:srgbClr val="000000"/>
              </a:solidFill>
            </a:endParaRPr>
          </a:p>
        </p:txBody>
      </p:sp>
      <p:sp>
        <p:nvSpPr>
          <p:cNvPr id="11" name="Rectangle 11"/>
          <p:cNvSpPr>
            <a:spLocks noChangeArrowheads="1"/>
          </p:cNvSpPr>
          <p:nvPr/>
        </p:nvSpPr>
        <p:spPr bwMode="auto">
          <a:xfrm>
            <a:off x="6995102" y="1513594"/>
            <a:ext cx="1092455" cy="414373"/>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53,7</a:t>
            </a:r>
            <a:r>
              <a:rPr lang="el-GR" altLang="en-US" sz="1800" b="1" dirty="0">
                <a:solidFill>
                  <a:srgbClr val="FFFFFF"/>
                </a:solidFill>
                <a:latin typeface="Tahoma" panose="020B0604030504040204" pitchFamily="34" charset="0"/>
              </a:rPr>
              <a:t>%</a:t>
            </a:r>
          </a:p>
        </p:txBody>
      </p:sp>
      <p:sp>
        <p:nvSpPr>
          <p:cNvPr id="12" name="Rectangle 12"/>
          <p:cNvSpPr>
            <a:spLocks noChangeArrowheads="1"/>
          </p:cNvSpPr>
          <p:nvPr/>
        </p:nvSpPr>
        <p:spPr bwMode="auto">
          <a:xfrm>
            <a:off x="6995102" y="2694955"/>
            <a:ext cx="1080120" cy="376583"/>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41,8</a:t>
            </a:r>
            <a:r>
              <a:rPr lang="el-GR" altLang="en-US" sz="1800" b="1" dirty="0">
                <a:solidFill>
                  <a:srgbClr val="FFFFFF"/>
                </a:solidFill>
                <a:latin typeface="Tahoma" panose="020B0604030504040204" pitchFamily="34" charset="0"/>
              </a:rPr>
              <a:t>%</a:t>
            </a:r>
          </a:p>
        </p:txBody>
      </p:sp>
      <p:sp>
        <p:nvSpPr>
          <p:cNvPr id="16" name="Rectangle 15"/>
          <p:cNvSpPr/>
          <p:nvPr/>
        </p:nvSpPr>
        <p:spPr>
          <a:xfrm>
            <a:off x="3479538" y="4038602"/>
            <a:ext cx="6030416" cy="307777"/>
          </a:xfrm>
          <a:prstGeom prst="rect">
            <a:avLst/>
          </a:prstGeom>
        </p:spPr>
        <p:txBody>
          <a:bodyPr wrap="square">
            <a:spAutoFit/>
          </a:bodyPr>
          <a:lstStyle/>
          <a:p>
            <a:r>
              <a:rPr lang="el-GR" altLang="el-GR" sz="1400" b="1" dirty="0">
                <a:solidFill>
                  <a:schemeClr val="bg1">
                    <a:lumMod val="50000"/>
                  </a:schemeClr>
                </a:solidFill>
              </a:rPr>
              <a:t>Ψηφοφόροι Βουλευτικών Εκλογών Ιουλίου 2019 </a:t>
            </a:r>
            <a:endParaRPr lang="el-GR" sz="1400" dirty="0">
              <a:solidFill>
                <a:schemeClr val="bg1">
                  <a:lumMod val="50000"/>
                </a:schemeClr>
              </a:solidFill>
            </a:endParaRPr>
          </a:p>
        </p:txBody>
      </p:sp>
      <p:cxnSp>
        <p:nvCxnSpPr>
          <p:cNvPr id="17" name="Straight Connector 16"/>
          <p:cNvCxnSpPr/>
          <p:nvPr/>
        </p:nvCxnSpPr>
        <p:spPr bwMode="auto">
          <a:xfrm>
            <a:off x="-41814" y="3955295"/>
            <a:ext cx="12192000" cy="0"/>
          </a:xfrm>
          <a:prstGeom prst="line">
            <a:avLst/>
          </a:prstGeom>
          <a:solidFill>
            <a:schemeClr val="accent1"/>
          </a:solidFill>
          <a:ln w="2857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8" name="Table 17"/>
          <p:cNvGraphicFramePr>
            <a:graphicFrameLocks noGrp="1"/>
          </p:cNvGraphicFramePr>
          <p:nvPr/>
        </p:nvGraphicFramePr>
        <p:xfrm>
          <a:off x="1471307" y="4474493"/>
          <a:ext cx="8038647" cy="1913368"/>
        </p:xfrm>
        <a:graphic>
          <a:graphicData uri="http://schemas.openxmlformats.org/drawingml/2006/table">
            <a:tbl>
              <a:tblPr/>
              <a:tblGrid>
                <a:gridCol w="1702557">
                  <a:extLst>
                    <a:ext uri="{9D8B030D-6E8A-4147-A177-3AD203B41FA5}">
                      <a16:colId xmlns:a16="http://schemas.microsoft.com/office/drawing/2014/main" val="20000"/>
                    </a:ext>
                  </a:extLst>
                </a:gridCol>
                <a:gridCol w="1720384">
                  <a:extLst>
                    <a:ext uri="{9D8B030D-6E8A-4147-A177-3AD203B41FA5}">
                      <a16:colId xmlns:a16="http://schemas.microsoft.com/office/drawing/2014/main" val="20001"/>
                    </a:ext>
                  </a:extLst>
                </a:gridCol>
                <a:gridCol w="1426110">
                  <a:extLst>
                    <a:ext uri="{9D8B030D-6E8A-4147-A177-3AD203B41FA5}">
                      <a16:colId xmlns:a16="http://schemas.microsoft.com/office/drawing/2014/main" val="20002"/>
                    </a:ext>
                  </a:extLst>
                </a:gridCol>
                <a:gridCol w="1594798">
                  <a:extLst>
                    <a:ext uri="{9D8B030D-6E8A-4147-A177-3AD203B41FA5}">
                      <a16:colId xmlns:a16="http://schemas.microsoft.com/office/drawing/2014/main" val="20003"/>
                    </a:ext>
                  </a:extLst>
                </a:gridCol>
                <a:gridCol w="1594798">
                  <a:extLst>
                    <a:ext uri="{9D8B030D-6E8A-4147-A177-3AD203B41FA5}">
                      <a16:colId xmlns:a16="http://schemas.microsoft.com/office/drawing/2014/main" val="20008"/>
                    </a:ext>
                  </a:extLst>
                </a:gridCol>
              </a:tblGrid>
              <a:tr h="855282">
                <a:tc>
                  <a:txBody>
                    <a:bodyPr/>
                    <a:lstStyle/>
                    <a:p>
                      <a:pPr algn="ctr" fontAlgn="b"/>
                      <a:endParaRPr kumimoji="0" lang="en-US" sz="1800" b="1" i="0" u="none" strike="noStrike" kern="1200" cap="none" spc="0" normalizeH="0" baseline="0" dirty="0">
                        <a:ln>
                          <a:noFill/>
                        </a:ln>
                        <a:solidFill>
                          <a:srgbClr val="000000"/>
                        </a:solidFill>
                        <a:effectLst/>
                        <a:uLnTx/>
                        <a:uFillTx/>
                        <a:latin typeface="+mn-lt"/>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ΕΡΩΤΗΘΕΝΤ</a:t>
                      </a:r>
                      <a:r>
                        <a:rPr kumimoji="0" lang="el-GR" altLang="el-GR" sz="1000" b="1" i="0" u="none" strike="noStrike" cap="none" normalizeH="0" baseline="0" dirty="0">
                          <a:ln>
                            <a:noFill/>
                          </a:ln>
                          <a:solidFill>
                            <a:srgbClr val="FFFFFF"/>
                          </a:solidFill>
                          <a:effectLst/>
                          <a:latin typeface="+mn-lt"/>
                          <a:cs typeface="Calibri" panose="020F0502020204030204" pitchFamily="34" charset="0"/>
                        </a:rPr>
                        <a:t>Ω</a:t>
                      </a:r>
                      <a:r>
                        <a:rPr kumimoji="0" lang="en-GB" altLang="el-GR" sz="1000" b="1" i="0" u="none" strike="noStrike" cap="none" normalizeH="0" baseline="0" dirty="0">
                          <a:ln>
                            <a:noFill/>
                          </a:ln>
                          <a:solidFill>
                            <a:srgbClr val="FFFFFF"/>
                          </a:solidFill>
                          <a:effectLst/>
                          <a:latin typeface="+mn-lt"/>
                          <a:cs typeface="Calibri" panose="020F0502020204030204" pitchFamily="34" charset="0"/>
                        </a:rPr>
                        <a:t>Ν</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txBody>
                  <a:tcPr marL="91472" marR="91472" marT="45708" marB="4570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0" marR="0" lvl="0" indent="0" algn="ctr" defTabSz="914400" rtl="0" eaLnBrk="0" fontAlgn="ctr" latinLnBrk="0" hangingPunct="0">
                        <a:lnSpc>
                          <a:spcPct val="100000"/>
                        </a:lnSpc>
                        <a:spcBef>
                          <a:spcPct val="0"/>
                        </a:spcBef>
                        <a:spcAft>
                          <a:spcPct val="0"/>
                        </a:spcAft>
                        <a:buClrTx/>
                        <a:buSzTx/>
                        <a:buFontTx/>
                        <a:buNone/>
                        <a:tabLst/>
                      </a:pPr>
                      <a:r>
                        <a:rPr kumimoji="0" lang="en-US" altLang="el-GR" sz="1000" b="1" i="0" u="none" strike="noStrike" cap="none" normalizeH="0" baseline="0" dirty="0">
                          <a:ln>
                            <a:noFill/>
                          </a:ln>
                          <a:solidFill>
                            <a:schemeClr val="bg1"/>
                          </a:solidFill>
                          <a:effectLst/>
                          <a:latin typeface="+mn-lt"/>
                          <a:cs typeface="Calibri" panose="020F0502020204030204" pitchFamily="34" charset="0"/>
                        </a:rPr>
                        <a:t>N</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Δ</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l-GR" sz="1000" b="1" i="0" u="none" strike="noStrike" cap="none" normalizeH="0" baseline="0" dirty="0">
                          <a:ln>
                            <a:noFill/>
                          </a:ln>
                          <a:solidFill>
                            <a:schemeClr val="bg1"/>
                          </a:solidFill>
                          <a:effectLst/>
                          <a:latin typeface="+mn-lt"/>
                          <a:cs typeface="Calibri" panose="020F0502020204030204" pitchFamily="34" charset="0"/>
                        </a:rPr>
                        <a:t>ΨΗΦ.</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ΣΥΡΙΖΑ</a:t>
                      </a:r>
                    </a:p>
                    <a:p>
                      <a:pPr marL="0" marR="0" lvl="0" indent="0" algn="ctr" defTabSz="914400" rtl="0" eaLnBrk="0" fontAlgn="ctr" latinLnBrk="0" hangingPunct="0">
                        <a:lnSpc>
                          <a:spcPct val="100000"/>
                        </a:lnSpc>
                        <a:spcBef>
                          <a:spcPct val="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ΙΟΥΛ.</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a:t>
                      </a:r>
                      <a:r>
                        <a:rPr kumimoji="0" lang="el-GR" altLang="el-GR" sz="1000" b="1" i="0" u="none" strike="noStrike" cap="none" normalizeH="0" baseline="0" dirty="0">
                          <a:ln>
                            <a:noFill/>
                          </a:ln>
                          <a:solidFill>
                            <a:schemeClr val="bg1"/>
                          </a:solidFill>
                          <a:effectLst/>
                          <a:latin typeface="+mn-lt"/>
                          <a:cs typeface="Calibri" panose="020F0502020204030204" pitchFamily="34" charset="0"/>
                        </a:rPr>
                        <a:t>19</a:t>
                      </a:r>
                      <a:r>
                        <a:rPr kumimoji="0" lang="en-GB" altLang="el-GR" sz="1000" b="1" i="0" u="none" strike="noStrike" cap="none" normalizeH="0" baseline="0" dirty="0">
                          <a:ln>
                            <a:noFill/>
                          </a:ln>
                          <a:solidFill>
                            <a:schemeClr val="bg1"/>
                          </a:solidFill>
                          <a:effectLst/>
                          <a:latin typeface="+mn-lt"/>
                          <a:cs typeface="Calibri" panose="020F0502020204030204" pitchFamily="34" charset="0"/>
                        </a:rPr>
                        <a:t>  </a:t>
                      </a:r>
                      <a:endParaRPr kumimoji="0" lang="el-GR" altLang="el-GR" sz="1000" b="1" i="0" u="none" strike="noStrike" cap="none" normalizeH="0" baseline="0" dirty="0">
                        <a:ln>
                          <a:noFill/>
                        </a:ln>
                        <a:solidFill>
                          <a:schemeClr val="bg1"/>
                        </a:solidFill>
                        <a:effectLst/>
                        <a:latin typeface="+mn-lt"/>
                        <a:cs typeface="Calibri" panose="020F050202020403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ΑΔΙΕΥΚΡΙΝΙ</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ΣΤΗ</a:t>
                      </a:r>
                    </a:p>
                    <a:p>
                      <a:pPr marL="342900" marR="0" lvl="0" indent="-342900" algn="ctr" defTabSz="914400" rtl="0" eaLnBrk="0" fontAlgn="base" latinLnBrk="0" hangingPunct="0">
                        <a:lnSpc>
                          <a:spcPct val="100000"/>
                        </a:lnSpc>
                        <a:spcBef>
                          <a:spcPct val="20000"/>
                        </a:spcBef>
                        <a:spcAft>
                          <a:spcPct val="0"/>
                        </a:spcAft>
                        <a:buClrTx/>
                        <a:buSzTx/>
                        <a:buFontTx/>
                        <a:buNone/>
                        <a:tabLst/>
                      </a:pPr>
                      <a:r>
                        <a:rPr kumimoji="0" lang="el-GR" altLang="el-GR" sz="1000" b="1" i="0" u="none" strike="noStrike" cap="none" normalizeH="0" baseline="0" dirty="0">
                          <a:ln>
                            <a:noFill/>
                          </a:ln>
                          <a:solidFill>
                            <a:schemeClr val="bg1"/>
                          </a:solidFill>
                          <a:effectLst/>
                          <a:latin typeface="+mn-lt"/>
                          <a:cs typeface="Calibri" panose="020F0502020204030204" pitchFamily="34" charset="0"/>
                        </a:rPr>
                        <a:t> ΨΗΦΟΣ </a:t>
                      </a:r>
                    </a:p>
                  </a:txBody>
                  <a:tcPr marL="91456" marR="91456" marT="45709" marB="45709"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99345">
                <a:tc>
                  <a:txBody>
                    <a:bodyPr/>
                    <a:lstStyle/>
                    <a:p>
                      <a:pPr algn="ctr" fontAlgn="b"/>
                      <a:r>
                        <a:rPr lang="el-GR" sz="1000" b="1" i="0" u="none" strike="noStrike">
                          <a:solidFill>
                            <a:srgbClr val="000000"/>
                          </a:solidFill>
                          <a:effectLst/>
                          <a:latin typeface="Arial" panose="020B0604020202020204" pitchFamily="34" charset="0"/>
                        </a:rPr>
                        <a:t>Πολύ/Αρκετά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55,3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48,8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52,1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447757">
                <a:tc>
                  <a:txBody>
                    <a:bodyPr/>
                    <a:lstStyle/>
                    <a:p>
                      <a:pPr algn="ctr" fontAlgn="b"/>
                      <a:r>
                        <a:rPr lang="el-GR" sz="1000" b="1" i="0" u="none" strike="noStrike">
                          <a:solidFill>
                            <a:srgbClr val="000000"/>
                          </a:solidFill>
                          <a:effectLst/>
                          <a:latin typeface="Arial" panose="020B0604020202020204" pitchFamily="34" charset="0"/>
                        </a:rPr>
                        <a:t>Όχι και τόσο/Καθόλου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40,9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310984">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bl>
          </a:graphicData>
        </a:graphic>
      </p:graphicFrame>
      <p:sp>
        <p:nvSpPr>
          <p:cNvPr id="13" name="Rectangle 11"/>
          <p:cNvSpPr>
            <a:spLocks noChangeArrowheads="1"/>
          </p:cNvSpPr>
          <p:nvPr/>
        </p:nvSpPr>
        <p:spPr bwMode="auto">
          <a:xfrm>
            <a:off x="10243036" y="1468133"/>
            <a:ext cx="1092455" cy="414373"/>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40,9%</a:t>
            </a:r>
          </a:p>
        </p:txBody>
      </p:sp>
      <p:sp>
        <p:nvSpPr>
          <p:cNvPr id="14" name="Rectangle 12"/>
          <p:cNvSpPr>
            <a:spLocks noChangeArrowheads="1"/>
          </p:cNvSpPr>
          <p:nvPr/>
        </p:nvSpPr>
        <p:spPr bwMode="auto">
          <a:xfrm>
            <a:off x="10243036" y="2552515"/>
            <a:ext cx="1080120" cy="376583"/>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l-GR" altLang="en-US" sz="1800" b="1" dirty="0">
                <a:solidFill>
                  <a:srgbClr val="FFFFFF"/>
                </a:solidFill>
                <a:latin typeface="Tahoma" panose="020B0604030504040204" pitchFamily="34" charset="0"/>
              </a:rPr>
              <a:t>52,5%</a:t>
            </a:r>
          </a:p>
        </p:txBody>
      </p:sp>
      <p:sp>
        <p:nvSpPr>
          <p:cNvPr id="15" name="TextBox 14"/>
          <p:cNvSpPr txBox="1"/>
          <p:nvPr/>
        </p:nvSpPr>
        <p:spPr>
          <a:xfrm>
            <a:off x="9959555" y="3197891"/>
            <a:ext cx="1951175" cy="5078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100" i="1" dirty="0">
                <a:solidFill>
                  <a:prstClr val="black"/>
                </a:solidFill>
              </a:rPr>
              <a:t>31 Αυγούστου– 5 Σεπτεμβρίου</a:t>
            </a:r>
          </a:p>
        </p:txBody>
      </p:sp>
      <p:sp>
        <p:nvSpPr>
          <p:cNvPr id="19" name="TextBox 18"/>
          <p:cNvSpPr txBox="1"/>
          <p:nvPr/>
        </p:nvSpPr>
        <p:spPr>
          <a:xfrm>
            <a:off x="6893801" y="3232261"/>
            <a:ext cx="1282722" cy="5078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l-GR" sz="1600" b="1" i="0" u="none" strike="noStrike" kern="1200" cap="none" spc="0" normalizeH="0" baseline="30000" noProof="0" dirty="0">
                <a:ln>
                  <a:noFill/>
                </a:ln>
                <a:solidFill>
                  <a:prstClr val="black"/>
                </a:solidFill>
                <a:effectLst/>
                <a:uLnTx/>
                <a:uFillTx/>
                <a:latin typeface="Calibri" panose="020F0502020204030204"/>
                <a:ea typeface="+mn-ea"/>
                <a:cs typeface="+mn-cs"/>
              </a:rPr>
              <a:t>η</a:t>
            </a: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 μέτρηση</a:t>
            </a:r>
          </a:p>
          <a:p>
            <a:pPr lvl="0" algn="ctr">
              <a:defRPr/>
            </a:pPr>
            <a:r>
              <a:rPr lang="el-GR" sz="1100" i="1" dirty="0">
                <a:solidFill>
                  <a:prstClr val="black"/>
                </a:solidFill>
              </a:rPr>
              <a:t>10 – 12 Οκτωβρίου</a:t>
            </a:r>
          </a:p>
        </p:txBody>
      </p:sp>
      <p:sp>
        <p:nvSpPr>
          <p:cNvPr id="2" name="TextBox 1"/>
          <p:cNvSpPr txBox="1"/>
          <p:nvPr/>
        </p:nvSpPr>
        <p:spPr>
          <a:xfrm>
            <a:off x="8516418" y="1494935"/>
            <a:ext cx="955711" cy="400110"/>
          </a:xfrm>
          <a:prstGeom prst="rect">
            <a:avLst/>
          </a:prstGeom>
          <a:noFill/>
        </p:spPr>
        <p:txBody>
          <a:bodyPr wrap="none" rtlCol="0">
            <a:spAutoFit/>
          </a:bodyPr>
          <a:lstStyle/>
          <a:p>
            <a:r>
              <a:rPr lang="en-US" sz="2000" b="1" dirty="0">
                <a:solidFill>
                  <a:srgbClr val="FF0000"/>
                </a:solidFill>
              </a:rPr>
              <a:t>+12,8%</a:t>
            </a:r>
            <a:endParaRPr lang="el-GR" sz="2000" b="1" dirty="0">
              <a:solidFill>
                <a:srgbClr val="FF0000"/>
              </a:solidFill>
            </a:endParaRPr>
          </a:p>
        </p:txBody>
      </p:sp>
    </p:spTree>
    <p:extLst>
      <p:ext uri="{BB962C8B-B14F-4D97-AF65-F5344CB8AC3E}">
        <p14:creationId xmlns:p14="http://schemas.microsoft.com/office/powerpoint/2010/main" val="3040166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bwMode="auto">
          <a:xfrm>
            <a:off x="533586" y="117672"/>
            <a:ext cx="10291053" cy="11430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ctr">
              <a:lnSpc>
                <a:spcPct val="110000"/>
              </a:lnSpc>
            </a:pPr>
            <a:r>
              <a:rPr lang="el-GR" altLang="el-GR" sz="2000" b="1" dirty="0"/>
              <a:t>Χώρα που θα βγει κερδισμένη σε περίπτωση θερμού επεισοδίου μεταξύ Ελλάδας και Τουρκίας</a:t>
            </a:r>
            <a:br>
              <a:rPr lang="el-GR" altLang="el-GR" sz="2000" b="1" dirty="0"/>
            </a:br>
            <a:r>
              <a:rPr lang="el-GR" altLang="el-GR" sz="1100" b="1" dirty="0"/>
              <a:t/>
            </a:r>
            <a:br>
              <a:rPr lang="el-GR" altLang="el-GR" sz="1100" b="1" dirty="0"/>
            </a:br>
            <a:r>
              <a:rPr lang="el-GR" altLang="el-GR" sz="1300" i="1" dirty="0">
                <a:solidFill>
                  <a:schemeClr val="bg1">
                    <a:lumMod val="50000"/>
                  </a:schemeClr>
                </a:solidFill>
                <a:latin typeface="Calibri" panose="020F0502020204030204" pitchFamily="34" charset="0"/>
                <a:ea typeface="+mn-ea"/>
                <a:cs typeface="+mn-cs"/>
              </a:rPr>
              <a:t>Σε περίπτωση θερμού επεισοδίου μεταξύ Ελλάδας και Τουρκίας ποια χώρα πιστεύετε ότι θα βγει κερδισμένη;</a:t>
            </a:r>
            <a:br>
              <a:rPr lang="el-GR" altLang="el-GR" sz="1300" i="1" dirty="0">
                <a:solidFill>
                  <a:schemeClr val="bg1">
                    <a:lumMod val="50000"/>
                  </a:schemeClr>
                </a:solidFill>
                <a:latin typeface="Calibri" panose="020F0502020204030204" pitchFamily="34" charset="0"/>
                <a:ea typeface="+mn-ea"/>
                <a:cs typeface="+mn-cs"/>
              </a:rPr>
            </a:br>
            <a:r>
              <a:rPr lang="el-GR" altLang="el-GR" sz="1200" b="1" dirty="0">
                <a:solidFill>
                  <a:schemeClr val="bg1">
                    <a:lumMod val="50000"/>
                  </a:schemeClr>
                </a:solidFill>
                <a:cs typeface="Calibri" panose="020F0502020204030204" pitchFamily="34" charset="0"/>
              </a:rPr>
              <a:t>Σύνολο ερωτηθέντων (Ν=1000)</a:t>
            </a:r>
          </a:p>
        </p:txBody>
      </p:sp>
      <p:graphicFrame>
        <p:nvGraphicFramePr>
          <p:cNvPr id="6" name="Table 5">
            <a:extLst>
              <a:ext uri="{FF2B5EF4-FFF2-40B4-BE49-F238E27FC236}">
                <a16:creationId xmlns:a16="http://schemas.microsoft.com/office/drawing/2014/main" id="{070D0929-33D9-480F-A348-D11D1DD0F5F4}"/>
              </a:ext>
            </a:extLst>
          </p:cNvPr>
          <p:cNvGraphicFramePr>
            <a:graphicFrameLocks noGrp="1"/>
          </p:cNvGraphicFramePr>
          <p:nvPr/>
        </p:nvGraphicFramePr>
        <p:xfrm>
          <a:off x="1652731" y="4914121"/>
          <a:ext cx="8284684" cy="1656587"/>
        </p:xfrm>
        <a:graphic>
          <a:graphicData uri="http://schemas.openxmlformats.org/drawingml/2006/table">
            <a:tbl>
              <a:tblPr/>
              <a:tblGrid>
                <a:gridCol w="3503363">
                  <a:extLst>
                    <a:ext uri="{9D8B030D-6E8A-4147-A177-3AD203B41FA5}">
                      <a16:colId xmlns:a16="http://schemas.microsoft.com/office/drawing/2014/main" val="20000"/>
                    </a:ext>
                  </a:extLst>
                </a:gridCol>
                <a:gridCol w="1542362">
                  <a:extLst>
                    <a:ext uri="{9D8B030D-6E8A-4147-A177-3AD203B41FA5}">
                      <a16:colId xmlns:a16="http://schemas.microsoft.com/office/drawing/2014/main" val="20001"/>
                    </a:ext>
                  </a:extLst>
                </a:gridCol>
                <a:gridCol w="1090670">
                  <a:extLst>
                    <a:ext uri="{9D8B030D-6E8A-4147-A177-3AD203B41FA5}">
                      <a16:colId xmlns:a16="http://schemas.microsoft.com/office/drawing/2014/main" val="20002"/>
                    </a:ext>
                  </a:extLst>
                </a:gridCol>
                <a:gridCol w="1013551">
                  <a:extLst>
                    <a:ext uri="{9D8B030D-6E8A-4147-A177-3AD203B41FA5}">
                      <a16:colId xmlns:a16="http://schemas.microsoft.com/office/drawing/2014/main" val="20003"/>
                    </a:ext>
                  </a:extLst>
                </a:gridCol>
                <a:gridCol w="1134738">
                  <a:extLst>
                    <a:ext uri="{9D8B030D-6E8A-4147-A177-3AD203B41FA5}">
                      <a16:colId xmlns:a16="http://schemas.microsoft.com/office/drawing/2014/main" val="20004"/>
                    </a:ext>
                  </a:extLst>
                </a:gridCol>
              </a:tblGrid>
              <a:tr h="559041">
                <a:tc>
                  <a:txBody>
                    <a:bodyPr/>
                    <a:lstStyle/>
                    <a:p>
                      <a:pPr algn="l" fontAlgn="b"/>
                      <a:endParaRPr kumimoji="0" lang="en-US" sz="1400" b="1" i="0" u="none" strike="noStrike" kern="1200" cap="none" spc="0" normalizeH="0" baseline="0" dirty="0">
                        <a:ln>
                          <a:noFill/>
                        </a:ln>
                        <a:solidFill>
                          <a:srgbClr val="000000"/>
                        </a:solidFill>
                        <a:effectLst/>
                        <a:uLnTx/>
                        <a:uFillTx/>
                        <a:latin typeface="Arial" panose="020B0604020202020204" pitchFamily="34" charset="0"/>
                        <a:ea typeface="+mn-ea"/>
                        <a:cs typeface="+mn-cs"/>
                      </a:endParaRPr>
                    </a:p>
                  </a:txBody>
                  <a:tcPr marL="7688" marR="7688" marT="7688" marB="0" anchor="b">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42506">
                <a:tc>
                  <a:txBody>
                    <a:bodyPr/>
                    <a:lstStyle/>
                    <a:p>
                      <a:pPr algn="ctr" fontAlgn="b"/>
                      <a:r>
                        <a:rPr lang="el-GR" sz="1100" b="1" i="0" u="none" strike="noStrike" dirty="0">
                          <a:solidFill>
                            <a:srgbClr val="000000"/>
                          </a:solidFill>
                          <a:effectLst/>
                          <a:latin typeface="+mn-lt"/>
                        </a:rPr>
                        <a:t>Μάλλον η Ελλάδα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42506">
                <a:tc>
                  <a:txBody>
                    <a:bodyPr/>
                    <a:lstStyle/>
                    <a:p>
                      <a:pPr algn="ctr" fontAlgn="b"/>
                      <a:r>
                        <a:rPr lang="el-GR" sz="1100" b="1" i="0" u="none" strike="noStrike" dirty="0">
                          <a:solidFill>
                            <a:srgbClr val="000000"/>
                          </a:solidFill>
                          <a:effectLst/>
                          <a:latin typeface="+mn-lt"/>
                        </a:rPr>
                        <a:t>Μάλλον η Τουρκία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10,5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13,5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154735">
                <a:tc>
                  <a:txBody>
                    <a:bodyPr/>
                    <a:lstStyle/>
                    <a:p>
                      <a:pPr algn="ctr" fontAlgn="b"/>
                      <a:r>
                        <a:rPr lang="el-GR" sz="1100" b="1" i="0" u="none" strike="noStrike" dirty="0">
                          <a:solidFill>
                            <a:srgbClr val="000000"/>
                          </a:solidFill>
                          <a:effectLst/>
                          <a:latin typeface="+mn-lt"/>
                        </a:rPr>
                        <a:t>Καμία από τις δύο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58,7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54,6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56,5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154735">
                <a:tc>
                  <a:txBody>
                    <a:bodyPr/>
                    <a:lstStyle/>
                    <a:p>
                      <a:pPr algn="ctr" fontAlgn="b"/>
                      <a:r>
                        <a:rPr lang="el-GR" sz="1100" b="1" i="0" u="none" strike="noStrike" dirty="0">
                          <a:solidFill>
                            <a:srgbClr val="000000"/>
                          </a:solidFill>
                          <a:effectLst/>
                          <a:latin typeface="+mn-lt"/>
                        </a:rPr>
                        <a:t>Και οι δύο</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12140366"/>
                  </a:ext>
                </a:extLst>
              </a:tr>
              <a:tr h="154735">
                <a:tc>
                  <a:txBody>
                    <a:bodyPr/>
                    <a:lstStyle/>
                    <a:p>
                      <a:pPr algn="ctr" fontAlgn="b"/>
                      <a:r>
                        <a:rPr lang="el-GR" sz="11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3093660072"/>
                  </a:ext>
                </a:extLst>
              </a:tr>
            </a:tbl>
          </a:graphicData>
        </a:graphic>
      </p:graphicFrame>
      <p:graphicFrame>
        <p:nvGraphicFramePr>
          <p:cNvPr id="10" name="Object 2"/>
          <p:cNvGraphicFramePr>
            <a:graphicFrameLocks/>
          </p:cNvGraphicFramePr>
          <p:nvPr/>
        </p:nvGraphicFramePr>
        <p:xfrm>
          <a:off x="1524000" y="1252158"/>
          <a:ext cx="9300639" cy="3452044"/>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p>
            <a:fld id="{B07AFB0D-D229-46BE-A277-42A9AAD27098}" type="slidenum">
              <a:rPr lang="en-US" smtClean="0"/>
              <a:pPr/>
              <a:t>59</a:t>
            </a:fld>
            <a:endParaRPr lang="en-US" dirty="0"/>
          </a:p>
        </p:txBody>
      </p:sp>
    </p:spTree>
    <p:extLst>
      <p:ext uri="{BB962C8B-B14F-4D97-AF65-F5344CB8AC3E}">
        <p14:creationId xmlns:p14="http://schemas.microsoft.com/office/powerpoint/2010/main" val="1251305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Text Box 3"/>
          <p:cNvSpPr txBox="1">
            <a:spLocks noChangeArrowheads="1"/>
          </p:cNvSpPr>
          <p:nvPr/>
        </p:nvSpPr>
        <p:spPr bwMode="auto">
          <a:xfrm>
            <a:off x="-226810" y="83156"/>
            <a:ext cx="12036425"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l-GR" altLang="el-GR" sz="3200" b="1"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Πρόθεση ψήφου </a:t>
            </a:r>
            <a:r>
              <a:rPr kumimoji="0" lang="el-GR" altLang="el-GR" sz="3200" b="1" i="0" u="none" strike="noStrike" kern="1200" cap="none" spc="0" normalizeH="0" baseline="0" noProof="0" dirty="0">
                <a:ln>
                  <a:noFill/>
                </a:ln>
                <a:solidFill>
                  <a:prstClr val="black"/>
                </a:solidFill>
                <a:effectLst/>
                <a:uLnTx/>
                <a:uFillTx/>
                <a:latin typeface="Calibri Light" panose="020F0302020204030204"/>
                <a:ea typeface="+mn-ea"/>
                <a:cs typeface="+mn-cs"/>
              </a:rPr>
              <a:t>Βουλευτικών Εκλογών </a:t>
            </a:r>
            <a:endParaRPr kumimoji="0" lang="el-GR" altLang="el-GR" sz="32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el-GR" altLang="el-GR" sz="2400" b="1" i="0" u="none" strike="noStrike" kern="1200" cap="none" spc="0" normalizeH="0" baseline="0" noProof="0" dirty="0">
                <a:ln>
                  <a:noFill/>
                </a:ln>
                <a:solidFill>
                  <a:srgbClr val="ED7D31">
                    <a:lumMod val="50000"/>
                  </a:srgbClr>
                </a:solidFill>
                <a:effectLst/>
                <a:uLnTx/>
                <a:uFillTx/>
                <a:latin typeface="Calibri Light" panose="020F0302020204030204"/>
                <a:ea typeface="+mn-ea"/>
                <a:cs typeface="+mn-cs"/>
              </a:rPr>
              <a:t>Διαχρονική Εξέλιξη  </a:t>
            </a:r>
          </a:p>
        </p:txBody>
      </p:sp>
      <p:pic>
        <p:nvPicPr>
          <p:cNvPr id="23" name="Picture 1"/>
          <p:cNvPicPr>
            <a:picLocks noChangeAspect="1"/>
          </p:cNvPicPr>
          <p:nvPr/>
        </p:nvPicPr>
        <p:blipFill>
          <a:blip r:embed="rId3"/>
          <a:srcRect/>
          <a:stretch>
            <a:fillRect/>
          </a:stretch>
        </p:blipFill>
        <p:spPr bwMode="auto">
          <a:xfrm>
            <a:off x="0" y="7937"/>
            <a:ext cx="635569" cy="635569"/>
          </a:xfrm>
          <a:prstGeom prst="rect">
            <a:avLst/>
          </a:prstGeom>
          <a:ln>
            <a:noFill/>
          </a:ln>
          <a:effectLst>
            <a:outerShdw blurRad="292100" dist="139700" dir="2700000" algn="tl" rotWithShape="0">
              <a:srgbClr val="333333">
                <a:alpha val="65000"/>
              </a:srgbClr>
            </a:outerShdw>
          </a:effectLst>
        </p:spPr>
      </p:pic>
      <p:sp>
        <p:nvSpPr>
          <p:cNvPr id="3" name="AutoShape 2" descr="Δείτε το νέο σήμα του ΣΥΡΙΖΑ - ΤΑ ΝΕ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Chart 9"/>
          <p:cNvGraphicFramePr/>
          <p:nvPr/>
        </p:nvGraphicFramePr>
        <p:xfrm>
          <a:off x="1233998" y="880536"/>
          <a:ext cx="10270647" cy="58409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Table 11"/>
          <p:cNvGraphicFramePr>
            <a:graphicFrameLocks noGrp="1"/>
          </p:cNvGraphicFramePr>
          <p:nvPr/>
        </p:nvGraphicFramePr>
        <p:xfrm>
          <a:off x="1695636" y="1475479"/>
          <a:ext cx="9501100" cy="370840"/>
        </p:xfrm>
        <a:graphic>
          <a:graphicData uri="http://schemas.openxmlformats.org/drawingml/2006/table">
            <a:tbl>
              <a:tblPr firstRow="1" bandRow="1">
                <a:tableStyleId>{5C22544A-7EE6-4342-B048-85BDC9FD1C3A}</a:tableStyleId>
              </a:tblPr>
              <a:tblGrid>
                <a:gridCol w="1280254">
                  <a:extLst>
                    <a:ext uri="{9D8B030D-6E8A-4147-A177-3AD203B41FA5}">
                      <a16:colId xmlns:a16="http://schemas.microsoft.com/office/drawing/2014/main" val="2715855630"/>
                    </a:ext>
                  </a:extLst>
                </a:gridCol>
                <a:gridCol w="1319650">
                  <a:extLst>
                    <a:ext uri="{9D8B030D-6E8A-4147-A177-3AD203B41FA5}">
                      <a16:colId xmlns:a16="http://schemas.microsoft.com/office/drawing/2014/main" val="101135246"/>
                    </a:ext>
                  </a:extLst>
                </a:gridCol>
                <a:gridCol w="1548389">
                  <a:extLst>
                    <a:ext uri="{9D8B030D-6E8A-4147-A177-3AD203B41FA5}">
                      <a16:colId xmlns:a16="http://schemas.microsoft.com/office/drawing/2014/main" val="4187136330"/>
                    </a:ext>
                  </a:extLst>
                </a:gridCol>
                <a:gridCol w="1506888">
                  <a:extLst>
                    <a:ext uri="{9D8B030D-6E8A-4147-A177-3AD203B41FA5}">
                      <a16:colId xmlns:a16="http://schemas.microsoft.com/office/drawing/2014/main" val="3674515221"/>
                    </a:ext>
                  </a:extLst>
                </a:gridCol>
                <a:gridCol w="1281973">
                  <a:extLst>
                    <a:ext uri="{9D8B030D-6E8A-4147-A177-3AD203B41FA5}">
                      <a16:colId xmlns:a16="http://schemas.microsoft.com/office/drawing/2014/main" val="1814778722"/>
                    </a:ext>
                  </a:extLst>
                </a:gridCol>
                <a:gridCol w="1281973">
                  <a:extLst>
                    <a:ext uri="{9D8B030D-6E8A-4147-A177-3AD203B41FA5}">
                      <a16:colId xmlns:a16="http://schemas.microsoft.com/office/drawing/2014/main" val="3948792799"/>
                    </a:ext>
                  </a:extLst>
                </a:gridCol>
                <a:gridCol w="1281973">
                  <a:extLst>
                    <a:ext uri="{9D8B030D-6E8A-4147-A177-3AD203B41FA5}">
                      <a16:colId xmlns:a16="http://schemas.microsoft.com/office/drawing/2014/main" val="1918049290"/>
                    </a:ext>
                  </a:extLst>
                </a:gridCol>
              </a:tblGrid>
              <a:tr h="370840">
                <a:tc>
                  <a:txBody>
                    <a:bodyPr/>
                    <a:lstStyle/>
                    <a:p>
                      <a:pPr algn="ctr" fontAlgn="b"/>
                      <a:r>
                        <a:rPr lang="el-GR" sz="1600" b="1" i="0" u="none" strike="noStrike" dirty="0">
                          <a:solidFill>
                            <a:srgbClr val="000000"/>
                          </a:solidFill>
                          <a:effectLst/>
                          <a:latin typeface="Calibri" panose="020F0502020204030204" pitchFamily="34" charset="0"/>
                        </a:rPr>
                        <a:t>9,8</a:t>
                      </a:r>
                    </a:p>
                  </a:txBody>
                  <a:tcPr marL="9525" marR="9525" marT="9525" marB="0" anchor="ctr">
                    <a:solidFill>
                      <a:schemeClr val="bg1">
                        <a:lumMod val="85000"/>
                      </a:schemeClr>
                    </a:solidFill>
                  </a:tcPr>
                </a:tc>
                <a:tc>
                  <a:txBody>
                    <a:bodyPr/>
                    <a:lstStyle/>
                    <a:p>
                      <a:pPr algn="ctr" fontAlgn="b"/>
                      <a:r>
                        <a:rPr lang="el-GR" sz="1600" b="1" i="0" u="none" strike="noStrike" dirty="0">
                          <a:solidFill>
                            <a:srgbClr val="000000"/>
                          </a:solidFill>
                          <a:effectLst/>
                          <a:latin typeface="Calibri" panose="020F0502020204030204" pitchFamily="34" charset="0"/>
                        </a:rPr>
                        <a:t>11</a:t>
                      </a:r>
                    </a:p>
                  </a:txBody>
                  <a:tcPr marL="9525" marR="9525" marT="9525" marB="0" anchor="ctr">
                    <a:solidFill>
                      <a:schemeClr val="bg1">
                        <a:lumMod val="85000"/>
                      </a:schemeClr>
                    </a:solidFill>
                  </a:tcPr>
                </a:tc>
                <a:tc>
                  <a:txBody>
                    <a:bodyPr/>
                    <a:lstStyle/>
                    <a:p>
                      <a:pPr algn="ctr" fontAlgn="b"/>
                      <a:r>
                        <a:rPr lang="el-GR" sz="1600" b="1" i="0" u="none" strike="noStrike" dirty="0">
                          <a:solidFill>
                            <a:srgbClr val="000000"/>
                          </a:solidFill>
                          <a:effectLst/>
                          <a:latin typeface="Calibri" panose="020F0502020204030204" pitchFamily="34" charset="0"/>
                        </a:rPr>
                        <a:t>7,4</a:t>
                      </a:r>
                    </a:p>
                  </a:txBody>
                  <a:tcPr marL="9525" marR="9525" marT="9525" marB="0" anchor="ctr">
                    <a:solidFill>
                      <a:schemeClr val="bg1">
                        <a:lumMod val="85000"/>
                      </a:schemeClr>
                    </a:solidFill>
                  </a:tcPr>
                </a:tc>
                <a:tc>
                  <a:txBody>
                    <a:bodyPr/>
                    <a:lstStyle/>
                    <a:p>
                      <a:pPr algn="ctr" fontAlgn="b"/>
                      <a:r>
                        <a:rPr lang="el-GR" sz="1600" b="1" i="0" u="none" strike="noStrike" dirty="0">
                          <a:solidFill>
                            <a:srgbClr val="000000"/>
                          </a:solidFill>
                          <a:effectLst/>
                          <a:latin typeface="Calibri" panose="020F0502020204030204" pitchFamily="34" charset="0"/>
                        </a:rPr>
                        <a:t>7,4</a:t>
                      </a:r>
                    </a:p>
                  </a:txBody>
                  <a:tcPr marL="9525" marR="9525" marT="9525" marB="0" anchor="ctr">
                    <a:solidFill>
                      <a:schemeClr val="bg1">
                        <a:lumMod val="85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6,4</a:t>
                      </a:r>
                      <a:endParaRPr lang="el-GR" sz="1600" b="1"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n-US" sz="1600" b="1" i="0" u="none" strike="noStrike" dirty="0">
                          <a:solidFill>
                            <a:srgbClr val="000000"/>
                          </a:solidFill>
                          <a:effectLst/>
                          <a:latin typeface="Calibri" panose="020F0502020204030204" pitchFamily="34" charset="0"/>
                        </a:rPr>
                        <a:t>7</a:t>
                      </a:r>
                      <a:endParaRPr lang="el-GR" sz="1600" b="1" i="0" u="none" strike="noStrike" dirty="0">
                        <a:solidFill>
                          <a:srgbClr val="000000"/>
                        </a:solidFill>
                        <a:effectLst/>
                        <a:latin typeface="Calibri" panose="020F0502020204030204" pitchFamily="34" charset="0"/>
                      </a:endParaRPr>
                    </a:p>
                  </a:txBody>
                  <a:tcPr marL="9525" marR="9525" marT="9525" marB="0" anchor="ctr">
                    <a:solidFill>
                      <a:schemeClr val="bg1">
                        <a:lumMod val="85000"/>
                      </a:schemeClr>
                    </a:solidFill>
                  </a:tcPr>
                </a:tc>
                <a:tc>
                  <a:txBody>
                    <a:bodyPr/>
                    <a:lstStyle/>
                    <a:p>
                      <a:pPr algn="ctr" fontAlgn="b"/>
                      <a:r>
                        <a:rPr lang="el-GR" sz="1600" b="1" i="0" u="none" strike="noStrike" dirty="0">
                          <a:solidFill>
                            <a:srgbClr val="000000"/>
                          </a:solidFill>
                          <a:effectLst/>
                          <a:latin typeface="Calibri" panose="020F0502020204030204" pitchFamily="34" charset="0"/>
                        </a:rPr>
                        <a:t>6,8</a:t>
                      </a:r>
                    </a:p>
                  </a:txBody>
                  <a:tcPr marL="9525" marR="9525" marT="9525" marB="0" anchor="ctr">
                    <a:solidFill>
                      <a:schemeClr val="bg1">
                        <a:lumMod val="85000"/>
                      </a:schemeClr>
                    </a:solidFill>
                  </a:tcPr>
                </a:tc>
                <a:extLst>
                  <a:ext uri="{0D108BD9-81ED-4DB2-BD59-A6C34878D82A}">
                    <a16:rowId xmlns:a16="http://schemas.microsoft.com/office/drawing/2014/main" val="1790652752"/>
                  </a:ext>
                </a:extLst>
              </a:tr>
            </a:tbl>
          </a:graphicData>
        </a:graphic>
      </p:graphicFrame>
      <p:sp>
        <p:nvSpPr>
          <p:cNvPr id="13" name="TextBox 12"/>
          <p:cNvSpPr txBox="1"/>
          <p:nvPr/>
        </p:nvSpPr>
        <p:spPr>
          <a:xfrm>
            <a:off x="542100" y="1432588"/>
            <a:ext cx="1208225" cy="430887"/>
          </a:xfrm>
          <a:prstGeom prst="rect">
            <a:avLst/>
          </a:prstGeom>
          <a:solidFill>
            <a:schemeClr val="bg1">
              <a:lumMod val="85000"/>
            </a:schemeClr>
          </a:solid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rPr>
              <a:t>Διαφορά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black"/>
                </a:solidFill>
                <a:effectLst/>
                <a:uLnTx/>
                <a:uFillTx/>
                <a:latin typeface="Calibri" panose="020F0502020204030204"/>
                <a:ea typeface="+mn-ea"/>
                <a:cs typeface="+mn-cs"/>
              </a:rPr>
              <a:t>ΝΔ - ΣΥΡΙΖΑ</a:t>
            </a:r>
          </a:p>
        </p:txBody>
      </p:sp>
      <p:pic>
        <p:nvPicPr>
          <p:cNvPr id="2" name="Picture 8" descr="oikejorm_2003">
            <a:hlinkClick r:id="rId5"/>
            <a:extLst>
              <a:ext uri="{FF2B5EF4-FFF2-40B4-BE49-F238E27FC236}">
                <a16:creationId xmlns:a16="http://schemas.microsoft.com/office/drawing/2014/main" id="{1833603E-4EDC-342B-DB87-857AFA10F3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6667" t="29109" r="20833" b="41783"/>
          <a:stretch>
            <a:fillRect/>
          </a:stretch>
        </p:blipFill>
        <p:spPr bwMode="auto">
          <a:xfrm>
            <a:off x="1392863" y="5345934"/>
            <a:ext cx="557678" cy="32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2CB536C-8DAD-C6EF-72CA-32232271D5FE}"/>
              </a:ext>
            </a:extLst>
          </p:cNvPr>
          <p:cNvPicPr>
            <a:picLocks noChangeAspect="1"/>
          </p:cNvPicPr>
          <p:nvPr/>
        </p:nvPicPr>
        <p:blipFill rotWithShape="1">
          <a:blip r:embed="rId7"/>
          <a:srcRect l="1617" r="51512"/>
          <a:stretch/>
        </p:blipFill>
        <p:spPr>
          <a:xfrm>
            <a:off x="783586" y="5464557"/>
            <a:ext cx="526657" cy="414617"/>
          </a:xfrm>
          <a:prstGeom prst="rect">
            <a:avLst/>
          </a:prstGeom>
        </p:spPr>
      </p:pic>
      <p:pic>
        <p:nvPicPr>
          <p:cNvPr id="5" name="Picture 4">
            <a:extLst>
              <a:ext uri="{FF2B5EF4-FFF2-40B4-BE49-F238E27FC236}">
                <a16:creationId xmlns:a16="http://schemas.microsoft.com/office/drawing/2014/main" id="{99DCB58D-9140-1F4E-7084-6E2F6A2E8A4A}"/>
              </a:ext>
            </a:extLst>
          </p:cNvPr>
          <p:cNvPicPr>
            <a:picLocks noChangeAspect="1"/>
          </p:cNvPicPr>
          <p:nvPr/>
        </p:nvPicPr>
        <p:blipFill rotWithShape="1">
          <a:blip r:embed="rId8"/>
          <a:srcRect l="23963" t="22851" r="37459" b="15458"/>
          <a:stretch/>
        </p:blipFill>
        <p:spPr>
          <a:xfrm>
            <a:off x="1264471" y="2517221"/>
            <a:ext cx="764860" cy="414616"/>
          </a:xfrm>
          <a:prstGeom prst="rect">
            <a:avLst/>
          </a:prstGeom>
        </p:spPr>
      </p:pic>
      <p:pic>
        <p:nvPicPr>
          <p:cNvPr id="6" name="Picture 5">
            <a:extLst>
              <a:ext uri="{FF2B5EF4-FFF2-40B4-BE49-F238E27FC236}">
                <a16:creationId xmlns:a16="http://schemas.microsoft.com/office/drawing/2014/main" id="{E46BC188-100C-586E-C071-1C919E6DA7C8}"/>
              </a:ext>
            </a:extLst>
          </p:cNvPr>
          <p:cNvPicPr>
            <a:picLocks noChangeAspect="1"/>
          </p:cNvPicPr>
          <p:nvPr/>
        </p:nvPicPr>
        <p:blipFill>
          <a:blip r:embed="rId9"/>
          <a:stretch>
            <a:fillRect/>
          </a:stretch>
        </p:blipFill>
        <p:spPr>
          <a:xfrm>
            <a:off x="1349656" y="5671866"/>
            <a:ext cx="722692" cy="301318"/>
          </a:xfrm>
          <a:prstGeom prst="rect">
            <a:avLst/>
          </a:prstGeom>
        </p:spPr>
      </p:pic>
      <p:pic>
        <p:nvPicPr>
          <p:cNvPr id="7" name="Picture 3">
            <a:extLst>
              <a:ext uri="{FF2B5EF4-FFF2-40B4-BE49-F238E27FC236}">
                <a16:creationId xmlns:a16="http://schemas.microsoft.com/office/drawing/2014/main" id="{70112BC1-00FE-7ADC-7513-0EB74015569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l="22578" t="19958" r="20062" b="19162"/>
          <a:stretch>
            <a:fillRect/>
          </a:stretch>
        </p:blipFill>
        <p:spPr bwMode="auto">
          <a:xfrm>
            <a:off x="1264471" y="3468606"/>
            <a:ext cx="770581" cy="440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s://kinimaallagis.gr/gggg/uploads/2022/06/pasok-86.png">
            <a:extLst>
              <a:ext uri="{FF2B5EF4-FFF2-40B4-BE49-F238E27FC236}">
                <a16:creationId xmlns:a16="http://schemas.microsoft.com/office/drawing/2014/main" id="{70F76C09-8658-2214-37C4-665CF9B193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43260" y="4568522"/>
            <a:ext cx="607281" cy="607282"/>
          </a:xfrm>
          <a:prstGeom prst="rect">
            <a:avLst/>
          </a:prstGeom>
          <a:solidFill>
            <a:srgbClr val="008000"/>
          </a:solidFill>
        </p:spPr>
      </p:pic>
      <p:sp>
        <p:nvSpPr>
          <p:cNvPr id="9" name="Slide Number Placeholder 8"/>
          <p:cNvSpPr>
            <a:spLocks noGrp="1"/>
          </p:cNvSpPr>
          <p:nvPr>
            <p:ph type="sldNum" sz="quarter" idx="12"/>
          </p:nvPr>
        </p:nvSpPr>
        <p:spPr/>
        <p:txBody>
          <a:bodyPr/>
          <a:lstStyle/>
          <a:p>
            <a:fld id="{B07AFB0D-D229-46BE-A277-42A9AAD27098}" type="slidenum">
              <a:rPr lang="en-US" smtClean="0"/>
              <a:pPr/>
              <a:t>6</a:t>
            </a:fld>
            <a:endParaRPr lang="en-US" dirty="0"/>
          </a:p>
        </p:txBody>
      </p:sp>
    </p:spTree>
    <p:extLst>
      <p:ext uri="{BB962C8B-B14F-4D97-AF65-F5344CB8AC3E}">
        <p14:creationId xmlns:p14="http://schemas.microsoft.com/office/powerpoint/2010/main" val="31063190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60</a:t>
            </a:fld>
            <a:endParaRPr lang="en-US" dirty="0"/>
          </a:p>
        </p:txBody>
      </p:sp>
      <p:graphicFrame>
        <p:nvGraphicFramePr>
          <p:cNvPr id="7" name="Chart 6"/>
          <p:cNvGraphicFramePr/>
          <p:nvPr/>
        </p:nvGraphicFramePr>
        <p:xfrm>
          <a:off x="6176356" y="1293351"/>
          <a:ext cx="6414258" cy="451102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1"/>
          <p:cNvSpPr>
            <a:spLocks noChangeArrowheads="1"/>
          </p:cNvSpPr>
          <p:nvPr/>
        </p:nvSpPr>
        <p:spPr bwMode="auto">
          <a:xfrm>
            <a:off x="10255919" y="2382322"/>
            <a:ext cx="831539"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32,1</a:t>
            </a:r>
            <a:r>
              <a:rPr lang="el-GR" altLang="en-US" sz="1800" b="1" dirty="0">
                <a:solidFill>
                  <a:srgbClr val="FFFFFF"/>
                </a:solidFill>
                <a:latin typeface="Tahoma" panose="020B0604030504040204" pitchFamily="34" charset="0"/>
              </a:rPr>
              <a:t>%</a:t>
            </a:r>
          </a:p>
        </p:txBody>
      </p:sp>
      <p:sp>
        <p:nvSpPr>
          <p:cNvPr id="19" name="Right Brace 18"/>
          <p:cNvSpPr/>
          <p:nvPr/>
        </p:nvSpPr>
        <p:spPr bwMode="auto">
          <a:xfrm>
            <a:off x="10364773" y="3510950"/>
            <a:ext cx="306915" cy="1186346"/>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Times New Roman" pitchFamily="18" charset="0"/>
            </a:endParaRPr>
          </a:p>
        </p:txBody>
      </p:sp>
      <p:sp>
        <p:nvSpPr>
          <p:cNvPr id="20" name="Rectangle 11"/>
          <p:cNvSpPr>
            <a:spLocks noChangeArrowheads="1"/>
          </p:cNvSpPr>
          <p:nvPr/>
        </p:nvSpPr>
        <p:spPr bwMode="auto">
          <a:xfrm>
            <a:off x="10814531" y="3888223"/>
            <a:ext cx="831539"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52,3</a:t>
            </a:r>
            <a:r>
              <a:rPr lang="el-GR" altLang="en-US" sz="1800" b="1" dirty="0">
                <a:solidFill>
                  <a:srgbClr val="FFFFFF"/>
                </a:solidFill>
                <a:latin typeface="Tahoma" panose="020B0604030504040204" pitchFamily="34" charset="0"/>
              </a:rPr>
              <a:t>%</a:t>
            </a:r>
          </a:p>
        </p:txBody>
      </p:sp>
      <p:graphicFrame>
        <p:nvGraphicFramePr>
          <p:cNvPr id="8" name="Chart 7"/>
          <p:cNvGraphicFramePr/>
          <p:nvPr/>
        </p:nvGraphicFramePr>
        <p:xfrm>
          <a:off x="76452" y="1416357"/>
          <a:ext cx="5907074" cy="451102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2"/>
          <p:cNvSpPr>
            <a:spLocks noChangeArrowheads="1"/>
          </p:cNvSpPr>
          <p:nvPr/>
        </p:nvSpPr>
        <p:spPr bwMode="auto">
          <a:xfrm>
            <a:off x="6638206" y="89908"/>
            <a:ext cx="4176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600" b="1" dirty="0">
                <a:solidFill>
                  <a:schemeClr val="bg2">
                    <a:lumMod val="25000"/>
                  </a:schemeClr>
                </a:solidFill>
                <a:latin typeface="+mj-lt"/>
                <a:ea typeface="+mj-ea"/>
                <a:cs typeface="+mj-cs"/>
              </a:rPr>
              <a:t>Αξιολόγηση </a:t>
            </a:r>
            <a:r>
              <a:rPr lang="el-GR" altLang="en-US" sz="2400" b="1" dirty="0">
                <a:solidFill>
                  <a:schemeClr val="bg2">
                    <a:lumMod val="25000"/>
                  </a:schemeClr>
                </a:solidFill>
                <a:latin typeface="+mj-lt"/>
                <a:ea typeface="+mj-ea"/>
                <a:cs typeface="+mj-cs"/>
              </a:rPr>
              <a:t>Σ</a:t>
            </a:r>
            <a:r>
              <a:rPr lang="el-GR" altLang="en-US" sz="2400" b="1" dirty="0">
                <a:latin typeface="+mj-lt"/>
                <a:ea typeface="+mj-ea"/>
                <a:cs typeface="+mj-cs"/>
              </a:rPr>
              <a:t>τάσης</a:t>
            </a:r>
            <a:r>
              <a:rPr lang="el-GR" altLang="en-US" sz="1600" b="1" dirty="0">
                <a:solidFill>
                  <a:srgbClr val="FF0000"/>
                </a:solidFill>
                <a:latin typeface="+mj-lt"/>
                <a:ea typeface="+mj-ea"/>
                <a:cs typeface="+mj-cs"/>
              </a:rPr>
              <a:t> ΣΥΡΙΖΑ και προέδρου Α. Τσίπρα στα Ελληνοτουρκικά</a:t>
            </a:r>
          </a:p>
          <a:p>
            <a:pPr lvl="0" algn="ctr">
              <a:lnSpc>
                <a:spcPct val="80000"/>
              </a:lnSpc>
            </a:pPr>
            <a:endParaRPr lang="el-GR" altLang="el-GR" sz="1050" b="1" dirty="0">
              <a:solidFill>
                <a:schemeClr val="bg1">
                  <a:lumMod val="50000"/>
                </a:schemeClr>
              </a:solidFill>
            </a:endParaRPr>
          </a:p>
          <a:p>
            <a:pPr lvl="0"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
        <p:nvSpPr>
          <p:cNvPr id="10" name="Right Brace 9"/>
          <p:cNvSpPr/>
          <p:nvPr/>
        </p:nvSpPr>
        <p:spPr bwMode="auto">
          <a:xfrm>
            <a:off x="3383723" y="3856501"/>
            <a:ext cx="207856" cy="893042"/>
          </a:xfrm>
          <a:prstGeom prst="rightBrace">
            <a:avLst/>
          </a:prstGeom>
          <a:solidFill>
            <a:schemeClr val="bg1"/>
          </a:solidFill>
          <a:ln w="9525" cap="flat" cmpd="sng" algn="ctr">
            <a:solidFill>
              <a:schemeClr val="tx1">
                <a:lumMod val="65000"/>
                <a:lumOff val="35000"/>
              </a:schemeClr>
            </a:solid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fontAlgn="base">
              <a:spcBef>
                <a:spcPct val="0"/>
              </a:spcBef>
              <a:spcAft>
                <a:spcPct val="0"/>
              </a:spcAft>
            </a:pPr>
            <a:endParaRPr lang="en-US" sz="2400" b="1">
              <a:latin typeface="Times New Roman" pitchFamily="18" charset="0"/>
            </a:endParaRPr>
          </a:p>
        </p:txBody>
      </p:sp>
      <p:sp>
        <p:nvSpPr>
          <p:cNvPr id="11" name="Rectangle 11"/>
          <p:cNvSpPr>
            <a:spLocks noChangeArrowheads="1"/>
          </p:cNvSpPr>
          <p:nvPr/>
        </p:nvSpPr>
        <p:spPr bwMode="auto">
          <a:xfrm>
            <a:off x="4334592" y="2400870"/>
            <a:ext cx="855848" cy="431800"/>
          </a:xfrm>
          <a:prstGeom prst="rect">
            <a:avLst/>
          </a:prstGeom>
          <a:solidFill>
            <a:srgbClr val="0070C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53,8</a:t>
            </a:r>
            <a:r>
              <a:rPr lang="el-GR" altLang="en-US" sz="1800" b="1" dirty="0">
                <a:solidFill>
                  <a:srgbClr val="FFFFFF"/>
                </a:solidFill>
                <a:latin typeface="Tahoma" panose="020B0604030504040204" pitchFamily="34" charset="0"/>
              </a:rPr>
              <a:t>%</a:t>
            </a:r>
          </a:p>
        </p:txBody>
      </p:sp>
      <p:sp>
        <p:nvSpPr>
          <p:cNvPr id="12" name="Rectangle 12"/>
          <p:cNvSpPr>
            <a:spLocks noChangeArrowheads="1"/>
          </p:cNvSpPr>
          <p:nvPr/>
        </p:nvSpPr>
        <p:spPr bwMode="auto">
          <a:xfrm>
            <a:off x="3684090" y="4104123"/>
            <a:ext cx="1000590" cy="431800"/>
          </a:xfrm>
          <a:prstGeom prst="rect">
            <a:avLst/>
          </a:prstGeom>
          <a:solidFill>
            <a:srgbClr val="FF0000"/>
          </a:solidFill>
          <a:ln>
            <a:noFill/>
          </a:ln>
          <a:effec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sz="2000">
                <a:solidFill>
                  <a:schemeClr val="tx1"/>
                </a:solidFill>
                <a:latin typeface="Calibri" panose="020F0502020204030204" pitchFamily="34" charset="0"/>
              </a:defRPr>
            </a:lvl4pPr>
            <a:lvl5pPr marL="2057400" indent="-228600">
              <a:spcBef>
                <a:spcPct val="20000"/>
              </a:spcBef>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b="1" dirty="0">
                <a:solidFill>
                  <a:srgbClr val="FFFFFF"/>
                </a:solidFill>
                <a:latin typeface="Tahoma" panose="020B0604030504040204" pitchFamily="34" charset="0"/>
              </a:rPr>
              <a:t>36,1</a:t>
            </a:r>
            <a:r>
              <a:rPr lang="el-GR" altLang="en-US" sz="1800" b="1" dirty="0">
                <a:solidFill>
                  <a:srgbClr val="FFFFFF"/>
                </a:solidFill>
                <a:latin typeface="Tahoma" panose="020B0604030504040204" pitchFamily="34" charset="0"/>
              </a:rPr>
              <a:t>%</a:t>
            </a:r>
          </a:p>
        </p:txBody>
      </p:sp>
      <p:sp>
        <p:nvSpPr>
          <p:cNvPr id="14" name="Rectangle 13"/>
          <p:cNvSpPr/>
          <p:nvPr/>
        </p:nvSpPr>
        <p:spPr>
          <a:xfrm>
            <a:off x="-16059" y="1030010"/>
            <a:ext cx="12192000" cy="7641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2">
                    <a:lumMod val="50000"/>
                  </a:schemeClr>
                </a:solidFill>
              </a:rPr>
              <a:t>                                </a:t>
            </a:r>
          </a:p>
          <a:p>
            <a:pPr algn="ctr"/>
            <a:r>
              <a:rPr lang="el-GR" sz="2400" b="1" dirty="0">
                <a:solidFill>
                  <a:schemeClr val="tx2">
                    <a:lumMod val="50000"/>
                  </a:schemeClr>
                </a:solidFill>
              </a:rPr>
              <a:t>                        Κυβέρνηση ΝΔ				                             Αντιπολίτευση ΣΥΡΙΖΑ 	                       			</a:t>
            </a:r>
          </a:p>
        </p:txBody>
      </p:sp>
      <p:sp>
        <p:nvSpPr>
          <p:cNvPr id="15" name="Rectangle 14"/>
          <p:cNvSpPr/>
          <p:nvPr/>
        </p:nvSpPr>
        <p:spPr>
          <a:xfrm>
            <a:off x="667789" y="6108494"/>
            <a:ext cx="4245033" cy="646331"/>
          </a:xfrm>
          <a:prstGeom prst="rect">
            <a:avLst/>
          </a:prstGeom>
        </p:spPr>
        <p:txBody>
          <a:bodyPr wrap="square">
            <a:spAutoFit/>
          </a:bodyPr>
          <a:lstStyle/>
          <a:p>
            <a:pPr algn="just">
              <a:spcAft>
                <a:spcPts val="0"/>
              </a:spcAft>
            </a:pPr>
            <a:r>
              <a:rPr lang="el-GR" sz="1200" i="1" dirty="0">
                <a:solidFill>
                  <a:schemeClr val="bg1">
                    <a:lumMod val="50000"/>
                  </a:schemeClr>
                </a:solidFill>
                <a:latin typeface="Calibri" panose="020F0502020204030204" pitchFamily="34" charset="0"/>
              </a:rPr>
              <a:t>Πως κρίνετε τους έως τώρα χειρισμούς της Ελληνικής Κυβέρνησης και του Πρωθυπουργού Κ. Μητσοτάκη στα  Ελληνοτουρκικά; </a:t>
            </a:r>
          </a:p>
        </p:txBody>
      </p:sp>
      <p:sp>
        <p:nvSpPr>
          <p:cNvPr id="16" name="Rectangle 15"/>
          <p:cNvSpPr/>
          <p:nvPr/>
        </p:nvSpPr>
        <p:spPr>
          <a:xfrm>
            <a:off x="7165787" y="6029106"/>
            <a:ext cx="4245033" cy="461665"/>
          </a:xfrm>
          <a:prstGeom prst="rect">
            <a:avLst/>
          </a:prstGeom>
        </p:spPr>
        <p:txBody>
          <a:bodyPr wrap="square">
            <a:spAutoFit/>
          </a:bodyPr>
          <a:lstStyle/>
          <a:p>
            <a:pPr algn="just">
              <a:spcAft>
                <a:spcPts val="0"/>
              </a:spcAft>
            </a:pPr>
            <a:r>
              <a:rPr lang="el-GR" sz="1200" i="1" dirty="0">
                <a:solidFill>
                  <a:schemeClr val="bg1">
                    <a:lumMod val="50000"/>
                  </a:schemeClr>
                </a:solidFill>
                <a:latin typeface="Calibri" panose="020F0502020204030204" pitchFamily="34" charset="0"/>
              </a:rPr>
              <a:t>Πως κρίνετε την έως τώρα στάση του ΣΥΡΙΖΑ και του προέδρου του Α. Τσίπρα στα Ελληνοτουρκικά; </a:t>
            </a:r>
          </a:p>
        </p:txBody>
      </p:sp>
      <p:sp>
        <p:nvSpPr>
          <p:cNvPr id="17" name="Rectangle 2"/>
          <p:cNvSpPr>
            <a:spLocks noChangeArrowheads="1"/>
          </p:cNvSpPr>
          <p:nvPr/>
        </p:nvSpPr>
        <p:spPr bwMode="auto">
          <a:xfrm>
            <a:off x="445174" y="86125"/>
            <a:ext cx="587709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600" b="1" dirty="0">
                <a:solidFill>
                  <a:schemeClr val="bg2">
                    <a:lumMod val="25000"/>
                  </a:schemeClr>
                </a:solidFill>
                <a:latin typeface="+mj-lt"/>
                <a:ea typeface="+mj-ea"/>
                <a:cs typeface="+mj-cs"/>
              </a:rPr>
              <a:t>Αξιολόγηση </a:t>
            </a:r>
            <a:r>
              <a:rPr lang="el-GR" altLang="en-US" sz="2400" b="1" dirty="0">
                <a:solidFill>
                  <a:schemeClr val="bg2">
                    <a:lumMod val="25000"/>
                  </a:schemeClr>
                </a:solidFill>
                <a:latin typeface="+mj-lt"/>
                <a:ea typeface="+mj-ea"/>
                <a:cs typeface="+mj-cs"/>
              </a:rPr>
              <a:t>Χειρισμών</a:t>
            </a:r>
            <a:r>
              <a:rPr lang="el-GR" altLang="en-US" sz="1600" b="1" dirty="0">
                <a:solidFill>
                  <a:schemeClr val="bg2">
                    <a:lumMod val="25000"/>
                  </a:schemeClr>
                </a:solidFill>
                <a:latin typeface="+mj-lt"/>
                <a:ea typeface="+mj-ea"/>
                <a:cs typeface="+mj-cs"/>
              </a:rPr>
              <a:t> </a:t>
            </a:r>
            <a:r>
              <a:rPr lang="el-GR" altLang="en-US" sz="1600" b="1" dirty="0">
                <a:solidFill>
                  <a:srgbClr val="FF0000"/>
                </a:solidFill>
                <a:latin typeface="+mj-lt"/>
                <a:ea typeface="+mj-ea"/>
                <a:cs typeface="+mj-cs"/>
              </a:rPr>
              <a:t> Κυβέρνησης και Πρωθυπουργού Κ. Μητσοτάκη στα  Ελληνοτουρκικά</a:t>
            </a:r>
            <a:endParaRPr lang="el-GR" sz="900" dirty="0">
              <a:solidFill>
                <a:schemeClr val="bg1">
                  <a:lumMod val="50000"/>
                </a:schemeClr>
              </a:solidFill>
            </a:endParaRPr>
          </a:p>
          <a:p>
            <a:pPr lvl="0" algn="ctr" hangingPunct="0"/>
            <a:endParaRPr lang="el-GR" altLang="el-GR" sz="1050" b="1" dirty="0">
              <a:solidFill>
                <a:schemeClr val="bg1">
                  <a:lumMod val="50000"/>
                </a:schemeClr>
              </a:solidFill>
            </a:endParaRPr>
          </a:p>
          <a:p>
            <a:pPr lvl="0" algn="ctr" hangingPunct="0"/>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(N=1000)</a:t>
            </a:r>
            <a:r>
              <a:rPr lang="el-GR" altLang="el-GR" sz="1200" b="1" dirty="0">
                <a:solidFill>
                  <a:schemeClr val="bg1">
                    <a:lumMod val="50000"/>
                  </a:schemeClr>
                </a:solidFill>
              </a:rPr>
              <a:t> </a:t>
            </a:r>
            <a:endParaRPr lang="el-GR" altLang="en-US" sz="1200" b="1" dirty="0">
              <a:solidFill>
                <a:srgbClr val="FF0000"/>
              </a:solidFill>
            </a:endParaRPr>
          </a:p>
        </p:txBody>
      </p:sp>
    </p:spTree>
    <p:extLst>
      <p:ext uri="{BB962C8B-B14F-4D97-AF65-F5344CB8AC3E}">
        <p14:creationId xmlns:p14="http://schemas.microsoft.com/office/powerpoint/2010/main" val="40352753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81105" y="-9593"/>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endParaRPr lang="el-GR" sz="1800" b="1" dirty="0">
              <a:solidFill>
                <a:srgbClr val="E7E6E6">
                  <a:lumMod val="25000"/>
                </a:srgbClr>
              </a:solidFill>
              <a:latin typeface="Calibri Light" panose="020F0302020204030204"/>
            </a:endParaRPr>
          </a:p>
          <a:p>
            <a:pPr lvl="0" algn="ctr" hangingPunct="0"/>
            <a:r>
              <a:rPr lang="el-GR" altLang="en-US" sz="1800" b="1" dirty="0">
                <a:solidFill>
                  <a:schemeClr val="bg2">
                    <a:lumMod val="25000"/>
                  </a:schemeClr>
                </a:solidFill>
              </a:rPr>
              <a:t>Αξιολόγηση </a:t>
            </a:r>
            <a:r>
              <a:rPr lang="el-GR" altLang="en-US" sz="1800" b="1" dirty="0">
                <a:solidFill>
                  <a:srgbClr val="FF0000"/>
                </a:solidFill>
              </a:rPr>
              <a:t>Χειρισμών Κυβέρνησης/ Στάσης ΣΥΡΙΖΑ </a:t>
            </a:r>
            <a:endParaRPr lang="el-GR" sz="1800" b="1" dirty="0">
              <a:solidFill>
                <a:srgbClr val="E7E6E6">
                  <a:lumMod val="25000"/>
                </a:srgbClr>
              </a:solidFill>
              <a:latin typeface="Calibri Light" panose="020F0302020204030204"/>
            </a:endParaRPr>
          </a:p>
          <a:p>
            <a:pPr lvl="0" algn="ctr" hangingPunct="0"/>
            <a:endParaRPr lang="el-GR" sz="900" dirty="0">
              <a:solidFill>
                <a:prstClr val="black"/>
              </a:solidFill>
              <a:latin typeface="Calibri" panose="020F0502020204030204"/>
            </a:endParaRPr>
          </a:p>
          <a:p>
            <a:pPr lvl="0" algn="ctr" hangingPunct="0"/>
            <a:r>
              <a:rPr lang="el-GR" altLang="el-GR" sz="1200" b="1" kern="0" dirty="0">
                <a:solidFill>
                  <a:schemeClr val="bg1">
                    <a:lumMod val="50000"/>
                  </a:schemeClr>
                </a:solidFill>
              </a:rPr>
              <a:t>Ανάλυση με βάση την ψήφο 2019, το φύλο και την ηλικία</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61</a:t>
            </a:fld>
            <a:endParaRPr lang="en-US" dirty="0"/>
          </a:p>
        </p:txBody>
      </p:sp>
      <p:graphicFrame>
        <p:nvGraphicFramePr>
          <p:cNvPr id="14" name="Table 13"/>
          <p:cNvGraphicFramePr>
            <a:graphicFrameLocks noGrp="1"/>
          </p:cNvGraphicFramePr>
          <p:nvPr/>
        </p:nvGraphicFramePr>
        <p:xfrm>
          <a:off x="2040749" y="1721448"/>
          <a:ext cx="7717891" cy="1759798"/>
        </p:xfrm>
        <a:graphic>
          <a:graphicData uri="http://schemas.openxmlformats.org/drawingml/2006/table">
            <a:tbl>
              <a:tblPr/>
              <a:tblGrid>
                <a:gridCol w="1991676">
                  <a:extLst>
                    <a:ext uri="{9D8B030D-6E8A-4147-A177-3AD203B41FA5}">
                      <a16:colId xmlns:a16="http://schemas.microsoft.com/office/drawing/2014/main" val="20000"/>
                    </a:ext>
                  </a:extLst>
                </a:gridCol>
                <a:gridCol w="1752741">
                  <a:extLst>
                    <a:ext uri="{9D8B030D-6E8A-4147-A177-3AD203B41FA5}">
                      <a16:colId xmlns:a16="http://schemas.microsoft.com/office/drawing/2014/main" val="20001"/>
                    </a:ext>
                  </a:extLst>
                </a:gridCol>
                <a:gridCol w="1298000">
                  <a:extLst>
                    <a:ext uri="{9D8B030D-6E8A-4147-A177-3AD203B41FA5}">
                      <a16:colId xmlns:a16="http://schemas.microsoft.com/office/drawing/2014/main" val="20002"/>
                    </a:ext>
                  </a:extLst>
                </a:gridCol>
                <a:gridCol w="1337737">
                  <a:extLst>
                    <a:ext uri="{9D8B030D-6E8A-4147-A177-3AD203B41FA5}">
                      <a16:colId xmlns:a16="http://schemas.microsoft.com/office/drawing/2014/main" val="20003"/>
                    </a:ext>
                  </a:extLst>
                </a:gridCol>
                <a:gridCol w="1337737">
                  <a:extLst>
                    <a:ext uri="{9D8B030D-6E8A-4147-A177-3AD203B41FA5}">
                      <a16:colId xmlns:a16="http://schemas.microsoft.com/office/drawing/2014/main" val="20004"/>
                    </a:ext>
                  </a:extLst>
                </a:gridCol>
              </a:tblGrid>
              <a:tr h="9480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281539">
                <a:tc>
                  <a:txBody>
                    <a:bodyPr/>
                    <a:lstStyle/>
                    <a:p>
                      <a:pPr algn="ctr" fontAlgn="b"/>
                      <a:r>
                        <a:rPr lang="el-GR" sz="1000" b="1" i="0" u="none" strike="noStrike">
                          <a:solidFill>
                            <a:srgbClr val="000000"/>
                          </a:solidFill>
                          <a:effectLst/>
                          <a:latin typeface="Arial" panose="020B0604020202020204" pitchFamily="34" charset="0"/>
                        </a:rPr>
                        <a:t>Πολύ/Αρκετά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53,8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42,7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27,3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2403">
                <a:tc>
                  <a:txBody>
                    <a:bodyPr/>
                    <a:lstStyle/>
                    <a:p>
                      <a:pPr algn="ctr" fontAlgn="b"/>
                      <a:r>
                        <a:rPr lang="el-GR" sz="1000" b="1" i="0" u="none" strike="noStrike">
                          <a:solidFill>
                            <a:srgbClr val="000000"/>
                          </a:solidFill>
                          <a:effectLst/>
                          <a:latin typeface="Arial" panose="020B0604020202020204" pitchFamily="34" charset="0"/>
                        </a:rPr>
                        <a:t>Αρκετά/Πολύ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36,1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47,1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7825">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10,1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
        <p:nvSpPr>
          <p:cNvPr id="6" name="Rectangle 2"/>
          <p:cNvSpPr>
            <a:spLocks noChangeArrowheads="1"/>
          </p:cNvSpPr>
          <p:nvPr/>
        </p:nvSpPr>
        <p:spPr bwMode="auto">
          <a:xfrm>
            <a:off x="3532108" y="3922829"/>
            <a:ext cx="4176325" cy="44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600" b="1" dirty="0">
                <a:solidFill>
                  <a:schemeClr val="bg2">
                    <a:lumMod val="25000"/>
                  </a:schemeClr>
                </a:solidFill>
                <a:latin typeface="+mj-lt"/>
                <a:ea typeface="+mj-ea"/>
                <a:cs typeface="+mj-cs"/>
              </a:rPr>
              <a:t>Αξιολόγηση </a:t>
            </a:r>
            <a:r>
              <a:rPr lang="el-GR" altLang="en-US" sz="1600" b="1" dirty="0">
                <a:solidFill>
                  <a:srgbClr val="FF0000"/>
                </a:solidFill>
                <a:latin typeface="+mj-lt"/>
                <a:ea typeface="+mj-ea"/>
                <a:cs typeface="+mj-cs"/>
              </a:rPr>
              <a:t>Στάσης ΣΥΡΙΖΑ και προέδρου Α. Τσίπρα στα Ελληνοτουρκικά</a:t>
            </a:r>
          </a:p>
          <a:p>
            <a:pPr lvl="0" algn="ctr">
              <a:lnSpc>
                <a:spcPct val="80000"/>
              </a:lnSpc>
            </a:pPr>
            <a:endParaRPr lang="el-GR" altLang="el-GR" sz="1050" b="1" dirty="0">
              <a:solidFill>
                <a:schemeClr val="bg1">
                  <a:lumMod val="50000"/>
                </a:schemeClr>
              </a:solidFill>
            </a:endParaRPr>
          </a:p>
        </p:txBody>
      </p:sp>
      <p:sp>
        <p:nvSpPr>
          <p:cNvPr id="7" name="Rectangle 2"/>
          <p:cNvSpPr>
            <a:spLocks noChangeArrowheads="1"/>
          </p:cNvSpPr>
          <p:nvPr/>
        </p:nvSpPr>
        <p:spPr bwMode="auto">
          <a:xfrm>
            <a:off x="3169920" y="1181698"/>
            <a:ext cx="5877097" cy="44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a:lnSpc>
                <a:spcPct val="80000"/>
              </a:lnSpc>
            </a:pPr>
            <a:r>
              <a:rPr lang="el-GR" altLang="en-US" sz="1600" b="1" dirty="0">
                <a:solidFill>
                  <a:schemeClr val="bg2">
                    <a:lumMod val="25000"/>
                  </a:schemeClr>
                </a:solidFill>
                <a:latin typeface="+mj-lt"/>
                <a:ea typeface="+mj-ea"/>
                <a:cs typeface="+mj-cs"/>
              </a:rPr>
              <a:t>Αξιολόγηση  </a:t>
            </a:r>
            <a:r>
              <a:rPr lang="el-GR" altLang="en-US" sz="1600" b="1" dirty="0">
                <a:solidFill>
                  <a:srgbClr val="FF0000"/>
                </a:solidFill>
                <a:latin typeface="+mj-lt"/>
                <a:ea typeface="+mj-ea"/>
                <a:cs typeface="+mj-cs"/>
              </a:rPr>
              <a:t>Χειρισμών</a:t>
            </a:r>
            <a:r>
              <a:rPr lang="el-GR" altLang="en-US" sz="1600" b="1" dirty="0">
                <a:solidFill>
                  <a:schemeClr val="bg2">
                    <a:lumMod val="25000"/>
                  </a:schemeClr>
                </a:solidFill>
                <a:latin typeface="+mj-lt"/>
                <a:ea typeface="+mj-ea"/>
                <a:cs typeface="+mj-cs"/>
              </a:rPr>
              <a:t> </a:t>
            </a:r>
            <a:r>
              <a:rPr lang="el-GR" altLang="en-US" sz="1600" b="1" dirty="0">
                <a:solidFill>
                  <a:srgbClr val="FF0000"/>
                </a:solidFill>
                <a:latin typeface="+mj-lt"/>
                <a:ea typeface="+mj-ea"/>
                <a:cs typeface="+mj-cs"/>
              </a:rPr>
              <a:t>Κυβέρνησης και Πρωθυπουργού Κ. Μητσοτάκη στα  Ελληνοτουρκικά</a:t>
            </a:r>
            <a:endParaRPr lang="el-GR" sz="900" dirty="0">
              <a:solidFill>
                <a:schemeClr val="bg1">
                  <a:lumMod val="50000"/>
                </a:schemeClr>
              </a:solidFill>
            </a:endParaRPr>
          </a:p>
        </p:txBody>
      </p:sp>
      <p:graphicFrame>
        <p:nvGraphicFramePr>
          <p:cNvPr id="8" name="Table 7"/>
          <p:cNvGraphicFramePr>
            <a:graphicFrameLocks noGrp="1"/>
          </p:cNvGraphicFramePr>
          <p:nvPr/>
        </p:nvGraphicFramePr>
        <p:xfrm>
          <a:off x="2040749" y="4592110"/>
          <a:ext cx="7717891" cy="1786055"/>
        </p:xfrm>
        <a:graphic>
          <a:graphicData uri="http://schemas.openxmlformats.org/drawingml/2006/table">
            <a:tbl>
              <a:tblPr/>
              <a:tblGrid>
                <a:gridCol w="1991676">
                  <a:extLst>
                    <a:ext uri="{9D8B030D-6E8A-4147-A177-3AD203B41FA5}">
                      <a16:colId xmlns:a16="http://schemas.microsoft.com/office/drawing/2014/main" val="20000"/>
                    </a:ext>
                  </a:extLst>
                </a:gridCol>
                <a:gridCol w="1752741">
                  <a:extLst>
                    <a:ext uri="{9D8B030D-6E8A-4147-A177-3AD203B41FA5}">
                      <a16:colId xmlns:a16="http://schemas.microsoft.com/office/drawing/2014/main" val="20001"/>
                    </a:ext>
                  </a:extLst>
                </a:gridCol>
                <a:gridCol w="1298000">
                  <a:extLst>
                    <a:ext uri="{9D8B030D-6E8A-4147-A177-3AD203B41FA5}">
                      <a16:colId xmlns:a16="http://schemas.microsoft.com/office/drawing/2014/main" val="20002"/>
                    </a:ext>
                  </a:extLst>
                </a:gridCol>
                <a:gridCol w="1337737">
                  <a:extLst>
                    <a:ext uri="{9D8B030D-6E8A-4147-A177-3AD203B41FA5}">
                      <a16:colId xmlns:a16="http://schemas.microsoft.com/office/drawing/2014/main" val="20003"/>
                    </a:ext>
                  </a:extLst>
                </a:gridCol>
                <a:gridCol w="1337737">
                  <a:extLst>
                    <a:ext uri="{9D8B030D-6E8A-4147-A177-3AD203B41FA5}">
                      <a16:colId xmlns:a16="http://schemas.microsoft.com/office/drawing/2014/main" val="20004"/>
                    </a:ext>
                  </a:extLst>
                </a:gridCol>
              </a:tblGrid>
              <a:tr h="9480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07796">
                <a:tc>
                  <a:txBody>
                    <a:bodyPr/>
                    <a:lstStyle/>
                    <a:p>
                      <a:pPr algn="ctr" fontAlgn="b"/>
                      <a:r>
                        <a:rPr lang="el-GR" sz="1000" b="1" i="0" u="none" strike="noStrike" dirty="0">
                          <a:solidFill>
                            <a:srgbClr val="000000"/>
                          </a:solidFill>
                          <a:effectLst/>
                          <a:latin typeface="+mn-lt"/>
                        </a:rPr>
                        <a:t>Πολύ/Αρκετά Θετικά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32</a:t>
                      </a:r>
                      <a:r>
                        <a:rPr lang="en-US" sz="1100" b="1" i="0" u="none" strike="noStrike" dirty="0">
                          <a:solidFill>
                            <a:srgbClr val="000000"/>
                          </a:solidFill>
                          <a:effectLst/>
                          <a:latin typeface="+mn-lt"/>
                        </a:rPr>
                        <a:t>,1</a:t>
                      </a:r>
                      <a:endParaRPr lang="el-GR" sz="1100" b="1" i="0" u="none" strike="noStrike" dirty="0">
                        <a:solidFill>
                          <a:srgbClr val="000000"/>
                        </a:solidFill>
                        <a:effectLst/>
                        <a:latin typeface="+mn-lt"/>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22,6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2403">
                <a:tc>
                  <a:txBody>
                    <a:bodyPr/>
                    <a:lstStyle/>
                    <a:p>
                      <a:pPr algn="ctr" fontAlgn="b"/>
                      <a:r>
                        <a:rPr lang="el-GR" sz="1000" b="1" i="0" u="none" strike="noStrike" dirty="0">
                          <a:solidFill>
                            <a:srgbClr val="000000"/>
                          </a:solidFill>
                          <a:effectLst/>
                          <a:latin typeface="+mn-lt"/>
                        </a:rPr>
                        <a:t>Αρκετά/Πολύ Αρνητικά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64,5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7825">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33,5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86970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59415" y="192391"/>
            <a:ext cx="11772543" cy="111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a:t>
            </a:r>
            <a:r>
              <a:rPr lang="el-GR" altLang="el-GR" sz="2000" b="1" dirty="0">
                <a:solidFill>
                  <a:srgbClr val="E7E6E6">
                    <a:lumMod val="25000"/>
                  </a:srgbClr>
                </a:solidFill>
                <a:latin typeface="Calibri Light" panose="020F0302020204030204"/>
              </a:rPr>
              <a:t> </a:t>
            </a:r>
            <a:r>
              <a:rPr lang="el-GR" altLang="el-GR" sz="2400" b="1" dirty="0">
                <a:solidFill>
                  <a:srgbClr val="FF0000"/>
                </a:solidFill>
                <a:latin typeface="Calibri Light" panose="020F0302020204030204"/>
              </a:rPr>
              <a:t>στάσης </a:t>
            </a:r>
            <a:r>
              <a:rPr lang="el-GR" altLang="el-GR" sz="2400" b="1" dirty="0">
                <a:solidFill>
                  <a:srgbClr val="E7E6E6">
                    <a:lumMod val="25000"/>
                  </a:srgbClr>
                </a:solidFill>
                <a:latin typeface="Calibri Light" panose="020F0302020204030204"/>
              </a:rPr>
              <a:t> Ε.Ε. και Γαλλίας </a:t>
            </a:r>
          </a:p>
          <a:p>
            <a:pPr marL="0" lvl="0" indent="0" algn="ctr">
              <a:lnSpc>
                <a:spcPct val="110000"/>
              </a:lnSpc>
              <a:spcBef>
                <a:spcPct val="20000"/>
              </a:spcBef>
            </a:pPr>
            <a:r>
              <a:rPr lang="el-GR" altLang="el-GR" b="1" dirty="0">
                <a:solidFill>
                  <a:srgbClr val="E7E6E6">
                    <a:lumMod val="25000"/>
                  </a:srgbClr>
                </a:solidFill>
                <a:latin typeface="Calibri Light" panose="020F0302020204030204"/>
              </a:rPr>
              <a:t>σε </a:t>
            </a:r>
            <a:r>
              <a:rPr lang="el-GR" b="1" dirty="0">
                <a:solidFill>
                  <a:srgbClr val="E7E6E6">
                    <a:lumMod val="25000"/>
                  </a:srgbClr>
                </a:solidFill>
                <a:latin typeface="Calibri Light" panose="020F0302020204030204"/>
              </a:rPr>
              <a:t>περίπτωση που υπάρξει ένα θερμό επεισόδιο μεταξύ Ελλάδας και Τουρκίας</a:t>
            </a:r>
            <a:endParaRPr lang="el-GR" altLang="el-GR" b="1" dirty="0">
              <a:solidFill>
                <a:srgbClr val="E7E6E6">
                  <a:lumMod val="25000"/>
                </a:srgbClr>
              </a:solidFill>
              <a:latin typeface="Calibri Light" panose="020F0302020204030204"/>
            </a:endParaRPr>
          </a:p>
          <a:p>
            <a:pPr algn="ctr">
              <a:lnSpc>
                <a:spcPct val="110000"/>
              </a:lnSpc>
              <a:spcBef>
                <a:spcPct val="20000"/>
              </a:spcBef>
            </a:pPr>
            <a:endParaRPr lang="el-GR" altLang="el-GR" sz="500" b="1" dirty="0">
              <a:solidFill>
                <a:schemeClr val="bg2">
                  <a:lumMod val="25000"/>
                </a:schemeClr>
              </a:solidFill>
              <a:latin typeface="+mj-lt"/>
              <a:ea typeface="+mj-ea"/>
              <a:cs typeface="+mj-cs"/>
            </a:endParaRPr>
          </a:p>
          <a:p>
            <a:pPr algn="ctr">
              <a:lnSpc>
                <a:spcPct val="110000"/>
              </a:lnSpc>
              <a:spcBef>
                <a:spcPct val="20000"/>
              </a:spcBef>
            </a:pP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a:t>
            </a:r>
            <a:r>
              <a:rPr lang="el-GR" altLang="el-GR" sz="1200" b="1" dirty="0">
                <a:solidFill>
                  <a:schemeClr val="bg1">
                    <a:lumMod val="50000"/>
                  </a:schemeClr>
                </a:solidFill>
              </a:rPr>
              <a:t>1000</a:t>
            </a:r>
            <a:r>
              <a:rPr lang="en-US" altLang="el-GR" sz="1200" b="1" dirty="0">
                <a:solidFill>
                  <a:schemeClr val="bg1">
                    <a:lumMod val="50000"/>
                  </a:schemeClr>
                </a:solidFill>
              </a:rPr>
              <a:t>)</a:t>
            </a:r>
            <a:r>
              <a:rPr lang="el-GR" altLang="el-GR" sz="1200" b="1" dirty="0">
                <a:solidFill>
                  <a:schemeClr val="bg1">
                    <a:lumMod val="50000"/>
                  </a:schemeClr>
                </a:solidFill>
              </a:rPr>
              <a:t> </a:t>
            </a:r>
            <a:endParaRPr lang="en-GB" altLang="el-GR" sz="1200"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62</a:t>
            </a:fld>
            <a:endParaRPr lang="en-US" dirty="0"/>
          </a:p>
        </p:txBody>
      </p:sp>
      <p:graphicFrame>
        <p:nvGraphicFramePr>
          <p:cNvPr id="17" name="Chart 16"/>
          <p:cNvGraphicFramePr/>
          <p:nvPr/>
        </p:nvGraphicFramePr>
        <p:xfrm>
          <a:off x="496807" y="1566055"/>
          <a:ext cx="4295627"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299580" y="1253812"/>
            <a:ext cx="818112" cy="523220"/>
          </a:xfrm>
          <a:prstGeom prst="rect">
            <a:avLst/>
          </a:prstGeom>
          <a:solidFill>
            <a:schemeClr val="bg1">
              <a:lumMod val="85000"/>
            </a:schemeClr>
          </a:solidFill>
        </p:spPr>
        <p:txBody>
          <a:bodyPr wrap="square" rtlCol="0">
            <a:spAutoFit/>
          </a:bodyPr>
          <a:lstStyle/>
          <a:p>
            <a:r>
              <a:rPr lang="el-GR" altLang="el-GR" sz="2800" b="1" dirty="0">
                <a:latin typeface="Calibri Light" panose="020F0302020204030204"/>
              </a:rPr>
              <a:t>Ε.Ε.</a:t>
            </a:r>
            <a:endParaRPr lang="el-GR" sz="2800" dirty="0"/>
          </a:p>
        </p:txBody>
      </p:sp>
      <p:sp>
        <p:nvSpPr>
          <p:cNvPr id="23" name="TextBox 22"/>
          <p:cNvSpPr txBox="1"/>
          <p:nvPr/>
        </p:nvSpPr>
        <p:spPr>
          <a:xfrm>
            <a:off x="8442358" y="1253812"/>
            <a:ext cx="1380036" cy="461665"/>
          </a:xfrm>
          <a:prstGeom prst="rect">
            <a:avLst/>
          </a:prstGeom>
          <a:solidFill>
            <a:schemeClr val="bg1">
              <a:lumMod val="85000"/>
            </a:schemeClr>
          </a:solidFill>
        </p:spPr>
        <p:txBody>
          <a:bodyPr wrap="square" rtlCol="0">
            <a:spAutoFit/>
          </a:bodyPr>
          <a:lstStyle/>
          <a:p>
            <a:pPr algn="ctr"/>
            <a:r>
              <a:rPr lang="el-GR" altLang="el-GR" sz="2400" b="1" dirty="0">
                <a:latin typeface="Calibri Light" panose="020F0302020204030204"/>
              </a:rPr>
              <a:t>Γαλλία</a:t>
            </a:r>
            <a:endParaRPr lang="el-GR" sz="2400" dirty="0"/>
          </a:p>
        </p:txBody>
      </p:sp>
      <p:sp>
        <p:nvSpPr>
          <p:cNvPr id="10" name="Rectangle 9"/>
          <p:cNvSpPr/>
          <p:nvPr/>
        </p:nvSpPr>
        <p:spPr>
          <a:xfrm>
            <a:off x="1388420" y="6380901"/>
            <a:ext cx="9787221" cy="276999"/>
          </a:xfrm>
          <a:prstGeom prst="rect">
            <a:avLst/>
          </a:prstGeom>
        </p:spPr>
        <p:txBody>
          <a:bodyPr wrap="square">
            <a:spAutoFit/>
          </a:bodyPr>
          <a:lstStyle/>
          <a:p>
            <a:pPr algn="just">
              <a:spcAft>
                <a:spcPts val="0"/>
              </a:spcAft>
            </a:pPr>
            <a:r>
              <a:rPr lang="el-GR" sz="1200" i="1" dirty="0">
                <a:solidFill>
                  <a:schemeClr val="bg1">
                    <a:lumMod val="50000"/>
                  </a:schemeClr>
                </a:solidFill>
                <a:latin typeface="Calibri" panose="020F0502020204030204" pitchFamily="34" charset="0"/>
              </a:rPr>
              <a:t>Σε περίπτωση που υπάρξει ένα θερμό επεισόδιο μεταξύ Ελλάδας και Τουρκίας ποια πιστεύτε ότι θα ήταν η στάση…</a:t>
            </a:r>
          </a:p>
        </p:txBody>
      </p:sp>
      <p:graphicFrame>
        <p:nvGraphicFramePr>
          <p:cNvPr id="31" name="Chart 30"/>
          <p:cNvGraphicFramePr/>
          <p:nvPr/>
        </p:nvGraphicFramePr>
        <p:xfrm>
          <a:off x="6790805" y="1544795"/>
          <a:ext cx="4295627" cy="4511027"/>
        </p:xfrm>
        <a:graphic>
          <a:graphicData uri="http://schemas.openxmlformats.org/drawingml/2006/chart">
            <c:chart xmlns:c="http://schemas.openxmlformats.org/drawingml/2006/chart" xmlns:r="http://schemas.openxmlformats.org/officeDocument/2006/relationships" r:id="rId3"/>
          </a:graphicData>
        </a:graphic>
      </p:graphicFrame>
      <p:pic>
        <p:nvPicPr>
          <p:cNvPr id="11268" name="Picture 4" descr="ΕΕ: Εγκρίθηκαν 14,2 δισ. ευρώ για προενταξιακή βοήθεια προς 8 χώρες"/>
          <p:cNvPicPr>
            <a:picLocks noChangeAspect="1" noChangeArrowheads="1"/>
          </p:cNvPicPr>
          <p:nvPr/>
        </p:nvPicPr>
        <p:blipFill rotWithShape="1">
          <a:blip r:embed="rId4">
            <a:extLst>
              <a:ext uri="{28A0092B-C50C-407E-A947-70E740481C1C}">
                <a14:useLocalDpi xmlns:a14="http://schemas.microsoft.com/office/drawing/2010/main" val="0"/>
              </a:ext>
            </a:extLst>
          </a:blip>
          <a:srcRect t="9206" b="8423"/>
          <a:stretch/>
        </p:blipFill>
        <p:spPr bwMode="auto">
          <a:xfrm>
            <a:off x="1388419" y="947522"/>
            <a:ext cx="872643" cy="810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7421909" y="994388"/>
            <a:ext cx="1080870" cy="10589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77801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81105" y="-9593"/>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endParaRPr lang="el-GR" sz="900" dirty="0">
              <a:solidFill>
                <a:prstClr val="black"/>
              </a:solidFill>
              <a:latin typeface="Calibri" panose="020F0502020204030204"/>
            </a:endParaRPr>
          </a:p>
          <a:p>
            <a:pPr lvl="0" algn="ctr" hangingPunct="0"/>
            <a:endParaRPr lang="el-GR" sz="900" dirty="0">
              <a:solidFill>
                <a:prstClr val="black"/>
              </a:solidFill>
              <a:latin typeface="Calibri" panose="020F0502020204030204"/>
            </a:endParaRPr>
          </a:p>
          <a:p>
            <a:pPr lvl="0" algn="ctr" hangingPunct="0"/>
            <a:endParaRPr lang="el-GR" sz="900" dirty="0">
              <a:solidFill>
                <a:prstClr val="black"/>
              </a:solidFill>
              <a:latin typeface="Calibri" panose="020F0502020204030204"/>
            </a:endParaRPr>
          </a:p>
          <a:p>
            <a:pPr lvl="0" algn="ctr" hangingPunct="0"/>
            <a:endParaRPr lang="el-GR" sz="900" dirty="0">
              <a:solidFill>
                <a:prstClr val="black"/>
              </a:solidFill>
              <a:latin typeface="Calibri" panose="020F0502020204030204"/>
            </a:endParaRPr>
          </a:p>
          <a:p>
            <a:pPr lvl="0" algn="ctr" hangingPunct="0"/>
            <a:endParaRPr lang="el-GR" sz="900" dirty="0">
              <a:solidFill>
                <a:prstClr val="black"/>
              </a:solidFill>
              <a:latin typeface="Calibri" panose="020F0502020204030204"/>
            </a:endParaRPr>
          </a:p>
          <a:p>
            <a:pPr lvl="0" algn="ctr" hangingPunct="0"/>
            <a:r>
              <a:rPr lang="el-GR" altLang="el-GR" sz="1200" b="1" kern="0" dirty="0">
                <a:solidFill>
                  <a:schemeClr val="bg1">
                    <a:lumMod val="50000"/>
                  </a:schemeClr>
                </a:solidFill>
              </a:rPr>
              <a:t>Ανάλυση με βάση την ψήφο 2019, το φύλο και την ηλικία</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63</a:t>
            </a:fld>
            <a:endParaRPr lang="en-US" dirty="0"/>
          </a:p>
        </p:txBody>
      </p:sp>
      <p:graphicFrame>
        <p:nvGraphicFramePr>
          <p:cNvPr id="14" name="Table 13"/>
          <p:cNvGraphicFramePr>
            <a:graphicFrameLocks noGrp="1"/>
          </p:cNvGraphicFramePr>
          <p:nvPr/>
        </p:nvGraphicFramePr>
        <p:xfrm>
          <a:off x="2040749" y="1721448"/>
          <a:ext cx="7717891" cy="2053880"/>
        </p:xfrm>
        <a:graphic>
          <a:graphicData uri="http://schemas.openxmlformats.org/drawingml/2006/table">
            <a:tbl>
              <a:tblPr/>
              <a:tblGrid>
                <a:gridCol w="1991676">
                  <a:extLst>
                    <a:ext uri="{9D8B030D-6E8A-4147-A177-3AD203B41FA5}">
                      <a16:colId xmlns:a16="http://schemas.microsoft.com/office/drawing/2014/main" val="20000"/>
                    </a:ext>
                  </a:extLst>
                </a:gridCol>
                <a:gridCol w="1752741">
                  <a:extLst>
                    <a:ext uri="{9D8B030D-6E8A-4147-A177-3AD203B41FA5}">
                      <a16:colId xmlns:a16="http://schemas.microsoft.com/office/drawing/2014/main" val="20001"/>
                    </a:ext>
                  </a:extLst>
                </a:gridCol>
                <a:gridCol w="1298000">
                  <a:extLst>
                    <a:ext uri="{9D8B030D-6E8A-4147-A177-3AD203B41FA5}">
                      <a16:colId xmlns:a16="http://schemas.microsoft.com/office/drawing/2014/main" val="20002"/>
                    </a:ext>
                  </a:extLst>
                </a:gridCol>
                <a:gridCol w="1337737">
                  <a:extLst>
                    <a:ext uri="{9D8B030D-6E8A-4147-A177-3AD203B41FA5}">
                      <a16:colId xmlns:a16="http://schemas.microsoft.com/office/drawing/2014/main" val="20003"/>
                    </a:ext>
                  </a:extLst>
                </a:gridCol>
                <a:gridCol w="1337737">
                  <a:extLst>
                    <a:ext uri="{9D8B030D-6E8A-4147-A177-3AD203B41FA5}">
                      <a16:colId xmlns:a16="http://schemas.microsoft.com/office/drawing/2014/main" val="20004"/>
                    </a:ext>
                  </a:extLst>
                </a:gridCol>
              </a:tblGrid>
              <a:tr h="9480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07796">
                <a:tc>
                  <a:txBody>
                    <a:bodyPr/>
                    <a:lstStyle/>
                    <a:p>
                      <a:pPr algn="ctr" fontAlgn="b"/>
                      <a:r>
                        <a:rPr lang="el-GR" sz="1000" b="1" i="0" u="none" strike="noStrike" dirty="0">
                          <a:solidFill>
                            <a:srgbClr val="000000"/>
                          </a:solidFill>
                          <a:effectLst/>
                          <a:latin typeface="+mn-lt"/>
                        </a:rPr>
                        <a:t>Μάλλον θα υποστηρίξει  την Ελλάδα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2403">
                <a:tc>
                  <a:txBody>
                    <a:bodyPr/>
                    <a:lstStyle/>
                    <a:p>
                      <a:pPr algn="ctr" fontAlgn="b"/>
                      <a:r>
                        <a:rPr lang="el-GR" sz="1000" b="1" i="0" u="none" strike="noStrike" dirty="0">
                          <a:solidFill>
                            <a:srgbClr val="000000"/>
                          </a:solidFill>
                          <a:effectLst/>
                          <a:latin typeface="+mn-lt"/>
                        </a:rPr>
                        <a:t>Ουδέτερη / Ίσες Αποστάσεις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52,8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7825">
                <a:tc>
                  <a:txBody>
                    <a:bodyPr/>
                    <a:lstStyle/>
                    <a:p>
                      <a:pPr algn="ctr" fontAlgn="b"/>
                      <a:r>
                        <a:rPr lang="el-GR" sz="1000" b="1" i="0" u="none" strike="noStrike">
                          <a:solidFill>
                            <a:srgbClr val="000000"/>
                          </a:solidFill>
                          <a:effectLst/>
                          <a:latin typeface="+mn-lt"/>
                        </a:rPr>
                        <a:t>Μάλλον θα υποστηρίξει την Τουρκία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4,8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67825">
                <a:tc>
                  <a:txBody>
                    <a:bodyPr/>
                    <a:lstStyle/>
                    <a:p>
                      <a:pPr algn="ctr" fontAlgn="b"/>
                      <a:r>
                        <a:rPr lang="el-GR" sz="10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53631720"/>
                  </a:ext>
                </a:extLst>
              </a:tr>
            </a:tbl>
          </a:graphicData>
        </a:graphic>
      </p:graphicFrame>
      <p:graphicFrame>
        <p:nvGraphicFramePr>
          <p:cNvPr id="8" name="Table 7"/>
          <p:cNvGraphicFramePr>
            <a:graphicFrameLocks noGrp="1"/>
          </p:cNvGraphicFramePr>
          <p:nvPr/>
        </p:nvGraphicFramePr>
        <p:xfrm>
          <a:off x="2040749" y="4592110"/>
          <a:ext cx="7717891" cy="2053880"/>
        </p:xfrm>
        <a:graphic>
          <a:graphicData uri="http://schemas.openxmlformats.org/drawingml/2006/table">
            <a:tbl>
              <a:tblPr/>
              <a:tblGrid>
                <a:gridCol w="1991676">
                  <a:extLst>
                    <a:ext uri="{9D8B030D-6E8A-4147-A177-3AD203B41FA5}">
                      <a16:colId xmlns:a16="http://schemas.microsoft.com/office/drawing/2014/main" val="20000"/>
                    </a:ext>
                  </a:extLst>
                </a:gridCol>
                <a:gridCol w="1752741">
                  <a:extLst>
                    <a:ext uri="{9D8B030D-6E8A-4147-A177-3AD203B41FA5}">
                      <a16:colId xmlns:a16="http://schemas.microsoft.com/office/drawing/2014/main" val="20001"/>
                    </a:ext>
                  </a:extLst>
                </a:gridCol>
                <a:gridCol w="1298000">
                  <a:extLst>
                    <a:ext uri="{9D8B030D-6E8A-4147-A177-3AD203B41FA5}">
                      <a16:colId xmlns:a16="http://schemas.microsoft.com/office/drawing/2014/main" val="20002"/>
                    </a:ext>
                  </a:extLst>
                </a:gridCol>
                <a:gridCol w="1337737">
                  <a:extLst>
                    <a:ext uri="{9D8B030D-6E8A-4147-A177-3AD203B41FA5}">
                      <a16:colId xmlns:a16="http://schemas.microsoft.com/office/drawing/2014/main" val="20003"/>
                    </a:ext>
                  </a:extLst>
                </a:gridCol>
                <a:gridCol w="1337737">
                  <a:extLst>
                    <a:ext uri="{9D8B030D-6E8A-4147-A177-3AD203B41FA5}">
                      <a16:colId xmlns:a16="http://schemas.microsoft.com/office/drawing/2014/main" val="20004"/>
                    </a:ext>
                  </a:extLst>
                </a:gridCol>
              </a:tblGrid>
              <a:tr h="9480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07796">
                <a:tc>
                  <a:txBody>
                    <a:bodyPr/>
                    <a:lstStyle/>
                    <a:p>
                      <a:pPr algn="ctr" fontAlgn="b"/>
                      <a:r>
                        <a:rPr lang="el-GR" sz="1000" b="1" i="0" u="none" strike="noStrike" dirty="0">
                          <a:solidFill>
                            <a:srgbClr val="000000"/>
                          </a:solidFill>
                          <a:effectLst/>
                          <a:latin typeface="+mn-lt"/>
                        </a:rPr>
                        <a:t>Μάλλον θα υποστηρίξει  την Ελλάδα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64,9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75,7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2403">
                <a:tc>
                  <a:txBody>
                    <a:bodyPr/>
                    <a:lstStyle/>
                    <a:p>
                      <a:pPr algn="ctr" fontAlgn="b"/>
                      <a:r>
                        <a:rPr lang="el-GR" sz="1000" b="1" i="0" u="none" strike="noStrike" dirty="0">
                          <a:solidFill>
                            <a:srgbClr val="000000"/>
                          </a:solidFill>
                          <a:effectLst/>
                          <a:latin typeface="+mn-lt"/>
                        </a:rPr>
                        <a:t>Ουδέτερη / Ίσες Αποστάσεις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35,1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29,1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7825">
                <a:tc>
                  <a:txBody>
                    <a:bodyPr/>
                    <a:lstStyle/>
                    <a:p>
                      <a:pPr algn="ctr" fontAlgn="b"/>
                      <a:r>
                        <a:rPr lang="el-GR" sz="1000" b="1" i="0" u="none" strike="noStrike">
                          <a:solidFill>
                            <a:srgbClr val="000000"/>
                          </a:solidFill>
                          <a:effectLst/>
                          <a:latin typeface="+mn-lt"/>
                        </a:rPr>
                        <a:t>Μάλλον θα υποστηρίξει την Τουρκία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67825">
                <a:tc>
                  <a:txBody>
                    <a:bodyPr/>
                    <a:lstStyle/>
                    <a:p>
                      <a:pPr algn="ctr" fontAlgn="b"/>
                      <a:r>
                        <a:rPr lang="el-GR" sz="10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82090508"/>
                  </a:ext>
                </a:extLst>
              </a:tr>
            </a:tbl>
          </a:graphicData>
        </a:graphic>
      </p:graphicFrame>
      <p:sp>
        <p:nvSpPr>
          <p:cNvPr id="9" name="Rectangle 2"/>
          <p:cNvSpPr>
            <a:spLocks noChangeArrowheads="1"/>
          </p:cNvSpPr>
          <p:nvPr/>
        </p:nvSpPr>
        <p:spPr bwMode="auto">
          <a:xfrm>
            <a:off x="97505" y="-14325"/>
            <a:ext cx="11772543"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a:t>
            </a:r>
            <a:r>
              <a:rPr lang="el-GR" altLang="el-GR" sz="2000" b="1" dirty="0">
                <a:solidFill>
                  <a:srgbClr val="E7E6E6">
                    <a:lumMod val="25000"/>
                  </a:srgbClr>
                </a:solidFill>
                <a:latin typeface="Calibri Light" panose="020F0302020204030204"/>
              </a:rPr>
              <a:t> </a:t>
            </a:r>
            <a:r>
              <a:rPr lang="el-GR" altLang="el-GR" sz="2400" b="1" dirty="0">
                <a:solidFill>
                  <a:srgbClr val="FF0000"/>
                </a:solidFill>
                <a:latin typeface="Calibri Light" panose="020F0302020204030204"/>
              </a:rPr>
              <a:t>στάσης </a:t>
            </a:r>
            <a:r>
              <a:rPr lang="el-GR" altLang="el-GR" sz="2400" b="1" dirty="0">
                <a:solidFill>
                  <a:srgbClr val="E7E6E6">
                    <a:lumMod val="25000"/>
                  </a:srgbClr>
                </a:solidFill>
                <a:latin typeface="Calibri Light" panose="020F0302020204030204"/>
              </a:rPr>
              <a:t> Ε.Ε. και Γαλλίας </a:t>
            </a:r>
          </a:p>
          <a:p>
            <a:pPr marL="0" lvl="0" indent="0" algn="ctr">
              <a:lnSpc>
                <a:spcPct val="110000"/>
              </a:lnSpc>
              <a:spcBef>
                <a:spcPct val="20000"/>
              </a:spcBef>
            </a:pPr>
            <a:r>
              <a:rPr lang="el-GR" altLang="el-GR" b="1" dirty="0">
                <a:solidFill>
                  <a:srgbClr val="E7E6E6">
                    <a:lumMod val="25000"/>
                  </a:srgbClr>
                </a:solidFill>
                <a:latin typeface="Calibri Light" panose="020F0302020204030204"/>
              </a:rPr>
              <a:t>σε </a:t>
            </a:r>
            <a:r>
              <a:rPr lang="el-GR" b="1" dirty="0">
                <a:solidFill>
                  <a:srgbClr val="E7E6E6">
                    <a:lumMod val="25000"/>
                  </a:srgbClr>
                </a:solidFill>
                <a:latin typeface="Calibri Light" panose="020F0302020204030204"/>
              </a:rPr>
              <a:t>περίπτωση που υπάρξει ένα θερμό επεισόδιο μεταξύ Ελλάδας και Τουρκίας</a:t>
            </a:r>
          </a:p>
          <a:p>
            <a:pPr marL="0" lvl="0" indent="0" algn="ctr">
              <a:lnSpc>
                <a:spcPct val="110000"/>
              </a:lnSpc>
              <a:spcBef>
                <a:spcPct val="20000"/>
              </a:spcBef>
            </a:pPr>
            <a:endParaRPr lang="en-GB" altLang="el-GR" sz="1200" dirty="0">
              <a:solidFill>
                <a:schemeClr val="bg2"/>
              </a:solidFill>
            </a:endParaRPr>
          </a:p>
        </p:txBody>
      </p:sp>
      <p:sp>
        <p:nvSpPr>
          <p:cNvPr id="10" name="TextBox 9"/>
          <p:cNvSpPr txBox="1"/>
          <p:nvPr/>
        </p:nvSpPr>
        <p:spPr>
          <a:xfrm>
            <a:off x="2631670" y="1948936"/>
            <a:ext cx="818112" cy="523220"/>
          </a:xfrm>
          <a:prstGeom prst="rect">
            <a:avLst/>
          </a:prstGeom>
          <a:solidFill>
            <a:schemeClr val="bg1">
              <a:lumMod val="85000"/>
            </a:schemeClr>
          </a:solidFill>
        </p:spPr>
        <p:txBody>
          <a:bodyPr wrap="square" rtlCol="0">
            <a:spAutoFit/>
          </a:bodyPr>
          <a:lstStyle/>
          <a:p>
            <a:pPr algn="ctr"/>
            <a:r>
              <a:rPr lang="el-GR" altLang="el-GR" sz="2800" b="1" dirty="0">
                <a:latin typeface="Calibri Light" panose="020F0302020204030204"/>
              </a:rPr>
              <a:t>Ε.Ε.</a:t>
            </a:r>
            <a:endParaRPr lang="el-GR" sz="2800" dirty="0"/>
          </a:p>
        </p:txBody>
      </p:sp>
      <p:sp>
        <p:nvSpPr>
          <p:cNvPr id="11" name="TextBox 10"/>
          <p:cNvSpPr txBox="1"/>
          <p:nvPr/>
        </p:nvSpPr>
        <p:spPr>
          <a:xfrm>
            <a:off x="2443818" y="4796134"/>
            <a:ext cx="1380036" cy="461665"/>
          </a:xfrm>
          <a:prstGeom prst="rect">
            <a:avLst/>
          </a:prstGeom>
          <a:solidFill>
            <a:schemeClr val="bg1">
              <a:lumMod val="85000"/>
            </a:schemeClr>
          </a:solidFill>
        </p:spPr>
        <p:txBody>
          <a:bodyPr wrap="square" rtlCol="0">
            <a:spAutoFit/>
          </a:bodyPr>
          <a:lstStyle/>
          <a:p>
            <a:pPr algn="ctr"/>
            <a:r>
              <a:rPr lang="el-GR" altLang="el-GR" sz="2400" b="1" dirty="0">
                <a:latin typeface="Calibri Light" panose="020F0302020204030204"/>
              </a:rPr>
              <a:t>Γαλλία</a:t>
            </a:r>
            <a:endParaRPr lang="el-GR" sz="2400" dirty="0"/>
          </a:p>
        </p:txBody>
      </p:sp>
      <p:pic>
        <p:nvPicPr>
          <p:cNvPr id="12" name="Picture 4" descr="ΕΕ: Εγκρίθηκαν 14,2 δισ. ευρώ για προενταξιακή βοήθεια προς 8 χώρες"/>
          <p:cNvPicPr>
            <a:picLocks noChangeAspect="1" noChangeArrowheads="1"/>
          </p:cNvPicPr>
          <p:nvPr/>
        </p:nvPicPr>
        <p:blipFill rotWithShape="1">
          <a:blip r:embed="rId3">
            <a:extLst>
              <a:ext uri="{28A0092B-C50C-407E-A947-70E740481C1C}">
                <a14:useLocalDpi xmlns:a14="http://schemas.microsoft.com/office/drawing/2010/main" val="0"/>
              </a:ext>
            </a:extLst>
          </a:blip>
          <a:srcRect t="9206" b="8423"/>
          <a:stretch/>
        </p:blipFill>
        <p:spPr bwMode="auto">
          <a:xfrm>
            <a:off x="872645" y="1721448"/>
            <a:ext cx="872643" cy="8102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a:stretch>
            <a:fillRect/>
          </a:stretch>
        </p:blipFill>
        <p:spPr>
          <a:xfrm>
            <a:off x="847984" y="4361042"/>
            <a:ext cx="1080870" cy="10589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75103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59415" y="192391"/>
            <a:ext cx="11772543" cy="111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a:t>
            </a:r>
            <a:r>
              <a:rPr lang="el-GR" altLang="el-GR" sz="2000" b="1" dirty="0">
                <a:solidFill>
                  <a:srgbClr val="E7E6E6">
                    <a:lumMod val="25000"/>
                  </a:srgbClr>
                </a:solidFill>
                <a:latin typeface="Calibri Light" panose="020F0302020204030204"/>
              </a:rPr>
              <a:t> </a:t>
            </a:r>
            <a:r>
              <a:rPr lang="el-GR" altLang="el-GR" sz="2400" b="1" dirty="0">
                <a:solidFill>
                  <a:srgbClr val="FF0000"/>
                </a:solidFill>
                <a:latin typeface="Calibri Light" panose="020F0302020204030204"/>
              </a:rPr>
              <a:t>στάσης </a:t>
            </a:r>
            <a:r>
              <a:rPr lang="el-GR" altLang="el-GR" sz="2400" b="1" dirty="0">
                <a:solidFill>
                  <a:srgbClr val="E7E6E6">
                    <a:lumMod val="25000"/>
                  </a:srgbClr>
                </a:solidFill>
                <a:latin typeface="Calibri Light" panose="020F0302020204030204"/>
              </a:rPr>
              <a:t> ΝΑΤΟ και  ΗΠΑ </a:t>
            </a:r>
          </a:p>
          <a:p>
            <a:pPr marL="0" lvl="0" indent="0" algn="ctr">
              <a:lnSpc>
                <a:spcPct val="110000"/>
              </a:lnSpc>
              <a:spcBef>
                <a:spcPct val="20000"/>
              </a:spcBef>
            </a:pPr>
            <a:r>
              <a:rPr lang="el-GR" altLang="el-GR" b="1" dirty="0">
                <a:solidFill>
                  <a:srgbClr val="E7E6E6">
                    <a:lumMod val="25000"/>
                  </a:srgbClr>
                </a:solidFill>
                <a:latin typeface="Calibri Light" panose="020F0302020204030204"/>
              </a:rPr>
              <a:t>σε </a:t>
            </a:r>
            <a:r>
              <a:rPr lang="el-GR" b="1" dirty="0">
                <a:solidFill>
                  <a:srgbClr val="E7E6E6">
                    <a:lumMod val="25000"/>
                  </a:srgbClr>
                </a:solidFill>
                <a:latin typeface="Calibri Light" panose="020F0302020204030204"/>
              </a:rPr>
              <a:t>περίπτωση που υπάρξει ένα θερμό επεισόδιο μεταξύ Ελλάδας και Τουρκίας</a:t>
            </a:r>
            <a:endParaRPr lang="el-GR" altLang="el-GR" b="1" dirty="0">
              <a:solidFill>
                <a:srgbClr val="E7E6E6">
                  <a:lumMod val="25000"/>
                </a:srgbClr>
              </a:solidFill>
              <a:latin typeface="Calibri Light" panose="020F0302020204030204"/>
            </a:endParaRPr>
          </a:p>
          <a:p>
            <a:pPr algn="ctr">
              <a:lnSpc>
                <a:spcPct val="110000"/>
              </a:lnSpc>
              <a:spcBef>
                <a:spcPct val="20000"/>
              </a:spcBef>
            </a:pPr>
            <a:endParaRPr lang="el-GR" altLang="el-GR" sz="500" b="1" dirty="0">
              <a:solidFill>
                <a:schemeClr val="bg2">
                  <a:lumMod val="25000"/>
                </a:schemeClr>
              </a:solidFill>
              <a:latin typeface="+mj-lt"/>
              <a:ea typeface="+mj-ea"/>
              <a:cs typeface="+mj-cs"/>
            </a:endParaRPr>
          </a:p>
          <a:p>
            <a:pPr algn="ctr">
              <a:lnSpc>
                <a:spcPct val="110000"/>
              </a:lnSpc>
              <a:spcBef>
                <a:spcPct val="20000"/>
              </a:spcBef>
            </a:pPr>
            <a:r>
              <a:rPr lang="el-GR" altLang="el-GR" sz="1200" b="1" dirty="0">
                <a:solidFill>
                  <a:schemeClr val="bg1">
                    <a:lumMod val="50000"/>
                  </a:schemeClr>
                </a:solidFill>
              </a:rPr>
              <a:t>Σύνολο ερωτηθέντων</a:t>
            </a:r>
            <a:r>
              <a:rPr lang="en-US" altLang="el-GR" sz="1200" b="1" dirty="0">
                <a:solidFill>
                  <a:schemeClr val="bg1">
                    <a:lumMod val="50000"/>
                  </a:schemeClr>
                </a:solidFill>
              </a:rPr>
              <a:t> (N=</a:t>
            </a:r>
            <a:r>
              <a:rPr lang="el-GR" altLang="el-GR" sz="1200" b="1" dirty="0">
                <a:solidFill>
                  <a:schemeClr val="bg1">
                    <a:lumMod val="50000"/>
                  </a:schemeClr>
                </a:solidFill>
              </a:rPr>
              <a:t>1000</a:t>
            </a:r>
            <a:r>
              <a:rPr lang="en-US" altLang="el-GR" sz="1200" b="1" dirty="0">
                <a:solidFill>
                  <a:schemeClr val="bg1">
                    <a:lumMod val="50000"/>
                  </a:schemeClr>
                </a:solidFill>
              </a:rPr>
              <a:t>)</a:t>
            </a:r>
            <a:r>
              <a:rPr lang="el-GR" altLang="el-GR" sz="1200" b="1" dirty="0">
                <a:solidFill>
                  <a:schemeClr val="bg1">
                    <a:lumMod val="50000"/>
                  </a:schemeClr>
                </a:solidFill>
              </a:rPr>
              <a:t> </a:t>
            </a:r>
            <a:endParaRPr lang="en-GB" altLang="el-GR" sz="1200"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64</a:t>
            </a:fld>
            <a:endParaRPr lang="en-US" dirty="0"/>
          </a:p>
        </p:txBody>
      </p:sp>
      <p:graphicFrame>
        <p:nvGraphicFramePr>
          <p:cNvPr id="17" name="Chart 16"/>
          <p:cNvGraphicFramePr/>
          <p:nvPr/>
        </p:nvGraphicFramePr>
        <p:xfrm>
          <a:off x="496807" y="1566055"/>
          <a:ext cx="4295627"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090203" y="1199785"/>
            <a:ext cx="1000992" cy="523220"/>
          </a:xfrm>
          <a:prstGeom prst="rect">
            <a:avLst/>
          </a:prstGeom>
          <a:solidFill>
            <a:schemeClr val="bg1">
              <a:lumMod val="85000"/>
            </a:schemeClr>
          </a:solidFill>
        </p:spPr>
        <p:txBody>
          <a:bodyPr wrap="square" rtlCol="0">
            <a:spAutoFit/>
          </a:bodyPr>
          <a:lstStyle/>
          <a:p>
            <a:r>
              <a:rPr lang="el-GR" altLang="el-GR" sz="2800" b="1" dirty="0">
                <a:latin typeface="Calibri Light" panose="020F0302020204030204"/>
              </a:rPr>
              <a:t>ΝΑΤΟ</a:t>
            </a:r>
            <a:endParaRPr lang="el-GR" sz="2800" dirty="0"/>
          </a:p>
        </p:txBody>
      </p:sp>
      <p:sp>
        <p:nvSpPr>
          <p:cNvPr id="23" name="TextBox 22"/>
          <p:cNvSpPr txBox="1"/>
          <p:nvPr/>
        </p:nvSpPr>
        <p:spPr>
          <a:xfrm>
            <a:off x="9070126" y="1214017"/>
            <a:ext cx="1380036" cy="461665"/>
          </a:xfrm>
          <a:prstGeom prst="rect">
            <a:avLst/>
          </a:prstGeom>
          <a:solidFill>
            <a:schemeClr val="bg1">
              <a:lumMod val="85000"/>
            </a:schemeClr>
          </a:solidFill>
        </p:spPr>
        <p:txBody>
          <a:bodyPr wrap="square" rtlCol="0">
            <a:spAutoFit/>
          </a:bodyPr>
          <a:lstStyle/>
          <a:p>
            <a:pPr algn="ctr"/>
            <a:r>
              <a:rPr lang="el-GR" altLang="el-GR" sz="2400" b="1" dirty="0">
                <a:latin typeface="Calibri Light" panose="020F0302020204030204"/>
              </a:rPr>
              <a:t>ΗΠΑ</a:t>
            </a:r>
            <a:endParaRPr lang="el-GR" sz="2400" dirty="0"/>
          </a:p>
        </p:txBody>
      </p:sp>
      <p:sp>
        <p:nvSpPr>
          <p:cNvPr id="10" name="Rectangle 9"/>
          <p:cNvSpPr/>
          <p:nvPr/>
        </p:nvSpPr>
        <p:spPr>
          <a:xfrm>
            <a:off x="1388420" y="6380901"/>
            <a:ext cx="9787221" cy="276999"/>
          </a:xfrm>
          <a:prstGeom prst="rect">
            <a:avLst/>
          </a:prstGeom>
        </p:spPr>
        <p:txBody>
          <a:bodyPr wrap="square">
            <a:spAutoFit/>
          </a:bodyPr>
          <a:lstStyle/>
          <a:p>
            <a:pPr algn="just">
              <a:spcAft>
                <a:spcPts val="0"/>
              </a:spcAft>
            </a:pPr>
            <a:r>
              <a:rPr lang="el-GR" sz="1200" i="1" dirty="0">
                <a:solidFill>
                  <a:schemeClr val="bg1">
                    <a:lumMod val="50000"/>
                  </a:schemeClr>
                </a:solidFill>
                <a:latin typeface="Calibri" panose="020F0502020204030204" pitchFamily="34" charset="0"/>
              </a:rPr>
              <a:t>Σε περίπτωση που υπάρξει ένα θερμό επεισόδιο μεταξύ Ελλάδας και Τουρκίας ποια πιστεύτε ότι θα ήταν η στάση…</a:t>
            </a:r>
          </a:p>
        </p:txBody>
      </p:sp>
      <p:graphicFrame>
        <p:nvGraphicFramePr>
          <p:cNvPr id="31" name="Chart 30"/>
          <p:cNvGraphicFramePr/>
          <p:nvPr/>
        </p:nvGraphicFramePr>
        <p:xfrm>
          <a:off x="6790805" y="1544795"/>
          <a:ext cx="4295627" cy="4511027"/>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rotWithShape="1">
          <a:blip r:embed="rId4"/>
          <a:srcRect l="20790" r="24558"/>
          <a:stretch/>
        </p:blipFill>
        <p:spPr>
          <a:xfrm flipH="1">
            <a:off x="881148" y="895965"/>
            <a:ext cx="1240103" cy="82703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7894610" y="1013088"/>
            <a:ext cx="1175516" cy="777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348139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81105" y="-9593"/>
            <a:ext cx="1237914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lvl="0" algn="ctr" hangingPunct="0"/>
            <a:endParaRPr lang="el-GR" sz="900" dirty="0">
              <a:solidFill>
                <a:prstClr val="black"/>
              </a:solidFill>
              <a:latin typeface="Calibri" panose="020F0502020204030204"/>
            </a:endParaRPr>
          </a:p>
          <a:p>
            <a:pPr lvl="0" algn="ctr" hangingPunct="0"/>
            <a:endParaRPr lang="el-GR" sz="900" dirty="0">
              <a:solidFill>
                <a:prstClr val="black"/>
              </a:solidFill>
              <a:latin typeface="Calibri" panose="020F0502020204030204"/>
            </a:endParaRPr>
          </a:p>
          <a:p>
            <a:pPr lvl="0" algn="ctr" hangingPunct="0"/>
            <a:endParaRPr lang="el-GR" sz="900" dirty="0">
              <a:solidFill>
                <a:prstClr val="black"/>
              </a:solidFill>
              <a:latin typeface="Calibri" panose="020F0502020204030204"/>
            </a:endParaRPr>
          </a:p>
          <a:p>
            <a:pPr lvl="0" algn="ctr" hangingPunct="0"/>
            <a:endParaRPr lang="el-GR" sz="900" dirty="0">
              <a:solidFill>
                <a:prstClr val="black"/>
              </a:solidFill>
              <a:latin typeface="Calibri" panose="020F0502020204030204"/>
            </a:endParaRPr>
          </a:p>
          <a:p>
            <a:pPr lvl="0" algn="ctr" hangingPunct="0"/>
            <a:endParaRPr lang="el-GR" sz="900" dirty="0">
              <a:solidFill>
                <a:prstClr val="black"/>
              </a:solidFill>
              <a:latin typeface="Calibri" panose="020F0502020204030204"/>
            </a:endParaRPr>
          </a:p>
          <a:p>
            <a:pPr lvl="0" algn="ctr" hangingPunct="0"/>
            <a:r>
              <a:rPr lang="el-GR" altLang="el-GR" sz="1200" b="1" kern="0" dirty="0">
                <a:solidFill>
                  <a:schemeClr val="bg1">
                    <a:lumMod val="50000"/>
                  </a:schemeClr>
                </a:solidFill>
              </a:rPr>
              <a:t>Ανάλυση με βάση την ψήφο 2019, το φύλο και την ηλικία</a:t>
            </a:r>
          </a:p>
        </p:txBody>
      </p:sp>
      <p:sp>
        <p:nvSpPr>
          <p:cNvPr id="2" name="Slide Number Placeholder 1"/>
          <p:cNvSpPr>
            <a:spLocks noGrp="1"/>
          </p:cNvSpPr>
          <p:nvPr>
            <p:ph type="sldNum" sz="quarter" idx="12"/>
          </p:nvPr>
        </p:nvSpPr>
        <p:spPr>
          <a:xfrm>
            <a:off x="11410820" y="6492875"/>
            <a:ext cx="584978" cy="365125"/>
          </a:xfrm>
          <a:solidFill>
            <a:schemeClr val="bg1"/>
          </a:solidFill>
        </p:spPr>
        <p:txBody>
          <a:bodyPr/>
          <a:lstStyle/>
          <a:p>
            <a:fld id="{D57F1E4F-1CFF-5643-939E-217C01CDF565}" type="slidenum">
              <a:rPr lang="en-US" smtClean="0"/>
              <a:pPr/>
              <a:t>65</a:t>
            </a:fld>
            <a:endParaRPr lang="en-US" dirty="0"/>
          </a:p>
        </p:txBody>
      </p:sp>
      <p:graphicFrame>
        <p:nvGraphicFramePr>
          <p:cNvPr id="14" name="Table 13"/>
          <p:cNvGraphicFramePr>
            <a:graphicFrameLocks noGrp="1"/>
          </p:cNvGraphicFramePr>
          <p:nvPr/>
        </p:nvGraphicFramePr>
        <p:xfrm>
          <a:off x="2040749" y="1721448"/>
          <a:ext cx="7717891" cy="2053880"/>
        </p:xfrm>
        <a:graphic>
          <a:graphicData uri="http://schemas.openxmlformats.org/drawingml/2006/table">
            <a:tbl>
              <a:tblPr/>
              <a:tblGrid>
                <a:gridCol w="1991676">
                  <a:extLst>
                    <a:ext uri="{9D8B030D-6E8A-4147-A177-3AD203B41FA5}">
                      <a16:colId xmlns:a16="http://schemas.microsoft.com/office/drawing/2014/main" val="20000"/>
                    </a:ext>
                  </a:extLst>
                </a:gridCol>
                <a:gridCol w="1752741">
                  <a:extLst>
                    <a:ext uri="{9D8B030D-6E8A-4147-A177-3AD203B41FA5}">
                      <a16:colId xmlns:a16="http://schemas.microsoft.com/office/drawing/2014/main" val="20001"/>
                    </a:ext>
                  </a:extLst>
                </a:gridCol>
                <a:gridCol w="1298000">
                  <a:extLst>
                    <a:ext uri="{9D8B030D-6E8A-4147-A177-3AD203B41FA5}">
                      <a16:colId xmlns:a16="http://schemas.microsoft.com/office/drawing/2014/main" val="20002"/>
                    </a:ext>
                  </a:extLst>
                </a:gridCol>
                <a:gridCol w="1337737">
                  <a:extLst>
                    <a:ext uri="{9D8B030D-6E8A-4147-A177-3AD203B41FA5}">
                      <a16:colId xmlns:a16="http://schemas.microsoft.com/office/drawing/2014/main" val="20003"/>
                    </a:ext>
                  </a:extLst>
                </a:gridCol>
                <a:gridCol w="1337737">
                  <a:extLst>
                    <a:ext uri="{9D8B030D-6E8A-4147-A177-3AD203B41FA5}">
                      <a16:colId xmlns:a16="http://schemas.microsoft.com/office/drawing/2014/main" val="20004"/>
                    </a:ext>
                  </a:extLst>
                </a:gridCol>
              </a:tblGrid>
              <a:tr h="9480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07796">
                <a:tc>
                  <a:txBody>
                    <a:bodyPr/>
                    <a:lstStyle/>
                    <a:p>
                      <a:pPr algn="ctr" fontAlgn="b"/>
                      <a:r>
                        <a:rPr lang="el-GR" sz="1000" b="1" i="0" u="none" strike="noStrike">
                          <a:solidFill>
                            <a:srgbClr val="000000"/>
                          </a:solidFill>
                          <a:effectLst/>
                          <a:latin typeface="+mn-lt"/>
                        </a:rPr>
                        <a:t>Μάλλον θα υποστηρίξει  την Ελλάδα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22,8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31,9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2403">
                <a:tc>
                  <a:txBody>
                    <a:bodyPr/>
                    <a:lstStyle/>
                    <a:p>
                      <a:pPr algn="ctr" fontAlgn="b"/>
                      <a:r>
                        <a:rPr lang="el-GR" sz="1000" b="1" i="0" u="none" strike="noStrike">
                          <a:solidFill>
                            <a:srgbClr val="000000"/>
                          </a:solidFill>
                          <a:effectLst/>
                          <a:latin typeface="+mn-lt"/>
                        </a:rPr>
                        <a:t>Ουδέτερη / Ίσες Αποστάσεις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60,8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55,8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7825">
                <a:tc>
                  <a:txBody>
                    <a:bodyPr/>
                    <a:lstStyle/>
                    <a:p>
                      <a:pPr algn="ctr" fontAlgn="b"/>
                      <a:r>
                        <a:rPr lang="el-GR" sz="1000" b="1" i="0" u="none" strike="noStrike">
                          <a:solidFill>
                            <a:srgbClr val="000000"/>
                          </a:solidFill>
                          <a:effectLst/>
                          <a:latin typeface="+mn-lt"/>
                        </a:rPr>
                        <a:t>Μάλλον θα υποστηρίξει την Τουρκία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67825">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9153012"/>
                  </a:ext>
                </a:extLst>
              </a:tr>
            </a:tbl>
          </a:graphicData>
        </a:graphic>
      </p:graphicFrame>
      <p:graphicFrame>
        <p:nvGraphicFramePr>
          <p:cNvPr id="8" name="Table 7"/>
          <p:cNvGraphicFramePr>
            <a:graphicFrameLocks noGrp="1"/>
          </p:cNvGraphicFramePr>
          <p:nvPr/>
        </p:nvGraphicFramePr>
        <p:xfrm>
          <a:off x="2040749" y="4592110"/>
          <a:ext cx="7717891" cy="2053880"/>
        </p:xfrm>
        <a:graphic>
          <a:graphicData uri="http://schemas.openxmlformats.org/drawingml/2006/table">
            <a:tbl>
              <a:tblPr/>
              <a:tblGrid>
                <a:gridCol w="1991676">
                  <a:extLst>
                    <a:ext uri="{9D8B030D-6E8A-4147-A177-3AD203B41FA5}">
                      <a16:colId xmlns:a16="http://schemas.microsoft.com/office/drawing/2014/main" val="20000"/>
                    </a:ext>
                  </a:extLst>
                </a:gridCol>
                <a:gridCol w="1752741">
                  <a:extLst>
                    <a:ext uri="{9D8B030D-6E8A-4147-A177-3AD203B41FA5}">
                      <a16:colId xmlns:a16="http://schemas.microsoft.com/office/drawing/2014/main" val="20001"/>
                    </a:ext>
                  </a:extLst>
                </a:gridCol>
                <a:gridCol w="1298000">
                  <a:extLst>
                    <a:ext uri="{9D8B030D-6E8A-4147-A177-3AD203B41FA5}">
                      <a16:colId xmlns:a16="http://schemas.microsoft.com/office/drawing/2014/main" val="20002"/>
                    </a:ext>
                  </a:extLst>
                </a:gridCol>
                <a:gridCol w="1337737">
                  <a:extLst>
                    <a:ext uri="{9D8B030D-6E8A-4147-A177-3AD203B41FA5}">
                      <a16:colId xmlns:a16="http://schemas.microsoft.com/office/drawing/2014/main" val="20003"/>
                    </a:ext>
                  </a:extLst>
                </a:gridCol>
                <a:gridCol w="1337737">
                  <a:extLst>
                    <a:ext uri="{9D8B030D-6E8A-4147-A177-3AD203B41FA5}">
                      <a16:colId xmlns:a16="http://schemas.microsoft.com/office/drawing/2014/main" val="20004"/>
                    </a:ext>
                  </a:extLst>
                </a:gridCol>
              </a:tblGrid>
              <a:tr h="948031">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307796">
                <a:tc>
                  <a:txBody>
                    <a:bodyPr/>
                    <a:lstStyle/>
                    <a:p>
                      <a:pPr algn="ctr" fontAlgn="b"/>
                      <a:r>
                        <a:rPr lang="el-GR" sz="1000" b="1" i="0" u="none" strike="noStrike" dirty="0">
                          <a:solidFill>
                            <a:srgbClr val="000000"/>
                          </a:solidFill>
                          <a:effectLst/>
                          <a:latin typeface="+mn-lt"/>
                        </a:rPr>
                        <a:t>Μάλλον θα υποστηρίξει  την Ελλάδα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48,9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23,5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262403">
                <a:tc>
                  <a:txBody>
                    <a:bodyPr/>
                    <a:lstStyle/>
                    <a:p>
                      <a:pPr algn="ctr" fontAlgn="b"/>
                      <a:r>
                        <a:rPr lang="el-GR" sz="1000" b="1" i="0" u="none" strike="noStrike">
                          <a:solidFill>
                            <a:srgbClr val="000000"/>
                          </a:solidFill>
                          <a:effectLst/>
                          <a:latin typeface="+mn-lt"/>
                        </a:rPr>
                        <a:t>Ουδέτερη / Ίσες Αποστάσεις</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48,5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51,9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67825">
                <a:tc>
                  <a:txBody>
                    <a:bodyPr/>
                    <a:lstStyle/>
                    <a:p>
                      <a:pPr algn="ctr" fontAlgn="b"/>
                      <a:r>
                        <a:rPr lang="el-GR" sz="1000" b="1" i="0" u="none" strike="noStrike">
                          <a:solidFill>
                            <a:srgbClr val="000000"/>
                          </a:solidFill>
                          <a:effectLst/>
                          <a:latin typeface="+mn-lt"/>
                        </a:rPr>
                        <a:t>Μάλλον θα υποστηρίξει την Τουρκία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15,6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r h="267825">
                <a:tc>
                  <a:txBody>
                    <a:bodyPr/>
                    <a:lstStyle/>
                    <a:p>
                      <a:pPr algn="ctr" fontAlgn="b"/>
                      <a:r>
                        <a:rPr lang="el-GR" sz="100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6,6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mn-lt"/>
                        </a:rPr>
                        <a:t>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1592781"/>
                  </a:ext>
                </a:extLst>
              </a:tr>
            </a:tbl>
          </a:graphicData>
        </a:graphic>
      </p:graphicFrame>
      <p:sp>
        <p:nvSpPr>
          <p:cNvPr id="9" name="Rectangle 2"/>
          <p:cNvSpPr>
            <a:spLocks noChangeArrowheads="1"/>
          </p:cNvSpPr>
          <p:nvPr/>
        </p:nvSpPr>
        <p:spPr bwMode="auto">
          <a:xfrm>
            <a:off x="97505" y="-14325"/>
            <a:ext cx="11772543"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rgbClr val="E7E6E6">
                    <a:lumMod val="25000"/>
                  </a:srgbClr>
                </a:solidFill>
                <a:latin typeface="Calibri Light" panose="020F0302020204030204"/>
              </a:rPr>
              <a:t>Αξιολόγηση</a:t>
            </a:r>
            <a:r>
              <a:rPr lang="el-GR" altLang="el-GR" sz="2000" b="1" dirty="0">
                <a:solidFill>
                  <a:srgbClr val="E7E6E6">
                    <a:lumMod val="25000"/>
                  </a:srgbClr>
                </a:solidFill>
                <a:latin typeface="Calibri Light" panose="020F0302020204030204"/>
              </a:rPr>
              <a:t> </a:t>
            </a:r>
            <a:r>
              <a:rPr lang="el-GR" altLang="el-GR" sz="2400" b="1" dirty="0">
                <a:solidFill>
                  <a:srgbClr val="FF0000"/>
                </a:solidFill>
                <a:latin typeface="Calibri Light" panose="020F0302020204030204"/>
              </a:rPr>
              <a:t>στάσης </a:t>
            </a:r>
            <a:r>
              <a:rPr lang="el-GR" altLang="el-GR" sz="2400" b="1" dirty="0">
                <a:solidFill>
                  <a:srgbClr val="E7E6E6">
                    <a:lumMod val="25000"/>
                  </a:srgbClr>
                </a:solidFill>
                <a:latin typeface="Calibri Light" panose="020F0302020204030204"/>
              </a:rPr>
              <a:t> ΝΑΤΟ και ΗΠΑ </a:t>
            </a:r>
          </a:p>
          <a:p>
            <a:pPr marL="0" lvl="0" indent="0" algn="ctr">
              <a:lnSpc>
                <a:spcPct val="110000"/>
              </a:lnSpc>
              <a:spcBef>
                <a:spcPct val="20000"/>
              </a:spcBef>
            </a:pPr>
            <a:r>
              <a:rPr lang="el-GR" altLang="el-GR" b="1" dirty="0">
                <a:solidFill>
                  <a:srgbClr val="E7E6E6">
                    <a:lumMod val="25000"/>
                  </a:srgbClr>
                </a:solidFill>
                <a:latin typeface="Calibri Light" panose="020F0302020204030204"/>
              </a:rPr>
              <a:t>σε </a:t>
            </a:r>
            <a:r>
              <a:rPr lang="el-GR" b="1" dirty="0">
                <a:solidFill>
                  <a:srgbClr val="E7E6E6">
                    <a:lumMod val="25000"/>
                  </a:srgbClr>
                </a:solidFill>
                <a:latin typeface="Calibri Light" panose="020F0302020204030204"/>
              </a:rPr>
              <a:t>περίπτωση που υπάρξει ένα θερμό επεισόδιο μεταξύ Ελλάδας και Τουρκίας</a:t>
            </a:r>
          </a:p>
          <a:p>
            <a:pPr marL="0" lvl="0" indent="0" algn="ctr">
              <a:lnSpc>
                <a:spcPct val="110000"/>
              </a:lnSpc>
              <a:spcBef>
                <a:spcPct val="20000"/>
              </a:spcBef>
            </a:pPr>
            <a:endParaRPr lang="en-GB" altLang="el-GR" sz="1200" dirty="0">
              <a:solidFill>
                <a:schemeClr val="bg2"/>
              </a:solidFill>
            </a:endParaRPr>
          </a:p>
        </p:txBody>
      </p:sp>
      <p:sp>
        <p:nvSpPr>
          <p:cNvPr id="10" name="TextBox 9"/>
          <p:cNvSpPr txBox="1"/>
          <p:nvPr/>
        </p:nvSpPr>
        <p:spPr>
          <a:xfrm>
            <a:off x="2365663" y="1948936"/>
            <a:ext cx="1267000" cy="523220"/>
          </a:xfrm>
          <a:prstGeom prst="rect">
            <a:avLst/>
          </a:prstGeom>
          <a:solidFill>
            <a:schemeClr val="bg1">
              <a:lumMod val="85000"/>
            </a:schemeClr>
          </a:solidFill>
        </p:spPr>
        <p:txBody>
          <a:bodyPr wrap="square" rtlCol="0">
            <a:spAutoFit/>
          </a:bodyPr>
          <a:lstStyle/>
          <a:p>
            <a:pPr algn="ctr"/>
            <a:r>
              <a:rPr lang="el-GR" altLang="el-GR" sz="2800" b="1" dirty="0">
                <a:latin typeface="Calibri Light" panose="020F0302020204030204"/>
              </a:rPr>
              <a:t>ΝΑΤΟ</a:t>
            </a:r>
            <a:endParaRPr lang="el-GR" sz="2800" dirty="0"/>
          </a:p>
        </p:txBody>
      </p:sp>
      <p:sp>
        <p:nvSpPr>
          <p:cNvPr id="11" name="TextBox 10"/>
          <p:cNvSpPr txBox="1"/>
          <p:nvPr/>
        </p:nvSpPr>
        <p:spPr>
          <a:xfrm>
            <a:off x="2443818" y="4796134"/>
            <a:ext cx="1380036" cy="461665"/>
          </a:xfrm>
          <a:prstGeom prst="rect">
            <a:avLst/>
          </a:prstGeom>
          <a:solidFill>
            <a:schemeClr val="bg1">
              <a:lumMod val="85000"/>
            </a:schemeClr>
          </a:solidFill>
        </p:spPr>
        <p:txBody>
          <a:bodyPr wrap="square" rtlCol="0">
            <a:spAutoFit/>
          </a:bodyPr>
          <a:lstStyle/>
          <a:p>
            <a:pPr algn="ctr"/>
            <a:r>
              <a:rPr lang="el-GR" altLang="el-GR" sz="2400" b="1">
                <a:latin typeface="Calibri Light" panose="020F0302020204030204"/>
              </a:rPr>
              <a:t>ΗΠΑ</a:t>
            </a:r>
            <a:endParaRPr lang="el-GR" sz="2400" dirty="0"/>
          </a:p>
        </p:txBody>
      </p:sp>
      <p:pic>
        <p:nvPicPr>
          <p:cNvPr id="12" name="Picture 11"/>
          <p:cNvPicPr>
            <a:picLocks noChangeAspect="1"/>
          </p:cNvPicPr>
          <p:nvPr/>
        </p:nvPicPr>
        <p:blipFill rotWithShape="1">
          <a:blip r:embed="rId3"/>
          <a:srcRect l="20790" r="24558"/>
          <a:stretch/>
        </p:blipFill>
        <p:spPr>
          <a:xfrm flipH="1">
            <a:off x="663699" y="1721448"/>
            <a:ext cx="1240103" cy="827039"/>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4"/>
          <a:stretch>
            <a:fillRect/>
          </a:stretch>
        </p:blipFill>
        <p:spPr>
          <a:xfrm>
            <a:off x="663699" y="4592110"/>
            <a:ext cx="1175516" cy="7775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8834568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2893002"/>
            <a:ext cx="4481561"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7. Άνοδος της Ακροδεξιάς στην Ε.Ε.</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1404" y="681487"/>
            <a:ext cx="6260596" cy="6176513"/>
          </a:xfrm>
          <a:prstGeom prst="rect">
            <a:avLst/>
          </a:prstGeom>
        </p:spPr>
      </p:pic>
    </p:spTree>
    <p:extLst>
      <p:ext uri="{BB962C8B-B14F-4D97-AF65-F5344CB8AC3E}">
        <p14:creationId xmlns:p14="http://schemas.microsoft.com/office/powerpoint/2010/main" val="8716979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42596" y="319733"/>
            <a:ext cx="10379178" cy="1305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altLang="el-GR" sz="1800" b="1" dirty="0">
                <a:solidFill>
                  <a:schemeClr val="bg2">
                    <a:lumMod val="25000"/>
                  </a:schemeClr>
                </a:solidFill>
                <a:latin typeface="+mj-lt"/>
                <a:ea typeface="+mj-ea"/>
                <a:cs typeface="+mj-cs"/>
              </a:rPr>
              <a:t>Βαθμός συμφωνίας με την άποψη ότι μια από τις </a:t>
            </a:r>
            <a:r>
              <a:rPr lang="el-GR" altLang="el-GR" sz="1800" b="1" dirty="0">
                <a:solidFill>
                  <a:srgbClr val="FF0000"/>
                </a:solidFill>
                <a:latin typeface="+mj-lt"/>
                <a:ea typeface="+mj-ea"/>
                <a:cs typeface="+mj-cs"/>
              </a:rPr>
              <a:t>βασικές αιτίες αύξησης της Ακροδεξιάς σε χώρες της Ε.Ε.</a:t>
            </a:r>
            <a:endParaRPr lang="el-GR" altLang="el-GR" sz="1800" b="1" dirty="0">
              <a:solidFill>
                <a:schemeClr val="bg2">
                  <a:lumMod val="25000"/>
                </a:schemeClr>
              </a:solidFill>
              <a:latin typeface="+mj-lt"/>
              <a:ea typeface="+mj-ea"/>
              <a:cs typeface="+mj-cs"/>
            </a:endParaRPr>
          </a:p>
          <a:p>
            <a:pPr algn="ctr">
              <a:lnSpc>
                <a:spcPct val="110000"/>
              </a:lnSpc>
              <a:spcBef>
                <a:spcPct val="20000"/>
              </a:spcBef>
            </a:pPr>
            <a:r>
              <a:rPr lang="el-GR" altLang="el-GR" sz="1200" i="1" dirty="0">
                <a:solidFill>
                  <a:schemeClr val="bg1">
                    <a:lumMod val="50000"/>
                  </a:schemeClr>
                </a:solidFill>
              </a:rPr>
              <a:t>Κάποιοι εκφράζουν την άποψη ότι οι πολιτικές που εφαρμόζει η Ευρωπαϊκή Ένωση για την αντιμετώπιση των προβλημάτων και των κρίσεων όπως η ενεργειακή , το Ουκρανικό και η Πανδημία είναι μια από τις βασικές αιτίες αύξησης της Ακροδεξιάς σε πολλές χώρες της Ε.Ε. </a:t>
            </a:r>
          </a:p>
          <a:p>
            <a:pPr algn="ctr">
              <a:lnSpc>
                <a:spcPct val="110000"/>
              </a:lnSpc>
              <a:spcBef>
                <a:spcPct val="20000"/>
              </a:spcBef>
            </a:pPr>
            <a:r>
              <a:rPr lang="el-GR" altLang="el-GR" sz="1200" i="1" dirty="0">
                <a:solidFill>
                  <a:schemeClr val="bg1">
                    <a:lumMod val="50000"/>
                  </a:schemeClr>
                </a:solidFill>
              </a:rPr>
              <a:t>Πόσο συμφωνείτε ή διαφωνείτε με αυτή την άποψη; </a:t>
            </a:r>
          </a:p>
          <a:p>
            <a:pPr algn="ctr">
              <a:lnSpc>
                <a:spcPct val="110000"/>
              </a:lnSpc>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67</a:t>
            </a:fld>
            <a:endParaRPr lang="en-US" dirty="0"/>
          </a:p>
        </p:txBody>
      </p:sp>
      <p:graphicFrame>
        <p:nvGraphicFramePr>
          <p:cNvPr id="9" name="Chart 8"/>
          <p:cNvGraphicFramePr/>
          <p:nvPr/>
        </p:nvGraphicFramePr>
        <p:xfrm>
          <a:off x="1112705" y="1399960"/>
          <a:ext cx="7411542" cy="4511027"/>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445115" y="2068627"/>
            <a:ext cx="811441" cy="523220"/>
          </a:xfrm>
          <a:prstGeom prst="rect">
            <a:avLst/>
          </a:prstGeom>
          <a:noFill/>
        </p:spPr>
        <p:txBody>
          <a:bodyPr wrap="none" rtlCol="0">
            <a:spAutoFit/>
          </a:bodyPr>
          <a:lstStyle/>
          <a:p>
            <a:r>
              <a:rPr lang="el-GR" sz="2800" b="1" dirty="0">
                <a:solidFill>
                  <a:schemeClr val="accent1">
                    <a:lumMod val="75000"/>
                  </a:schemeClr>
                </a:solidFill>
              </a:rPr>
              <a:t>61%</a:t>
            </a:r>
            <a:endParaRPr lang="en-US" sz="2800" b="1" dirty="0">
              <a:solidFill>
                <a:schemeClr val="accent1">
                  <a:lumMod val="75000"/>
                </a:schemeClr>
              </a:solidFill>
            </a:endParaRPr>
          </a:p>
        </p:txBody>
      </p:sp>
      <p:sp>
        <p:nvSpPr>
          <p:cNvPr id="11" name="TextBox 10"/>
          <p:cNvSpPr txBox="1"/>
          <p:nvPr/>
        </p:nvSpPr>
        <p:spPr>
          <a:xfrm>
            <a:off x="5497295" y="3989807"/>
            <a:ext cx="1087157" cy="523220"/>
          </a:xfrm>
          <a:prstGeom prst="rect">
            <a:avLst/>
          </a:prstGeom>
          <a:noFill/>
        </p:spPr>
        <p:txBody>
          <a:bodyPr wrap="none" rtlCol="0">
            <a:spAutoFit/>
          </a:bodyPr>
          <a:lstStyle/>
          <a:p>
            <a:r>
              <a:rPr lang="el-GR" sz="2800" b="1" dirty="0">
                <a:solidFill>
                  <a:schemeClr val="accent2">
                    <a:lumMod val="75000"/>
                  </a:schemeClr>
                </a:solidFill>
              </a:rPr>
              <a:t>28,6%</a:t>
            </a:r>
            <a:endParaRPr lang="en-US" sz="2800" b="1" dirty="0">
              <a:solidFill>
                <a:schemeClr val="accent2">
                  <a:lumMod val="75000"/>
                </a:schemeClr>
              </a:solidFill>
            </a:endParaRPr>
          </a:p>
        </p:txBody>
      </p:sp>
    </p:spTree>
    <p:extLst>
      <p:ext uri="{BB962C8B-B14F-4D97-AF65-F5344CB8AC3E}">
        <p14:creationId xmlns:p14="http://schemas.microsoft.com/office/powerpoint/2010/main" val="12750609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270588" y="344028"/>
            <a:ext cx="10507312" cy="66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lvl="0" indent="0" algn="ctr">
              <a:lnSpc>
                <a:spcPct val="110000"/>
              </a:lnSpc>
              <a:spcBef>
                <a:spcPct val="20000"/>
              </a:spcBef>
            </a:pPr>
            <a:r>
              <a:rPr lang="el-GR" altLang="el-GR" sz="1800" b="1" dirty="0">
                <a:solidFill>
                  <a:schemeClr val="bg2">
                    <a:lumMod val="25000"/>
                  </a:schemeClr>
                </a:solidFill>
                <a:latin typeface="+mj-lt"/>
                <a:ea typeface="+mj-ea"/>
                <a:cs typeface="+mj-cs"/>
              </a:rPr>
              <a:t>Βαθμός συμφωνίας με την άποψη ότι μια από τις </a:t>
            </a:r>
            <a:r>
              <a:rPr lang="el-GR" altLang="el-GR" sz="1800" b="1" dirty="0">
                <a:solidFill>
                  <a:srgbClr val="FF0000"/>
                </a:solidFill>
                <a:latin typeface="+mj-lt"/>
                <a:ea typeface="+mj-ea"/>
                <a:cs typeface="+mj-cs"/>
              </a:rPr>
              <a:t>βασικές αιτίες αύξησης της Ακροδεξιάς σε χώρες της Ε.Ε. </a:t>
            </a:r>
          </a:p>
          <a:p>
            <a:pPr marL="0" lvl="0" indent="0" algn="ctr">
              <a:lnSpc>
                <a:spcPct val="110000"/>
              </a:lnSpc>
              <a:spcBef>
                <a:spcPct val="20000"/>
              </a:spcBef>
            </a:pPr>
            <a:r>
              <a:rPr lang="el-GR" altLang="el-GR" b="1" kern="0" dirty="0">
                <a:solidFill>
                  <a:schemeClr val="bg1">
                    <a:lumMod val="50000"/>
                  </a:schemeClr>
                </a:solidFill>
              </a:rPr>
              <a:t>Ανάλυση με βάση την ψήφο 2019, το φύλο και την ηλικία, και την περιοχή</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68</a:t>
            </a:fld>
            <a:endParaRPr lang="en-US" dirty="0"/>
          </a:p>
        </p:txBody>
      </p:sp>
      <p:graphicFrame>
        <p:nvGraphicFramePr>
          <p:cNvPr id="12" name="Table 11"/>
          <p:cNvGraphicFramePr>
            <a:graphicFrameLocks noGrp="1"/>
          </p:cNvGraphicFramePr>
          <p:nvPr/>
        </p:nvGraphicFramePr>
        <p:xfrm>
          <a:off x="1842643" y="1754013"/>
          <a:ext cx="8935257" cy="1999443"/>
        </p:xfrm>
        <a:graphic>
          <a:graphicData uri="http://schemas.openxmlformats.org/drawingml/2006/table">
            <a:tbl>
              <a:tblPr/>
              <a:tblGrid>
                <a:gridCol w="2305830">
                  <a:extLst>
                    <a:ext uri="{9D8B030D-6E8A-4147-A177-3AD203B41FA5}">
                      <a16:colId xmlns:a16="http://schemas.microsoft.com/office/drawing/2014/main" val="20000"/>
                    </a:ext>
                  </a:extLst>
                </a:gridCol>
                <a:gridCol w="2029205">
                  <a:extLst>
                    <a:ext uri="{9D8B030D-6E8A-4147-A177-3AD203B41FA5}">
                      <a16:colId xmlns:a16="http://schemas.microsoft.com/office/drawing/2014/main" val="20001"/>
                    </a:ext>
                  </a:extLst>
                </a:gridCol>
                <a:gridCol w="1502738">
                  <a:extLst>
                    <a:ext uri="{9D8B030D-6E8A-4147-A177-3AD203B41FA5}">
                      <a16:colId xmlns:a16="http://schemas.microsoft.com/office/drawing/2014/main" val="20002"/>
                    </a:ext>
                  </a:extLst>
                </a:gridCol>
                <a:gridCol w="1548742">
                  <a:extLst>
                    <a:ext uri="{9D8B030D-6E8A-4147-A177-3AD203B41FA5}">
                      <a16:colId xmlns:a16="http://schemas.microsoft.com/office/drawing/2014/main" val="20003"/>
                    </a:ext>
                  </a:extLst>
                </a:gridCol>
                <a:gridCol w="1548742">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50" b="1" i="0" u="none" strike="noStrike" dirty="0">
                          <a:solidFill>
                            <a:srgbClr val="000000"/>
                          </a:solidFill>
                          <a:effectLst/>
                          <a:latin typeface="+mn-lt"/>
                        </a:rPr>
                        <a:t>Πολύ/Αρκετά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62,9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59,6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49,4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31297">
                <a:tc>
                  <a:txBody>
                    <a:bodyPr/>
                    <a:lstStyle/>
                    <a:p>
                      <a:pPr algn="ctr" fontAlgn="b"/>
                      <a:r>
                        <a:rPr lang="el-GR" sz="1050" b="1" i="0" u="none" strike="noStrike" dirty="0">
                          <a:solidFill>
                            <a:srgbClr val="000000"/>
                          </a:solidFill>
                          <a:effectLst/>
                          <a:latin typeface="+mn-lt"/>
                        </a:rPr>
                        <a:t>Λίγο/Καθόλου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27,4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34,1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50" b="1" i="0" u="none" strike="noStrike" dirty="0">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nvGraphicFramePr>
        <p:xfrm>
          <a:off x="1842643" y="4412369"/>
          <a:ext cx="8935258" cy="1883230"/>
        </p:xfrm>
        <a:graphic>
          <a:graphicData uri="http://schemas.openxmlformats.org/drawingml/2006/table">
            <a:tbl>
              <a:tblPr/>
              <a:tblGrid>
                <a:gridCol w="1327096">
                  <a:extLst>
                    <a:ext uri="{9D8B030D-6E8A-4147-A177-3AD203B41FA5}">
                      <a16:colId xmlns:a16="http://schemas.microsoft.com/office/drawing/2014/main" val="20000"/>
                    </a:ext>
                  </a:extLst>
                </a:gridCol>
                <a:gridCol w="893383">
                  <a:extLst>
                    <a:ext uri="{9D8B030D-6E8A-4147-A177-3AD203B41FA5}">
                      <a16:colId xmlns:a16="http://schemas.microsoft.com/office/drawing/2014/main" val="20001"/>
                    </a:ext>
                  </a:extLst>
                </a:gridCol>
                <a:gridCol w="948544">
                  <a:extLst>
                    <a:ext uri="{9D8B030D-6E8A-4147-A177-3AD203B41FA5}">
                      <a16:colId xmlns:a16="http://schemas.microsoft.com/office/drawing/2014/main" val="20002"/>
                    </a:ext>
                  </a:extLst>
                </a:gridCol>
                <a:gridCol w="946640">
                  <a:extLst>
                    <a:ext uri="{9D8B030D-6E8A-4147-A177-3AD203B41FA5}">
                      <a16:colId xmlns:a16="http://schemas.microsoft.com/office/drawing/2014/main" val="20003"/>
                    </a:ext>
                  </a:extLst>
                </a:gridCol>
                <a:gridCol w="963919">
                  <a:extLst>
                    <a:ext uri="{9D8B030D-6E8A-4147-A177-3AD203B41FA5}">
                      <a16:colId xmlns:a16="http://schemas.microsoft.com/office/drawing/2014/main" val="20004"/>
                    </a:ext>
                  </a:extLst>
                </a:gridCol>
                <a:gridCol w="963919">
                  <a:extLst>
                    <a:ext uri="{9D8B030D-6E8A-4147-A177-3AD203B41FA5}">
                      <a16:colId xmlns:a16="http://schemas.microsoft.com/office/drawing/2014/main" val="20005"/>
                    </a:ext>
                  </a:extLst>
                </a:gridCol>
                <a:gridCol w="963919">
                  <a:extLst>
                    <a:ext uri="{9D8B030D-6E8A-4147-A177-3AD203B41FA5}">
                      <a16:colId xmlns:a16="http://schemas.microsoft.com/office/drawing/2014/main" val="20006"/>
                    </a:ext>
                  </a:extLst>
                </a:gridCol>
                <a:gridCol w="963919">
                  <a:extLst>
                    <a:ext uri="{9D8B030D-6E8A-4147-A177-3AD203B41FA5}">
                      <a16:colId xmlns:a16="http://schemas.microsoft.com/office/drawing/2014/main" val="20007"/>
                    </a:ext>
                  </a:extLst>
                </a:gridCol>
                <a:gridCol w="963919">
                  <a:extLst>
                    <a:ext uri="{9D8B030D-6E8A-4147-A177-3AD203B41FA5}">
                      <a16:colId xmlns:a16="http://schemas.microsoft.com/office/drawing/2014/main" val="20008"/>
                    </a:ext>
                  </a:extLst>
                </a:gridCol>
              </a:tblGrid>
              <a:tr h="703758">
                <a:tc>
                  <a:txBody>
                    <a:bodyPr/>
                    <a:lstStyle/>
                    <a:p>
                      <a:pPr algn="ctr" fontAlgn="b"/>
                      <a:endParaRPr kumimoji="0" lang="en-US" sz="1600" b="1" i="0" u="none" strike="noStrike" kern="1200" cap="none" spc="0" normalizeH="0" baseline="0" dirty="0">
                        <a:ln>
                          <a:noFill/>
                        </a:ln>
                        <a:solidFill>
                          <a:srgbClr val="000000"/>
                        </a:solidFill>
                        <a:effectLst/>
                        <a:uLnTx/>
                        <a:uFillTx/>
                        <a:latin typeface="+mn-lt"/>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mn-lt"/>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mn-lt"/>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mn-lt"/>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mn-lt"/>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mn-lt"/>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mn-lt"/>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mn-lt"/>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mn-lt"/>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0773">
                <a:tc>
                  <a:txBody>
                    <a:bodyPr/>
                    <a:lstStyle/>
                    <a:p>
                      <a:pPr algn="ctr" fontAlgn="b"/>
                      <a:r>
                        <a:rPr lang="el-GR" sz="1000" b="1" i="0" u="none" strike="noStrike" dirty="0">
                          <a:solidFill>
                            <a:srgbClr val="000000"/>
                          </a:solidFill>
                          <a:effectLst/>
                          <a:latin typeface="Arial" panose="020B0604020202020204" pitchFamily="34" charset="0"/>
                        </a:rPr>
                        <a:t>Πολύ/Αρκετά</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61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51,6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68,3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78,2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54,2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440773">
                <a:tc>
                  <a:txBody>
                    <a:bodyPr/>
                    <a:lstStyle/>
                    <a:p>
                      <a:pPr algn="ctr" fontAlgn="b"/>
                      <a:r>
                        <a:rPr lang="el-GR" sz="1000" b="1" i="0" u="none" strike="noStrike">
                          <a:solidFill>
                            <a:srgbClr val="000000"/>
                          </a:solidFill>
                          <a:effectLst/>
                          <a:latin typeface="Arial" panose="020B0604020202020204" pitchFamily="34" charset="0"/>
                        </a:rPr>
                        <a:t>Λίγο/Καθόλου</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28,6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30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31,5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29,8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25,2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13,3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Calibri" panose="020F0502020204030204" pitchFamily="34" charset="0"/>
                        </a:rPr>
                        <a:t>36,3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97926">
                <a:tc>
                  <a:txBody>
                    <a:bodyPr/>
                    <a:lstStyle/>
                    <a:p>
                      <a:pPr algn="ctr" fontAlgn="b"/>
                      <a:r>
                        <a:rPr lang="el-GR" sz="1000" b="1" i="0" u="none" strike="noStrike">
                          <a:solidFill>
                            <a:srgbClr val="000000"/>
                          </a:solidFill>
                          <a:effectLst/>
                          <a:latin typeface="Arial" panose="020B0604020202020204" pitchFamily="34" charset="0"/>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Calibri" panose="020F0502020204030204" pitchFamily="34" charset="0"/>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8,8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11,8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16,9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Calibri" panose="020F0502020204030204" pitchFamily="34" charset="0"/>
                        </a:rPr>
                        <a:t>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6,5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Calibri" panose="020F0502020204030204" pitchFamily="34" charset="0"/>
                        </a:rPr>
                        <a:t>9,5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849045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116565" y="1679510"/>
            <a:ext cx="5272888" cy="2426695"/>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8. Ενδοοικογενειακή Βία</a:t>
            </a:r>
          </a:p>
          <a:p>
            <a:pPr algn="ctr" defTabSz="914400">
              <a:lnSpc>
                <a:spcPct val="90000"/>
              </a:lnSpc>
              <a:spcBef>
                <a:spcPct val="0"/>
              </a:spcBef>
              <a:spcAft>
                <a:spcPts val="600"/>
              </a:spcAft>
              <a:defRPr/>
            </a:pPr>
            <a:endParaRPr lang="el-GR" altLang="el-GR" sz="3200" b="1" dirty="0">
              <a:solidFill>
                <a:srgbClr val="C00000"/>
              </a:solidFill>
              <a:latin typeface="Calibri" panose="020F0502020204030204"/>
            </a:endParaRP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13314" name="Picture 2" descr="FACETS OF FAMILY VIOLENCE: Abuse takes many forms. What causes it, and what  can be done in Atlantic Canada? | SaltWire">
            <a:extLst>
              <a:ext uri="{FF2B5EF4-FFF2-40B4-BE49-F238E27FC236}">
                <a16:creationId xmlns:a16="http://schemas.microsoft.com/office/drawing/2014/main" id="{39787069-6213-81B2-B8B2-DD2CF2BFFE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957" y="667915"/>
            <a:ext cx="6561043" cy="619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803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3"/>
          <p:cNvGraphicFramePr>
            <a:graphicFrameLocks noChangeAspect="1"/>
          </p:cNvGraphicFramePr>
          <p:nvPr>
            <p:extLst>
              <p:ext uri="{D42A27DB-BD31-4B8C-83A1-F6EECF244321}">
                <p14:modId xmlns:p14="http://schemas.microsoft.com/office/powerpoint/2010/main" val="1579955635"/>
              </p:ext>
            </p:extLst>
          </p:nvPr>
        </p:nvGraphicFramePr>
        <p:xfrm>
          <a:off x="225098" y="1824153"/>
          <a:ext cx="11695353" cy="4351182"/>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8" descr="oikejorm_20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6667" t="29109" r="20833" b="41783"/>
          <a:stretch>
            <a:fillRect/>
          </a:stretch>
        </p:blipFill>
        <p:spPr bwMode="auto">
          <a:xfrm>
            <a:off x="4026990" y="5292050"/>
            <a:ext cx="658250" cy="38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
          <p:cNvSpPr txBox="1">
            <a:spLocks noChangeArrowheads="1"/>
          </p:cNvSpPr>
          <p:nvPr/>
        </p:nvSpPr>
        <p:spPr bwMode="auto">
          <a:xfrm>
            <a:off x="9782792" y="5241081"/>
            <a:ext cx="639221" cy="400110"/>
          </a:xfrm>
          <a:prstGeom prst="rect">
            <a:avLst/>
          </a:prstGeom>
          <a:solidFill>
            <a:schemeClr val="bg1">
              <a:lumMod val="8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sz="1000" b="1" dirty="0"/>
              <a:t>Άλλο </a:t>
            </a:r>
          </a:p>
          <a:p>
            <a:pPr algn="ctr">
              <a:defRPr/>
            </a:pPr>
            <a:r>
              <a:rPr lang="el-GR" altLang="en-US" sz="1000" b="1" dirty="0"/>
              <a:t>Κόμμα </a:t>
            </a:r>
            <a:endParaRPr lang="en-US" altLang="en-US" sz="1000" b="1" dirty="0"/>
          </a:p>
        </p:txBody>
      </p:sp>
      <p:pic>
        <p:nvPicPr>
          <p:cNvPr id="43" name="Picture 42"/>
          <p:cNvPicPr>
            <a:picLocks noChangeAspect="1"/>
          </p:cNvPicPr>
          <p:nvPr/>
        </p:nvPicPr>
        <p:blipFill rotWithShape="1">
          <a:blip r:embed="rId6"/>
          <a:srcRect l="1617" r="51512"/>
          <a:stretch/>
        </p:blipFill>
        <p:spPr>
          <a:xfrm>
            <a:off x="5278331" y="5321719"/>
            <a:ext cx="497551" cy="391703"/>
          </a:xfrm>
          <a:prstGeom prst="rect">
            <a:avLst/>
          </a:prstGeom>
        </p:spPr>
      </p:pic>
      <p:pic>
        <p:nvPicPr>
          <p:cNvPr id="47" name="Picture 46"/>
          <p:cNvPicPr>
            <a:picLocks noChangeAspect="1"/>
          </p:cNvPicPr>
          <p:nvPr/>
        </p:nvPicPr>
        <p:blipFill rotWithShape="1">
          <a:blip r:embed="rId7"/>
          <a:srcRect l="23963" t="22851" r="37459" b="15458"/>
          <a:stretch/>
        </p:blipFill>
        <p:spPr>
          <a:xfrm>
            <a:off x="464521" y="5338493"/>
            <a:ext cx="621363" cy="336829"/>
          </a:xfrm>
          <a:prstGeom prst="rect">
            <a:avLst/>
          </a:prstGeom>
        </p:spPr>
      </p:pic>
      <p:pic>
        <p:nvPicPr>
          <p:cNvPr id="53" name="Picture 52"/>
          <p:cNvPicPr>
            <a:picLocks noChangeAspect="1"/>
          </p:cNvPicPr>
          <p:nvPr/>
        </p:nvPicPr>
        <p:blipFill>
          <a:blip r:embed="rId8"/>
          <a:stretch>
            <a:fillRect/>
          </a:stretch>
        </p:blipFill>
        <p:spPr>
          <a:xfrm>
            <a:off x="6368973" y="5330931"/>
            <a:ext cx="744140" cy="310260"/>
          </a:xfrm>
          <a:prstGeom prst="rect">
            <a:avLst/>
          </a:prstGeom>
        </p:spPr>
      </p:pic>
      <p:sp>
        <p:nvSpPr>
          <p:cNvPr id="2" name="Slide Number Placeholder 1"/>
          <p:cNvSpPr>
            <a:spLocks noGrp="1"/>
          </p:cNvSpPr>
          <p:nvPr>
            <p:ph type="sldNum" sz="quarter" idx="4294967295"/>
          </p:nvPr>
        </p:nvSpPr>
        <p:spPr>
          <a:xfrm>
            <a:off x="10807225" y="6478420"/>
            <a:ext cx="779971" cy="365125"/>
          </a:xfrm>
          <a:prstGeom prst="rect">
            <a:avLst/>
          </a:prstGeom>
        </p:spPr>
        <p:txBody>
          <a:bodyPr/>
          <a:lstStyle/>
          <a:p>
            <a:fld id="{D57F1E4F-1CFF-5643-939E-217C01CDF565}" type="slidenum">
              <a:rPr lang="en-US" smtClean="0">
                <a:solidFill>
                  <a:schemeClr val="tx1">
                    <a:lumMod val="50000"/>
                    <a:lumOff val="50000"/>
                  </a:schemeClr>
                </a:solidFill>
              </a:rPr>
              <a:pPr/>
              <a:t>7</a:t>
            </a:fld>
            <a:endParaRPr lang="en-US" dirty="0">
              <a:solidFill>
                <a:schemeClr val="tx1">
                  <a:lumMod val="50000"/>
                  <a:lumOff val="50000"/>
                </a:schemeClr>
              </a:solidFill>
            </a:endParaRPr>
          </a:p>
        </p:txBody>
      </p:sp>
      <p:pic>
        <p:nvPicPr>
          <p:cNvPr id="23" name="Picture 1"/>
          <p:cNvPicPr>
            <a:picLocks noChangeAspect="1"/>
          </p:cNvPicPr>
          <p:nvPr/>
        </p:nvPicPr>
        <p:blipFill>
          <a:blip r:embed="rId9"/>
          <a:srcRect/>
          <a:stretch>
            <a:fillRect/>
          </a:stretch>
        </p:blipFill>
        <p:spPr bwMode="auto">
          <a:xfrm>
            <a:off x="10498137" y="0"/>
            <a:ext cx="1693863" cy="1693863"/>
          </a:xfrm>
          <a:prstGeom prst="rect">
            <a:avLst/>
          </a:prstGeom>
          <a:ln>
            <a:noFill/>
          </a:ln>
          <a:effectLst>
            <a:outerShdw blurRad="292100" dist="139700" dir="2700000" algn="tl" rotWithShape="0">
              <a:srgbClr val="333333">
                <a:alpha val="65000"/>
              </a:srgbClr>
            </a:outerShdw>
          </a:effectLst>
        </p:spPr>
      </p:pic>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l="22578" t="19958" r="20062" b="19162"/>
          <a:stretch>
            <a:fillRect/>
          </a:stretch>
        </p:blipFill>
        <p:spPr bwMode="auto">
          <a:xfrm>
            <a:off x="1626936" y="5321719"/>
            <a:ext cx="601629"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s://kinimaallagis.gr/gggg/uploads/2022/06/pasok-8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4309" y="5251852"/>
            <a:ext cx="473164" cy="473165"/>
          </a:xfrm>
          <a:prstGeom prst="rect">
            <a:avLst/>
          </a:prstGeom>
          <a:solidFill>
            <a:srgbClr val="008000"/>
          </a:solidFill>
        </p:spPr>
      </p:pic>
      <p:sp>
        <p:nvSpPr>
          <p:cNvPr id="19" name="Text Box 3"/>
          <p:cNvSpPr txBox="1">
            <a:spLocks noChangeArrowheads="1"/>
          </p:cNvSpPr>
          <p:nvPr/>
        </p:nvSpPr>
        <p:spPr bwMode="auto">
          <a:xfrm>
            <a:off x="0" y="0"/>
            <a:ext cx="12192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pPr>
            <a:r>
              <a:rPr lang="el-GR" altLang="el-GR" sz="2400" b="1" u="sng" dirty="0">
                <a:solidFill>
                  <a:srgbClr val="FF0000"/>
                </a:solidFill>
                <a:latin typeface="Calibri" panose="020F0502020204030204"/>
              </a:rPr>
              <a:t>Αναγωγή στα Έγκυρα   </a:t>
            </a:r>
            <a:endParaRPr lang="el-GR" altLang="el-GR" sz="2400" b="1" dirty="0"/>
          </a:p>
          <a:p>
            <a:pPr algn="ctr" eaLnBrk="1" hangingPunct="1">
              <a:lnSpc>
                <a:spcPct val="110000"/>
              </a:lnSpc>
            </a:pPr>
            <a:r>
              <a:rPr lang="el-GR" altLang="el-GR" sz="1200" b="1" dirty="0">
                <a:solidFill>
                  <a:srgbClr val="5F5F5F"/>
                </a:solidFill>
              </a:rPr>
              <a:t>Σύνολο ερωτηθέντων (Ν=1000)</a:t>
            </a:r>
          </a:p>
        </p:txBody>
      </p:sp>
      <p:sp>
        <p:nvSpPr>
          <p:cNvPr id="25" name="Text Box 21"/>
          <p:cNvSpPr txBox="1">
            <a:spLocks noChangeArrowheads="1"/>
          </p:cNvSpPr>
          <p:nvPr/>
        </p:nvSpPr>
        <p:spPr bwMode="auto">
          <a:xfrm>
            <a:off x="2638663" y="832020"/>
            <a:ext cx="6513828" cy="523220"/>
          </a:xfrm>
          <a:prstGeom prst="rect">
            <a:avLst/>
          </a:prstGeom>
          <a:solidFill>
            <a:schemeClr val="bg1">
              <a:lumMod val="95000"/>
            </a:schemeClr>
          </a:solid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dirty="0" err="1">
                <a:latin typeface="+mn-lt"/>
              </a:rPr>
              <a:t>Συλλογ</a:t>
            </a:r>
            <a:r>
              <a:rPr lang="en-US" altLang="en-US" dirty="0">
                <a:latin typeface="+mn-lt"/>
              </a:rPr>
              <a:t>ή</a:t>
            </a:r>
            <a:r>
              <a:rPr lang="el-GR" altLang="en-US" dirty="0">
                <a:latin typeface="+mn-lt"/>
              </a:rPr>
              <a:t> </a:t>
            </a:r>
            <a:r>
              <a:rPr lang="el-GR" altLang="en-US" dirty="0" err="1">
                <a:latin typeface="+mn-lt"/>
              </a:rPr>
              <a:t>στοιχε</a:t>
            </a:r>
            <a:r>
              <a:rPr lang="en-US" altLang="en-US" dirty="0">
                <a:latin typeface="+mn-lt"/>
              </a:rPr>
              <a:t>ί</a:t>
            </a:r>
            <a:r>
              <a:rPr lang="el-GR" altLang="en-US" dirty="0">
                <a:latin typeface="+mn-lt"/>
              </a:rPr>
              <a:t>ων </a:t>
            </a:r>
          </a:p>
          <a:p>
            <a:pPr algn="ctr">
              <a:defRPr/>
            </a:pPr>
            <a:r>
              <a:rPr lang="en-US" altLang="en-US" b="1" dirty="0">
                <a:solidFill>
                  <a:srgbClr val="000000"/>
                </a:solidFill>
              </a:rPr>
              <a:t>10 – 12 </a:t>
            </a:r>
            <a:r>
              <a:rPr lang="el-GR" altLang="en-US" b="1" dirty="0">
                <a:solidFill>
                  <a:srgbClr val="000000"/>
                </a:solidFill>
              </a:rPr>
              <a:t>Οκτωβρίου 2022</a:t>
            </a:r>
          </a:p>
        </p:txBody>
      </p:sp>
      <p:pic>
        <p:nvPicPr>
          <p:cNvPr id="27" name="Εικόνα 7" descr="C:\Users\moauser\AppData\Local\Microsoft\Windows\INetCache\Content.Word\IMG-8673dd8626e71e77b7220a2ba9e4790d-V.JPG"/>
          <p:cNvPicPr/>
          <p:nvPr/>
        </p:nvPicPr>
        <p:blipFill>
          <a:blip r:embed="rId12"/>
          <a:srcRect/>
          <a:stretch>
            <a:fillRect/>
          </a:stretch>
        </p:blipFill>
        <p:spPr bwMode="auto">
          <a:xfrm>
            <a:off x="7377123" y="5350569"/>
            <a:ext cx="821320" cy="334001"/>
          </a:xfrm>
          <a:prstGeom prst="rect">
            <a:avLst/>
          </a:prstGeom>
          <a:noFill/>
          <a:ln w="9525">
            <a:noFill/>
            <a:miter lim="800000"/>
            <a:headEnd/>
            <a:tailEnd/>
          </a:ln>
        </p:spPr>
      </p:pic>
      <p:pic>
        <p:nvPicPr>
          <p:cNvPr id="17" name="Picture 16"/>
          <p:cNvPicPr>
            <a:picLocks noChangeAspect="1"/>
          </p:cNvPicPr>
          <p:nvPr/>
        </p:nvPicPr>
        <p:blipFill>
          <a:blip r:embed="rId13"/>
          <a:stretch>
            <a:fillRect/>
          </a:stretch>
        </p:blipFill>
        <p:spPr>
          <a:xfrm>
            <a:off x="8632305" y="5300807"/>
            <a:ext cx="607499" cy="385611"/>
          </a:xfrm>
          <a:prstGeom prst="rect">
            <a:avLst/>
          </a:prstGeom>
        </p:spPr>
      </p:pic>
      <p:sp>
        <p:nvSpPr>
          <p:cNvPr id="16" name="TextBox 4"/>
          <p:cNvSpPr txBox="1">
            <a:spLocks noChangeArrowheads="1"/>
          </p:cNvSpPr>
          <p:nvPr/>
        </p:nvSpPr>
        <p:spPr bwMode="auto">
          <a:xfrm>
            <a:off x="10807225" y="5164137"/>
            <a:ext cx="923437" cy="553998"/>
          </a:xfrm>
          <a:prstGeom prst="rect">
            <a:avLst/>
          </a:prstGeom>
          <a:solidFill>
            <a:schemeClr val="bg1">
              <a:lumMod val="8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sz="1000" b="1" dirty="0"/>
              <a:t>Δεν Αποφάσισα / </a:t>
            </a:r>
          </a:p>
          <a:p>
            <a:pPr algn="ctr">
              <a:defRPr/>
            </a:pPr>
            <a:r>
              <a:rPr lang="el-GR" altLang="en-US" sz="1000" b="1" dirty="0"/>
              <a:t>ΔΑ</a:t>
            </a:r>
            <a:endParaRPr lang="en-US" altLang="en-US" sz="1000" b="1" dirty="0"/>
          </a:p>
        </p:txBody>
      </p:sp>
      <p:sp>
        <p:nvSpPr>
          <p:cNvPr id="22" name="Right Brace 21"/>
          <p:cNvSpPr/>
          <p:nvPr/>
        </p:nvSpPr>
        <p:spPr>
          <a:xfrm rot="16200000">
            <a:off x="1355653" y="1479821"/>
            <a:ext cx="197994" cy="141636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p:cNvSpPr txBox="1"/>
          <p:nvPr/>
        </p:nvSpPr>
        <p:spPr>
          <a:xfrm>
            <a:off x="1164030" y="1693863"/>
            <a:ext cx="697627" cy="400110"/>
          </a:xfrm>
          <a:prstGeom prst="rect">
            <a:avLst/>
          </a:prstGeom>
          <a:noFill/>
        </p:spPr>
        <p:txBody>
          <a:bodyPr wrap="none" rtlCol="0">
            <a:spAutoFit/>
          </a:bodyPr>
          <a:lstStyle/>
          <a:p>
            <a:r>
              <a:rPr lang="el-GR" sz="2000" b="1" dirty="0"/>
              <a:t>7,2</a:t>
            </a:r>
            <a:r>
              <a:rPr lang="en-US" sz="2000" b="1" dirty="0"/>
              <a:t>%</a:t>
            </a:r>
          </a:p>
        </p:txBody>
      </p:sp>
    </p:spTree>
    <p:extLst>
      <p:ext uri="{BB962C8B-B14F-4D97-AF65-F5344CB8AC3E}">
        <p14:creationId xmlns:p14="http://schemas.microsoft.com/office/powerpoint/2010/main" val="32005880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357813" y="0"/>
            <a:ext cx="8971472" cy="1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sz="1800" b="1" dirty="0">
                <a:solidFill>
                  <a:srgbClr val="E7E6E6">
                    <a:lumMod val="25000"/>
                  </a:srgbClr>
                </a:solidFill>
                <a:latin typeface="Calibri Light" panose="020F0302020204030204"/>
              </a:rPr>
              <a:t>Αξιολόγηση αποτελεσματικότητας της </a:t>
            </a:r>
          </a:p>
          <a:p>
            <a:pPr algn="ctr">
              <a:lnSpc>
                <a:spcPct val="110000"/>
              </a:lnSpc>
              <a:spcBef>
                <a:spcPct val="20000"/>
              </a:spcBef>
            </a:pPr>
            <a:r>
              <a:rPr lang="el-GR" sz="1800" b="1" dirty="0">
                <a:solidFill>
                  <a:srgbClr val="FF0000"/>
                </a:solidFill>
                <a:latin typeface="Calibri Light" panose="020F0302020204030204"/>
              </a:rPr>
              <a:t>δημιουργίας 12 επιπλέον γραφείων αντιμετώπισης / διαχείρισης της ενδοοικογενειακής βίας από το Υπουργείο Προστασίας του Πολίτη</a:t>
            </a:r>
            <a:endParaRPr lang="el-GR" altLang="el-GR" sz="1200" i="1" dirty="0">
              <a:solidFill>
                <a:srgbClr val="FF0000"/>
              </a:solidFill>
            </a:endParaRPr>
          </a:p>
          <a:p>
            <a:pPr algn="ctr">
              <a:lnSpc>
                <a:spcPct val="110000"/>
              </a:lnSpc>
            </a:pPr>
            <a:r>
              <a:rPr lang="el-GR" sz="1100" i="1" dirty="0">
                <a:solidFill>
                  <a:schemeClr val="bg1">
                    <a:lumMod val="50000"/>
                  </a:schemeClr>
                </a:solidFill>
              </a:rPr>
              <a:t>Το Υπουργείο Προστασίας του πολίτη έχει δημιουργήσει 12 επιπλέον γραφεία αντιμετώπισης / διαχείρισης της ενδοοικογενειακής βίας. </a:t>
            </a:r>
          </a:p>
          <a:p>
            <a:pPr algn="ctr">
              <a:lnSpc>
                <a:spcPct val="110000"/>
              </a:lnSpc>
            </a:pPr>
            <a:r>
              <a:rPr lang="el-GR" sz="1100" i="1" dirty="0">
                <a:solidFill>
                  <a:schemeClr val="bg1">
                    <a:lumMod val="50000"/>
                  </a:schemeClr>
                </a:solidFill>
              </a:rPr>
              <a:t>Πόσο αποτελεσματική κρίνετε την κίνηση αυτή; </a:t>
            </a:r>
          </a:p>
          <a:p>
            <a:pPr algn="ctr">
              <a:lnSpc>
                <a:spcPct val="110000"/>
              </a:lnSpc>
            </a:pPr>
            <a:r>
              <a:rPr lang="el-GR" altLang="el-GR" b="1" dirty="0">
                <a:solidFill>
                  <a:schemeClr val="bg1">
                    <a:lumMod val="50000"/>
                  </a:schemeClr>
                </a:solidFill>
              </a:rPr>
              <a:t>Σύνολο ερωτηθέντων</a:t>
            </a:r>
            <a:r>
              <a:rPr lang="en-US" altLang="el-GR" b="1" dirty="0">
                <a:solidFill>
                  <a:schemeClr val="bg1">
                    <a:lumMod val="50000"/>
                  </a:schemeClr>
                </a:solidFill>
              </a:rPr>
              <a:t> (N=</a:t>
            </a:r>
            <a:r>
              <a:rPr lang="el-GR" altLang="el-GR" b="1" dirty="0">
                <a:solidFill>
                  <a:schemeClr val="bg1">
                    <a:lumMod val="50000"/>
                  </a:schemeClr>
                </a:solidFill>
              </a:rPr>
              <a:t>1000</a:t>
            </a:r>
            <a:r>
              <a:rPr lang="en-US" altLang="el-GR" b="1" dirty="0">
                <a:solidFill>
                  <a:schemeClr val="bg1">
                    <a:lumMod val="50000"/>
                  </a:schemeClr>
                </a:solidFill>
              </a:rPr>
              <a:t>)</a:t>
            </a:r>
            <a:r>
              <a:rPr lang="el-GR" altLang="el-GR" b="1" dirty="0">
                <a:solidFill>
                  <a:schemeClr val="bg1">
                    <a:lumMod val="50000"/>
                  </a:schemeClr>
                </a:solidFill>
              </a:rPr>
              <a:t> </a:t>
            </a:r>
            <a:endParaRPr lang="en-GB" altLang="el-GR" dirty="0">
              <a:solidFill>
                <a:schemeClr val="bg2"/>
              </a:solidFill>
            </a:endParaRP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70</a:t>
            </a:fld>
            <a:endParaRPr lang="en-US" dirty="0"/>
          </a:p>
        </p:txBody>
      </p:sp>
      <p:graphicFrame>
        <p:nvGraphicFramePr>
          <p:cNvPr id="9" name="Chart 8"/>
          <p:cNvGraphicFramePr/>
          <p:nvPr/>
        </p:nvGraphicFramePr>
        <p:xfrm>
          <a:off x="1655453" y="1425214"/>
          <a:ext cx="8966321" cy="51481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79678" y="2116560"/>
            <a:ext cx="1082348" cy="523220"/>
          </a:xfrm>
          <a:prstGeom prst="rect">
            <a:avLst/>
          </a:prstGeom>
          <a:noFill/>
        </p:spPr>
        <p:txBody>
          <a:bodyPr wrap="none" rtlCol="0">
            <a:spAutoFit/>
          </a:bodyPr>
          <a:lstStyle/>
          <a:p>
            <a:r>
              <a:rPr lang="el-GR" sz="2800" b="1" dirty="0"/>
              <a:t>61,4</a:t>
            </a:r>
            <a:r>
              <a:rPr lang="el-GR" sz="2800" dirty="0"/>
              <a:t>%</a:t>
            </a:r>
            <a:endParaRPr lang="en-US" sz="2800" dirty="0"/>
          </a:p>
        </p:txBody>
      </p:sp>
      <p:sp>
        <p:nvSpPr>
          <p:cNvPr id="11" name="TextBox 10"/>
          <p:cNvSpPr txBox="1"/>
          <p:nvPr/>
        </p:nvSpPr>
        <p:spPr>
          <a:xfrm>
            <a:off x="6673919" y="4196430"/>
            <a:ext cx="1087157" cy="523220"/>
          </a:xfrm>
          <a:prstGeom prst="rect">
            <a:avLst/>
          </a:prstGeom>
          <a:noFill/>
        </p:spPr>
        <p:txBody>
          <a:bodyPr wrap="none" rtlCol="0">
            <a:spAutoFit/>
          </a:bodyPr>
          <a:lstStyle/>
          <a:p>
            <a:r>
              <a:rPr lang="el-GR" sz="2800" b="1" dirty="0">
                <a:solidFill>
                  <a:schemeClr val="accent2">
                    <a:lumMod val="75000"/>
                  </a:schemeClr>
                </a:solidFill>
              </a:rPr>
              <a:t>27,6%</a:t>
            </a:r>
            <a:endParaRPr lang="en-US" sz="2800" b="1" dirty="0">
              <a:solidFill>
                <a:schemeClr val="accent2">
                  <a:lumMod val="75000"/>
                </a:schemeClr>
              </a:solidFill>
            </a:endParaRPr>
          </a:p>
        </p:txBody>
      </p:sp>
    </p:spTree>
    <p:extLst>
      <p:ext uri="{BB962C8B-B14F-4D97-AF65-F5344CB8AC3E}">
        <p14:creationId xmlns:p14="http://schemas.microsoft.com/office/powerpoint/2010/main" val="6044576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2"/>
          <p:cNvSpPr>
            <a:spLocks noChangeArrowheads="1"/>
          </p:cNvSpPr>
          <p:nvPr/>
        </p:nvSpPr>
        <p:spPr bwMode="auto">
          <a:xfrm>
            <a:off x="1164566" y="-20453"/>
            <a:ext cx="9345874"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342900" indent="-342900">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spcBef>
                <a:spcPct val="20000"/>
              </a:spcBef>
            </a:pPr>
            <a:r>
              <a:rPr lang="el-GR" sz="1800" b="1" dirty="0">
                <a:solidFill>
                  <a:srgbClr val="E7E6E6">
                    <a:lumMod val="25000"/>
                  </a:srgbClr>
                </a:solidFill>
                <a:latin typeface="Calibri Light" panose="020F0302020204030204"/>
              </a:rPr>
              <a:t>Αξιολόγηση αποτελεσματικότητας δράσεων Υπουργείου Προστασίας του πολίτη </a:t>
            </a:r>
          </a:p>
          <a:p>
            <a:pPr algn="ctr">
              <a:lnSpc>
                <a:spcPct val="110000"/>
              </a:lnSpc>
              <a:spcBef>
                <a:spcPct val="20000"/>
              </a:spcBef>
            </a:pPr>
            <a:r>
              <a:rPr lang="el-GR" sz="1800" b="1" dirty="0">
                <a:solidFill>
                  <a:srgbClr val="FF0000"/>
                </a:solidFill>
                <a:latin typeface="Calibri Light" panose="020F0302020204030204"/>
              </a:rPr>
              <a:t>να δημιουργήσει 12 επιπλέον γραφεία αντιμετώπισης / διαχείρισης της ενδοοικογενειακής βίας</a:t>
            </a:r>
            <a:endParaRPr lang="el-GR" altLang="el-GR" sz="1200" i="1" dirty="0">
              <a:solidFill>
                <a:srgbClr val="FF0000"/>
              </a:solidFill>
            </a:endParaRPr>
          </a:p>
          <a:p>
            <a:pPr marL="0" lvl="0" indent="0" algn="ctr">
              <a:lnSpc>
                <a:spcPct val="110000"/>
              </a:lnSpc>
            </a:pPr>
            <a:endParaRPr lang="el-GR" altLang="el-GR" sz="1200" i="1" dirty="0">
              <a:solidFill>
                <a:prstClr val="white">
                  <a:lumMod val="50000"/>
                </a:prstClr>
              </a:solidFill>
              <a:latin typeface="Calibri" panose="020F0502020204030204"/>
            </a:endParaRPr>
          </a:p>
          <a:p>
            <a:pPr algn="ctr">
              <a:lnSpc>
                <a:spcPct val="120000"/>
              </a:lnSpc>
              <a:defRPr/>
            </a:pPr>
            <a:r>
              <a:rPr lang="el-GR" altLang="el-GR" b="1" kern="0" dirty="0">
                <a:solidFill>
                  <a:schemeClr val="bg1">
                    <a:lumMod val="50000"/>
                  </a:schemeClr>
                </a:solidFill>
              </a:rPr>
              <a:t>Ανάλυση με βάση την ψήφο 2019, το φύλο και την ηλικία</a:t>
            </a:r>
          </a:p>
        </p:txBody>
      </p:sp>
      <p:sp>
        <p:nvSpPr>
          <p:cNvPr id="4" name="Slide Number Placeholder 3"/>
          <p:cNvSpPr>
            <a:spLocks noGrp="1"/>
          </p:cNvSpPr>
          <p:nvPr>
            <p:ph type="sldNum" sz="quarter" idx="12"/>
          </p:nvPr>
        </p:nvSpPr>
        <p:spPr>
          <a:xfrm>
            <a:off x="10036796" y="6435728"/>
            <a:ext cx="584978" cy="365125"/>
          </a:xfrm>
          <a:solidFill>
            <a:schemeClr val="bg1"/>
          </a:solidFill>
        </p:spPr>
        <p:txBody>
          <a:bodyPr/>
          <a:lstStyle/>
          <a:p>
            <a:fld id="{D57F1E4F-1CFF-5643-939E-217C01CDF565}" type="slidenum">
              <a:rPr lang="en-US" smtClean="0"/>
              <a:pPr/>
              <a:t>71</a:t>
            </a:fld>
            <a:endParaRPr lang="en-US" dirty="0"/>
          </a:p>
        </p:txBody>
      </p:sp>
      <p:graphicFrame>
        <p:nvGraphicFramePr>
          <p:cNvPr id="12" name="Table 11"/>
          <p:cNvGraphicFramePr>
            <a:graphicFrameLocks noGrp="1"/>
          </p:cNvGraphicFramePr>
          <p:nvPr/>
        </p:nvGraphicFramePr>
        <p:xfrm>
          <a:off x="2071171" y="1768279"/>
          <a:ext cx="6367750" cy="1959550"/>
        </p:xfrm>
        <a:graphic>
          <a:graphicData uri="http://schemas.openxmlformats.org/drawingml/2006/table">
            <a:tbl>
              <a:tblPr/>
              <a:tblGrid>
                <a:gridCol w="1643259">
                  <a:extLst>
                    <a:ext uri="{9D8B030D-6E8A-4147-A177-3AD203B41FA5}">
                      <a16:colId xmlns:a16="http://schemas.microsoft.com/office/drawing/2014/main" val="20000"/>
                    </a:ext>
                  </a:extLst>
                </a:gridCol>
                <a:gridCol w="1446122">
                  <a:extLst>
                    <a:ext uri="{9D8B030D-6E8A-4147-A177-3AD203B41FA5}">
                      <a16:colId xmlns:a16="http://schemas.microsoft.com/office/drawing/2014/main" val="20001"/>
                    </a:ext>
                  </a:extLst>
                </a:gridCol>
                <a:gridCol w="1070933">
                  <a:extLst>
                    <a:ext uri="{9D8B030D-6E8A-4147-A177-3AD203B41FA5}">
                      <a16:colId xmlns:a16="http://schemas.microsoft.com/office/drawing/2014/main" val="20002"/>
                    </a:ext>
                  </a:extLst>
                </a:gridCol>
                <a:gridCol w="1103718">
                  <a:extLst>
                    <a:ext uri="{9D8B030D-6E8A-4147-A177-3AD203B41FA5}">
                      <a16:colId xmlns:a16="http://schemas.microsoft.com/office/drawing/2014/main" val="20003"/>
                    </a:ext>
                  </a:extLst>
                </a:gridCol>
                <a:gridCol w="1103718">
                  <a:extLst>
                    <a:ext uri="{9D8B030D-6E8A-4147-A177-3AD203B41FA5}">
                      <a16:colId xmlns:a16="http://schemas.microsoft.com/office/drawing/2014/main" val="20004"/>
                    </a:ext>
                  </a:extLst>
                </a:gridCol>
              </a:tblGrid>
              <a:tr h="703120">
                <a:tc>
                  <a:txBody>
                    <a:bodyPr/>
                    <a:lstStyle/>
                    <a:p>
                      <a:pPr algn="ctr" fontAlgn="b"/>
                      <a:endParaRPr kumimoji="0" lang="en-US" sz="1400" b="1" i="0" u="none" strike="noStrike" kern="1200" cap="none" spc="0" normalizeH="0" baseline="0" dirty="0">
                        <a:ln>
                          <a:noFill/>
                        </a:ln>
                        <a:solidFill>
                          <a:srgbClr val="000000"/>
                        </a:solidFill>
                        <a:effectLst/>
                        <a:uLnTx/>
                        <a:uFillTx/>
                        <a:latin typeface="+mn-lt"/>
                        <a:ea typeface="+mn-ea"/>
                        <a:cs typeface="+mn-cs"/>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ΣΥΝΟΛΟ</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p>
                      <a:pPr marL="342900" marR="0" lvl="0" indent="-342900" algn="ctr" defTabSz="914400" rtl="0" eaLnBrk="0" fontAlgn="ctr"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FFFFFF"/>
                          </a:solidFill>
                          <a:effectLst/>
                          <a:latin typeface="+mn-lt"/>
                          <a:cs typeface="Tahoma" panose="020B0604030504040204" pitchFamily="34" charset="0"/>
                        </a:rPr>
                        <a:t>ΕΡΩΤΗΘΕΝΤ</a:t>
                      </a:r>
                      <a:r>
                        <a:rPr kumimoji="0" lang="el-GR" altLang="en-US" sz="900" b="1" i="0" u="none" strike="noStrike" cap="none" normalizeH="0" baseline="0" dirty="0">
                          <a:ln>
                            <a:noFill/>
                          </a:ln>
                          <a:solidFill>
                            <a:srgbClr val="FFFFFF"/>
                          </a:solidFill>
                          <a:effectLst/>
                          <a:latin typeface="+mn-lt"/>
                          <a:cs typeface="Tahoma" panose="020B0604030504040204" pitchFamily="34" charset="0"/>
                        </a:rPr>
                        <a:t>Ω</a:t>
                      </a:r>
                      <a:r>
                        <a:rPr kumimoji="0" lang="en-GB" altLang="en-US" sz="900" b="1" i="0" u="none" strike="noStrike" cap="none" normalizeH="0" baseline="0" dirty="0">
                          <a:ln>
                            <a:noFill/>
                          </a:ln>
                          <a:solidFill>
                            <a:srgbClr val="FFFFFF"/>
                          </a:solidFill>
                          <a:effectLst/>
                          <a:latin typeface="+mn-lt"/>
                          <a:cs typeface="Tahoma" panose="020B0604030504040204" pitchFamily="34" charset="0"/>
                        </a:rPr>
                        <a:t>Ν</a:t>
                      </a:r>
                      <a:endParaRPr kumimoji="0" lang="el-GR" altLang="en-US" sz="900" b="1" i="0" u="none" strike="noStrike" cap="none" normalizeH="0" baseline="0" dirty="0">
                        <a:ln>
                          <a:noFill/>
                        </a:ln>
                        <a:solidFill>
                          <a:srgbClr val="FFFFFF"/>
                        </a:solidFill>
                        <a:effectLst/>
                        <a:latin typeface="+mn-lt"/>
                        <a:cs typeface="Tahoma" panose="020B0604030504040204" pitchFamily="34" charset="0"/>
                      </a:endParaRP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ΝΔ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a:t>
                      </a:r>
                      <a:r>
                        <a:rPr kumimoji="0" lang="en-US" altLang="el-GR" sz="900" b="1" i="0" u="none" strike="noStrike" kern="1200" cap="none" normalizeH="0" baseline="0" dirty="0">
                          <a:ln>
                            <a:noFill/>
                          </a:ln>
                          <a:solidFill>
                            <a:schemeClr val="bg1"/>
                          </a:solidFill>
                          <a:effectLst/>
                          <a:latin typeface="+mn-lt"/>
                          <a:ea typeface="+mn-ea"/>
                          <a:cs typeface="Tahoma" panose="020B0604030504040204" pitchFamily="34" charset="0"/>
                        </a:rPr>
                        <a:t>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ΨΗΦ.</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ΣΥΡΙΖΑ </a:t>
                      </a:r>
                    </a:p>
                    <a:p>
                      <a:pPr marL="342900" marR="0" lvl="0" indent="-342900" algn="ctr" defTabSz="914400" rtl="0" eaLnBrk="1" fontAlgn="ctr" latinLnBrk="0" hangingPunct="1">
                        <a:lnSpc>
                          <a:spcPct val="100000"/>
                        </a:lnSpc>
                        <a:spcBef>
                          <a:spcPct val="0"/>
                        </a:spcBef>
                        <a:spcAft>
                          <a:spcPct val="0"/>
                        </a:spcAft>
                        <a:buClrTx/>
                        <a:buSzTx/>
                        <a:buFontTx/>
                        <a:buNone/>
                        <a:tabLst/>
                        <a:defRPr/>
                      </a:pP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ΙΟΥΛ.</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a:t>
                      </a:r>
                      <a:r>
                        <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rPr>
                        <a:t>19</a:t>
                      </a:r>
                      <a:r>
                        <a:rPr kumimoji="0" lang="en-GB" altLang="el-GR" sz="900" b="1" i="0" u="none" strike="noStrike" kern="1200" cap="none" normalizeH="0" baseline="0" dirty="0">
                          <a:ln>
                            <a:noFill/>
                          </a:ln>
                          <a:solidFill>
                            <a:schemeClr val="bg1"/>
                          </a:solidFill>
                          <a:effectLst/>
                          <a:latin typeface="+mn-lt"/>
                          <a:ea typeface="+mn-ea"/>
                          <a:cs typeface="Tahoma" panose="020B0604030504040204" pitchFamily="34" charset="0"/>
                        </a:rPr>
                        <a:t>  </a:t>
                      </a:r>
                      <a:endParaRPr kumimoji="0" lang="el-GR" altLang="el-GR" sz="900" b="1" i="0" u="none" strike="noStrike" kern="1200" cap="none" normalizeH="0" baseline="0" dirty="0">
                        <a:ln>
                          <a:noFill/>
                        </a:ln>
                        <a:solidFill>
                          <a:schemeClr val="bg1"/>
                        </a:solidFill>
                        <a:effectLst/>
                        <a:latin typeface="+mn-lt"/>
                        <a:ea typeface="+mn-ea"/>
                        <a:cs typeface="Tahoma" panose="020B0604030504040204" pitchFamily="34" charset="0"/>
                      </a:endParaRPr>
                    </a:p>
                  </a:txBody>
                  <a:tcPr marL="91456" marR="91456" marT="45742" marB="45742"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ΣΥΝΟΛΟ</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ΑΔΙΕΥΚΡ.</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ΨΗΦΟΥ</a:t>
                      </a: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900" b="1" i="0" u="none" strike="noStrike" cap="none" normalizeH="0" baseline="0" dirty="0">
                          <a:ln>
                            <a:noFill/>
                          </a:ln>
                          <a:solidFill>
                            <a:schemeClr val="bg1"/>
                          </a:solidFill>
                          <a:effectLst/>
                          <a:latin typeface="+mn-lt"/>
                          <a:cs typeface="Tahoma" panose="020B0604030504040204" pitchFamily="34" charset="0"/>
                        </a:rPr>
                        <a:t>ΕΚΛΟΓΩΝ</a:t>
                      </a:r>
                    </a:p>
                  </a:txBody>
                  <a:tcPr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62546">
                <a:tc>
                  <a:txBody>
                    <a:bodyPr/>
                    <a:lstStyle/>
                    <a:p>
                      <a:pPr algn="ctr" fontAlgn="b"/>
                      <a:r>
                        <a:rPr lang="el-GR" sz="1000" b="1" i="0" u="none" strike="noStrike">
                          <a:solidFill>
                            <a:srgbClr val="000000"/>
                          </a:solidFill>
                          <a:effectLst/>
                          <a:latin typeface="+mn-lt"/>
                        </a:rPr>
                        <a:t>Πολύ/Αρκετά Αποτελεσματική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75,7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56,3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391404">
                <a:tc>
                  <a:txBody>
                    <a:bodyPr/>
                    <a:lstStyle/>
                    <a:p>
                      <a:pPr algn="ctr" fontAlgn="b"/>
                      <a:r>
                        <a:rPr lang="el-GR" sz="1000" b="1" i="0" u="none" strike="noStrike">
                          <a:solidFill>
                            <a:srgbClr val="000000"/>
                          </a:solidFill>
                          <a:effectLst/>
                          <a:latin typeface="+mn-lt"/>
                        </a:rPr>
                        <a:t>Όχι και τόσο/Καθόλου Αποτελεσματική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02480">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10,6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nvGraphicFramePr>
        <p:xfrm>
          <a:off x="2071171" y="4353166"/>
          <a:ext cx="9386371" cy="2171921"/>
        </p:xfrm>
        <a:graphic>
          <a:graphicData uri="http://schemas.openxmlformats.org/drawingml/2006/table">
            <a:tbl>
              <a:tblPr/>
              <a:tblGrid>
                <a:gridCol w="1394097">
                  <a:extLst>
                    <a:ext uri="{9D8B030D-6E8A-4147-A177-3AD203B41FA5}">
                      <a16:colId xmlns:a16="http://schemas.microsoft.com/office/drawing/2014/main" val="20000"/>
                    </a:ext>
                  </a:extLst>
                </a:gridCol>
                <a:gridCol w="938487">
                  <a:extLst>
                    <a:ext uri="{9D8B030D-6E8A-4147-A177-3AD203B41FA5}">
                      <a16:colId xmlns:a16="http://schemas.microsoft.com/office/drawing/2014/main" val="20001"/>
                    </a:ext>
                  </a:extLst>
                </a:gridCol>
                <a:gridCol w="996433">
                  <a:extLst>
                    <a:ext uri="{9D8B030D-6E8A-4147-A177-3AD203B41FA5}">
                      <a16:colId xmlns:a16="http://schemas.microsoft.com/office/drawing/2014/main" val="20002"/>
                    </a:ext>
                  </a:extLst>
                </a:gridCol>
                <a:gridCol w="994434">
                  <a:extLst>
                    <a:ext uri="{9D8B030D-6E8A-4147-A177-3AD203B41FA5}">
                      <a16:colId xmlns:a16="http://schemas.microsoft.com/office/drawing/2014/main" val="20003"/>
                    </a:ext>
                  </a:extLst>
                </a:gridCol>
                <a:gridCol w="1012584">
                  <a:extLst>
                    <a:ext uri="{9D8B030D-6E8A-4147-A177-3AD203B41FA5}">
                      <a16:colId xmlns:a16="http://schemas.microsoft.com/office/drawing/2014/main" val="20004"/>
                    </a:ext>
                  </a:extLst>
                </a:gridCol>
                <a:gridCol w="1012584">
                  <a:extLst>
                    <a:ext uri="{9D8B030D-6E8A-4147-A177-3AD203B41FA5}">
                      <a16:colId xmlns:a16="http://schemas.microsoft.com/office/drawing/2014/main" val="20005"/>
                    </a:ext>
                  </a:extLst>
                </a:gridCol>
                <a:gridCol w="1012584">
                  <a:extLst>
                    <a:ext uri="{9D8B030D-6E8A-4147-A177-3AD203B41FA5}">
                      <a16:colId xmlns:a16="http://schemas.microsoft.com/office/drawing/2014/main" val="20006"/>
                    </a:ext>
                  </a:extLst>
                </a:gridCol>
                <a:gridCol w="1012584">
                  <a:extLst>
                    <a:ext uri="{9D8B030D-6E8A-4147-A177-3AD203B41FA5}">
                      <a16:colId xmlns:a16="http://schemas.microsoft.com/office/drawing/2014/main" val="20007"/>
                    </a:ext>
                  </a:extLst>
                </a:gridCol>
                <a:gridCol w="1012584">
                  <a:extLst>
                    <a:ext uri="{9D8B030D-6E8A-4147-A177-3AD203B41FA5}">
                      <a16:colId xmlns:a16="http://schemas.microsoft.com/office/drawing/2014/main" val="20008"/>
                    </a:ext>
                  </a:extLst>
                </a:gridCol>
              </a:tblGrid>
              <a:tr h="840204">
                <a:tc>
                  <a:txBody>
                    <a:bodyPr/>
                    <a:lstStyle/>
                    <a:p>
                      <a:pPr algn="ctr" fontAlgn="b"/>
                      <a:endParaRPr kumimoji="0" lang="en-US" sz="1600" b="1" i="0" u="none" strike="noStrike" kern="1200" cap="none" spc="0" normalizeH="0" baseline="0" dirty="0">
                        <a:ln>
                          <a:noFill/>
                        </a:ln>
                        <a:solidFill>
                          <a:srgbClr val="000000"/>
                        </a:solidFill>
                        <a:effectLst/>
                        <a:uLnTx/>
                        <a:uFillTx/>
                        <a:latin typeface="+mn-lt"/>
                        <a:ea typeface="+mn-ea"/>
                        <a:cs typeface="Calibri" panose="020F0502020204030204" pitchFamily="34" charset="0"/>
                      </a:endParaRPr>
                    </a:p>
                  </a:txBody>
                  <a:tcPr marL="7688" marR="7688" marT="7688"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ΣΥΝΟΛΟ</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ΕΡΩΤΗ</a:t>
                      </a:r>
                      <a:endParaRPr kumimoji="0" lang="el-GR" altLang="el-GR" sz="1000" b="1" i="0" u="none" strike="noStrike" cap="none" normalizeH="0" baseline="0" dirty="0">
                        <a:ln>
                          <a:noFill/>
                        </a:ln>
                        <a:solidFill>
                          <a:srgbClr val="FFFFFF"/>
                        </a:solidFill>
                        <a:effectLst/>
                        <a:latin typeface="+mn-lt"/>
                        <a:cs typeface="Calibri" panose="020F0502020204030204" pitchFamily="34" charset="0"/>
                      </a:endParaRPr>
                    </a:p>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GB" altLang="el-GR" sz="1000" b="1" i="0" u="none" strike="noStrike" cap="none" normalizeH="0" baseline="0" dirty="0">
                          <a:ln>
                            <a:noFill/>
                          </a:ln>
                          <a:solidFill>
                            <a:srgbClr val="FFFFFF"/>
                          </a:solidFill>
                          <a:effectLst/>
                          <a:latin typeface="+mn-lt"/>
                          <a:cs typeface="Calibri" panose="020F0502020204030204" pitchFamily="34" charset="0"/>
                        </a:rPr>
                        <a:t>ΘΕΝΤ</a:t>
                      </a:r>
                      <a:r>
                        <a:rPr kumimoji="0" lang="el-GR" altLang="el-GR" sz="1000" b="1" i="0" u="none" strike="noStrike" cap="none" normalizeH="0" baseline="0" dirty="0">
                          <a:ln>
                            <a:noFill/>
                          </a:ln>
                          <a:solidFill>
                            <a:srgbClr val="FFFFFF"/>
                          </a:solidFill>
                          <a:effectLst/>
                          <a:latin typeface="+mn-lt"/>
                          <a:cs typeface="Calibri" panose="020F0502020204030204" pitchFamily="34" charset="0"/>
                        </a:rPr>
                        <a:t>ΩΝ</a:t>
                      </a:r>
                      <a:endParaRPr kumimoji="0" lang="en-GB" altLang="el-GR" sz="1000" b="1" i="0" u="none" strike="noStrike" cap="none" normalizeH="0" baseline="0" dirty="0">
                        <a:ln>
                          <a:noFill/>
                        </a:ln>
                        <a:solidFill>
                          <a:srgbClr val="FFFFFF"/>
                        </a:solidFill>
                        <a:effectLst/>
                        <a:latin typeface="+mn-lt"/>
                        <a:cs typeface="Calibri" panose="020F0502020204030204" pitchFamily="34" charset="0"/>
                      </a:endParaRPr>
                    </a:p>
                  </a:txBody>
                  <a:tcPr marL="91437" marR="91437" marT="45710" marB="45710"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mn-lt"/>
                          <a:cs typeface="Calibri" panose="020F0502020204030204" pitchFamily="34" charset="0"/>
                        </a:rPr>
                        <a:t>ΑΝΔΡΕΣ</a:t>
                      </a:r>
                      <a:endParaRPr kumimoji="0" lang="en-US" altLang="el-GR" sz="1050" b="1" i="0" u="none" strike="noStrike" cap="none" normalizeH="0" baseline="0" dirty="0">
                        <a:ln>
                          <a:noFill/>
                        </a:ln>
                        <a:solidFill>
                          <a:schemeClr val="bg1"/>
                        </a:solidFill>
                        <a:effectLst/>
                        <a:latin typeface="+mn-lt"/>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lvl1pPr marL="342900" indent="-342900">
                        <a:spcBef>
                          <a:spcPct val="20000"/>
                        </a:spcBef>
                        <a:defRPr sz="2800">
                          <a:solidFill>
                            <a:schemeClr val="tx1"/>
                          </a:solidFill>
                          <a:latin typeface="Calibri" panose="020F0502020204030204" pitchFamily="34" charset="0"/>
                        </a:defRPr>
                      </a:lvl1pPr>
                      <a:lvl2pPr marL="742950" indent="-285750">
                        <a:spcBef>
                          <a:spcPct val="20000"/>
                        </a:spcBef>
                        <a:defRPr sz="2400">
                          <a:solidFill>
                            <a:schemeClr val="tx1"/>
                          </a:solidFill>
                          <a:latin typeface="Calibri" panose="020F0502020204030204" pitchFamily="34" charset="0"/>
                        </a:defRPr>
                      </a:lvl2pPr>
                      <a:lvl3pPr marL="1143000" indent="-228600">
                        <a:spcBef>
                          <a:spcPct val="20000"/>
                        </a:spcBef>
                        <a:defRPr sz="2000">
                          <a:solidFill>
                            <a:schemeClr val="tx1"/>
                          </a:solidFill>
                          <a:latin typeface="Calibri" panose="020F0502020204030204" pitchFamily="34" charset="0"/>
                        </a:defRPr>
                      </a:lvl3pPr>
                      <a:lvl4pPr marL="1600200" indent="-228600">
                        <a:spcBef>
                          <a:spcPct val="20000"/>
                        </a:spcBef>
                        <a:defRPr>
                          <a:solidFill>
                            <a:schemeClr val="tx1"/>
                          </a:solidFill>
                          <a:latin typeface="Calibri" panose="020F0502020204030204" pitchFamily="34" charset="0"/>
                        </a:defRPr>
                      </a:lvl4pPr>
                      <a:lvl5pPr marL="2057400" indent="-228600">
                        <a:spcBef>
                          <a:spcPct val="20000"/>
                        </a:spcBef>
                        <a:defRPr>
                          <a:solidFill>
                            <a:schemeClr val="tx1"/>
                          </a:solidFill>
                          <a:latin typeface="Calibri" panose="020F0502020204030204" pitchFamily="34" charset="0"/>
                        </a:defRPr>
                      </a:lvl5pPr>
                      <a:lvl6pPr marL="2514600" indent="-228600" eaLnBrk="0" fontAlgn="base" hangingPunct="0">
                        <a:spcBef>
                          <a:spcPct val="20000"/>
                        </a:spcBef>
                        <a:spcAft>
                          <a:spcPct val="0"/>
                        </a:spcAft>
                        <a:defRPr>
                          <a:solidFill>
                            <a:schemeClr val="tx1"/>
                          </a:solidFill>
                          <a:latin typeface="Calibri" panose="020F0502020204030204" pitchFamily="34" charset="0"/>
                        </a:defRPr>
                      </a:lvl6pPr>
                      <a:lvl7pPr marL="2971800" indent="-228600" eaLnBrk="0" fontAlgn="base" hangingPunct="0">
                        <a:spcBef>
                          <a:spcPct val="20000"/>
                        </a:spcBef>
                        <a:spcAft>
                          <a:spcPct val="0"/>
                        </a:spcAft>
                        <a:defRPr>
                          <a:solidFill>
                            <a:schemeClr val="tx1"/>
                          </a:solidFill>
                          <a:latin typeface="Calibri" panose="020F0502020204030204" pitchFamily="34" charset="0"/>
                        </a:defRPr>
                      </a:lvl7pPr>
                      <a:lvl8pPr marL="3429000" indent="-228600" eaLnBrk="0" fontAlgn="base" hangingPunct="0">
                        <a:spcBef>
                          <a:spcPct val="20000"/>
                        </a:spcBef>
                        <a:spcAft>
                          <a:spcPct val="0"/>
                        </a:spcAft>
                        <a:defRPr>
                          <a:solidFill>
                            <a:schemeClr val="tx1"/>
                          </a:solidFill>
                          <a:latin typeface="Calibri" panose="020F0502020204030204" pitchFamily="34" charset="0"/>
                        </a:defRPr>
                      </a:lvl8pPr>
                      <a:lvl9pPr marL="3886200" indent="-228600" eaLnBrk="0" fontAlgn="base" hangingPunct="0">
                        <a:spcBef>
                          <a:spcPct val="20000"/>
                        </a:spcBef>
                        <a:spcAft>
                          <a:spcPct val="0"/>
                        </a:spcAft>
                        <a:defRPr>
                          <a:solidFill>
                            <a:schemeClr val="tx1"/>
                          </a:solidFill>
                          <a:latin typeface="Calibri" panose="020F0502020204030204" pitchFamily="34" charset="0"/>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l-GR" altLang="el-GR" sz="1050" b="1" i="0" u="none" strike="noStrike" cap="none" normalizeH="0" baseline="0" dirty="0">
                          <a:ln>
                            <a:noFill/>
                          </a:ln>
                          <a:solidFill>
                            <a:schemeClr val="bg1"/>
                          </a:solidFill>
                          <a:effectLst/>
                          <a:latin typeface="+mn-lt"/>
                          <a:cs typeface="Calibri" panose="020F0502020204030204" pitchFamily="34" charset="0"/>
                        </a:rPr>
                        <a:t>ΓΥΝΑΙΚΕΣ</a:t>
                      </a:r>
                      <a:endParaRPr kumimoji="0" lang="en-US" altLang="el-GR" sz="1050" b="1" i="0" u="none" strike="noStrike" cap="none" normalizeH="0" baseline="0" dirty="0">
                        <a:ln>
                          <a:noFill/>
                        </a:ln>
                        <a:solidFill>
                          <a:schemeClr val="bg1"/>
                        </a:solidFill>
                        <a:effectLst/>
                        <a:latin typeface="+mn-lt"/>
                        <a:cs typeface="Calibri" panose="020F0502020204030204" pitchFamily="34" charset="0"/>
                      </a:endParaRPr>
                    </a:p>
                  </a:txBody>
                  <a:tcPr marT="45748" marB="45748" anchor="ctr" horzOverflow="overflow">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17-34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35-44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45-54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n-US" sz="1050" b="1" i="0" u="none" strike="noStrike" kern="1200" cap="none" normalizeH="0" baseline="0" dirty="0">
                          <a:ln>
                            <a:noFill/>
                          </a:ln>
                          <a:solidFill>
                            <a:schemeClr val="bg1"/>
                          </a:solidFill>
                          <a:effectLst/>
                          <a:latin typeface="+mn-lt"/>
                          <a:ea typeface="+mn-ea"/>
                          <a:cs typeface="Calibri" panose="020F0502020204030204" pitchFamily="34" charset="0"/>
                        </a:rPr>
                        <a:t>55-64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tc>
                  <a:txBody>
                    <a:bodyPr/>
                    <a:lstStyle/>
                    <a:p>
                      <a:pPr algn="ctr" fontAlgn="b"/>
                      <a:r>
                        <a:rPr kumimoji="0" lang="el-GR" sz="1050" b="1" i="0" u="none" strike="noStrike" kern="1200" cap="none" normalizeH="0" baseline="0" dirty="0">
                          <a:ln>
                            <a:noFill/>
                          </a:ln>
                          <a:solidFill>
                            <a:schemeClr val="bg1"/>
                          </a:solidFill>
                          <a:effectLst/>
                          <a:latin typeface="+mn-lt"/>
                          <a:ea typeface="+mn-ea"/>
                          <a:cs typeface="Calibri" panose="020F0502020204030204" pitchFamily="34" charset="0"/>
                        </a:rPr>
                        <a:t>65+</a:t>
                      </a:r>
                      <a:endParaRPr kumimoji="0" lang="en-US" sz="1050" b="1" i="0" u="none" strike="noStrike" kern="1200" cap="none" normalizeH="0" baseline="0" dirty="0">
                        <a:ln>
                          <a:noFill/>
                        </a:ln>
                        <a:solidFill>
                          <a:schemeClr val="bg1"/>
                        </a:solidFill>
                        <a:effectLst/>
                        <a:latin typeface="+mn-lt"/>
                        <a:ea typeface="+mn-ea"/>
                        <a:cs typeface="Calibri" panose="020F050202020403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526231">
                <a:tc>
                  <a:txBody>
                    <a:bodyPr/>
                    <a:lstStyle/>
                    <a:p>
                      <a:pPr algn="ctr" fontAlgn="b"/>
                      <a:r>
                        <a:rPr lang="el-GR" sz="1000" b="1" i="0" u="none" strike="noStrike" dirty="0">
                          <a:solidFill>
                            <a:srgbClr val="000000"/>
                          </a:solidFill>
                          <a:effectLst/>
                          <a:latin typeface="+mn-lt"/>
                        </a:rPr>
                        <a:t>Πολύ/Αρκετά Αποτελεσματική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61,4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62,5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60,2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55,4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57,9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62,1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66,7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526231">
                <a:tc>
                  <a:txBody>
                    <a:bodyPr/>
                    <a:lstStyle/>
                    <a:p>
                      <a:pPr algn="ctr" fontAlgn="b"/>
                      <a:r>
                        <a:rPr lang="el-GR" sz="1000" b="1" i="0" u="none" strike="noStrike">
                          <a:solidFill>
                            <a:srgbClr val="000000"/>
                          </a:solidFill>
                          <a:effectLst/>
                          <a:latin typeface="+mn-lt"/>
                        </a:rPr>
                        <a:t>Όχι και τόσο/Καθόλου Αποτελεσματική</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1" i="0" u="none" strike="noStrike" dirty="0">
                          <a:solidFill>
                            <a:srgbClr val="000000"/>
                          </a:solidFill>
                          <a:effectLst/>
                          <a:latin typeface="+mn-lt"/>
                        </a:rPr>
                        <a:t>27,6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23,8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31,3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27,6</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37,3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29,3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28,7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l-GR" sz="1100" b="0" i="0" u="none" strike="noStrike">
                          <a:solidFill>
                            <a:srgbClr val="000000"/>
                          </a:solidFill>
                          <a:effectLst/>
                          <a:latin typeface="+mn-lt"/>
                        </a:rPr>
                        <a:t>18,1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279255">
                <a:tc>
                  <a:txBody>
                    <a:bodyPr/>
                    <a:lstStyle/>
                    <a:p>
                      <a:pPr algn="ctr" fontAlgn="b"/>
                      <a:r>
                        <a:rPr lang="el-GR" sz="1000" b="1" i="0" u="none" strike="noStrike">
                          <a:solidFill>
                            <a:srgbClr val="000000"/>
                          </a:solidFill>
                          <a:effectLst/>
                          <a:latin typeface="+mn-lt"/>
                        </a:rPr>
                        <a:t>ΔΞ/ΔΑ</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1" i="0" u="none" strike="noStrike" dirty="0">
                          <a:solidFill>
                            <a:srgbClr val="000000"/>
                          </a:solidFill>
                          <a:effectLst/>
                          <a:latin typeface="+mn-lt"/>
                        </a:rPr>
                        <a:t>11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13,7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8,5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7,3</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12,8</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a:solidFill>
                            <a:srgbClr val="000000"/>
                          </a:solidFill>
                          <a:effectLst/>
                          <a:latin typeface="+mn-lt"/>
                        </a:rPr>
                        <a:t>9,2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tc>
                  <a:txBody>
                    <a:bodyPr/>
                    <a:lstStyle/>
                    <a:p>
                      <a:pPr algn="ctr" fontAlgn="b"/>
                      <a:r>
                        <a:rPr lang="el-GR" sz="1100" b="0" i="0" u="none" strike="noStrike" dirty="0">
                          <a:solidFill>
                            <a:srgbClr val="000000"/>
                          </a:solidFill>
                          <a:effectLst/>
                          <a:latin typeface="+mn-lt"/>
                        </a:rPr>
                        <a:t>15,2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186582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265716" y="2893002"/>
            <a:ext cx="5272888" cy="1817114"/>
          </a:xfrm>
          <a:prstGeom prst="rect">
            <a:avLst/>
          </a:prstGeom>
        </p:spPr>
        <p:txBody>
          <a:bodyPr vert="horz" lIns="91440" tIns="45720" rIns="91440" bIns="45720" rtlCol="0" anchor="ctr">
            <a:norm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defTabSz="914400">
              <a:lnSpc>
                <a:spcPct val="90000"/>
              </a:lnSpc>
              <a:spcBef>
                <a:spcPct val="0"/>
              </a:spcBef>
              <a:spcAft>
                <a:spcPts val="600"/>
              </a:spcAft>
              <a:defRPr/>
            </a:pPr>
            <a:r>
              <a:rPr lang="el-GR" altLang="el-GR" sz="3200" b="1" dirty="0">
                <a:solidFill>
                  <a:srgbClr val="C00000"/>
                </a:solidFill>
                <a:latin typeface="Calibri" panose="020F0502020204030204"/>
              </a:rPr>
              <a:t>9. Δείκτες αισιοδοξίας</a:t>
            </a:r>
          </a:p>
        </p:txBody>
      </p:sp>
      <p:sp>
        <p:nvSpPr>
          <p:cNvPr id="12" name="AutoShape 6"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3" name="AutoShape 7"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4" name="AutoShape 8" descr="9k="/>
          <p:cNvSpPr>
            <a:spLocks noChangeAspect="1" noChangeArrowheads="1"/>
          </p:cNvSpPr>
          <p:nvPr/>
        </p:nvSpPr>
        <p:spPr bwMode="auto">
          <a:xfrm>
            <a:off x="3819525" y="2147891"/>
            <a:ext cx="45529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endParaRPr lang="en-US" altLang="en-US" sz="1600">
              <a:solidFill>
                <a:prstClr val="white"/>
              </a:solidFill>
            </a:endParaRPr>
          </a:p>
        </p:txBody>
      </p:sp>
      <p:sp>
        <p:nvSpPr>
          <p:cNvPr id="15" name="Rectangle 14"/>
          <p:cNvSpPr/>
          <p:nvPr/>
        </p:nvSpPr>
        <p:spPr>
          <a:xfrm>
            <a:off x="5931404" y="2637082"/>
            <a:ext cx="184730" cy="369332"/>
          </a:xfrm>
          <a:prstGeom prst="rect">
            <a:avLst/>
          </a:prstGeom>
        </p:spPr>
        <p:txBody>
          <a:bodyPr wrap="none">
            <a:spAutoFit/>
          </a:bodyPr>
          <a:lstStyle/>
          <a:p>
            <a:pPr algn="ctr">
              <a:defRPr/>
            </a:pPr>
            <a:endParaRPr lang="el-GR" altLang="el-GR" i="1" dirty="0">
              <a:solidFill>
                <a:prstClr val="white"/>
              </a:solidFill>
            </a:endParaRPr>
          </a:p>
        </p:txBody>
      </p:sp>
      <p:pic>
        <p:nvPicPr>
          <p:cNvPr id="24578" name="Picture 2" descr="Η αισιοδοξία είναι στάση ζωής! - Εναλλακτική Δράση"/>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5067" y="704498"/>
            <a:ext cx="6357408" cy="615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9437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73</a:t>
            </a:fld>
            <a:endParaRPr lang="en-US" dirty="0"/>
          </a:p>
        </p:txBody>
      </p:sp>
      <p:sp>
        <p:nvSpPr>
          <p:cNvPr id="34819" name="Rectangle 2"/>
          <p:cNvSpPr>
            <a:spLocks noGrp="1" noChangeArrowheads="1"/>
          </p:cNvSpPr>
          <p:nvPr>
            <p:ph type="title" idx="4294967295"/>
          </p:nvPr>
        </p:nvSpPr>
        <p:spPr bwMode="auto">
          <a:xfrm>
            <a:off x="1140361" y="0"/>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ctr" eaLnBrk="1" hangingPunct="1">
              <a:lnSpc>
                <a:spcPct val="110000"/>
              </a:lnSpc>
            </a:pPr>
            <a:r>
              <a:rPr lang="el-GR" altLang="en-US" sz="1800" dirty="0">
                <a:solidFill>
                  <a:schemeClr val="tx1"/>
                </a:solidFill>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Πως πάνε τα πράγμα στην χώρα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sp>
        <p:nvSpPr>
          <p:cNvPr id="7" name="Rectangle 6"/>
          <p:cNvSpPr/>
          <p:nvPr/>
        </p:nvSpPr>
        <p:spPr>
          <a:xfrm>
            <a:off x="3028118" y="815570"/>
            <a:ext cx="6594150" cy="461665"/>
          </a:xfrm>
          <a:prstGeom prst="rect">
            <a:avLst/>
          </a:prstGeom>
        </p:spPr>
        <p:txBody>
          <a:bodyPr wrap="square">
            <a:spAutoFit/>
          </a:bodyPr>
          <a:lstStyle/>
          <a:p>
            <a:r>
              <a:rPr lang="el-GR" altLang="en-US" sz="1200" i="1" dirty="0">
                <a:solidFill>
                  <a:schemeClr val="bg1">
                    <a:lumMod val="50000"/>
                  </a:schemeClr>
                </a:solidFill>
                <a:latin typeface="Calibri" panose="020F0502020204030204" pitchFamily="34" charset="0"/>
              </a:rPr>
              <a:t>Θα ήθελα να μου πείτε, πως πιστεύετε ότι πάνε τα πράγματα γενικά, στην χώρα μας.</a:t>
            </a:r>
            <a:br>
              <a:rPr lang="el-GR" altLang="en-US" sz="1200" i="1" dirty="0">
                <a:solidFill>
                  <a:schemeClr val="bg1">
                    <a:lumMod val="50000"/>
                  </a:schemeClr>
                </a:solidFill>
                <a:latin typeface="Calibri" panose="020F0502020204030204" pitchFamily="34" charset="0"/>
              </a:rPr>
            </a:br>
            <a:endParaRPr lang="el-GR" sz="1200" i="1" dirty="0">
              <a:solidFill>
                <a:schemeClr val="bg1">
                  <a:lumMod val="50000"/>
                </a:schemeClr>
              </a:solidFill>
              <a:latin typeface="Calibri" panose="020F0502020204030204" pitchFamily="34" charset="0"/>
            </a:endParaRPr>
          </a:p>
        </p:txBody>
      </p:sp>
      <p:graphicFrame>
        <p:nvGraphicFramePr>
          <p:cNvPr id="20" name="Chart 19"/>
          <p:cNvGraphicFramePr/>
          <p:nvPr>
            <p:extLst>
              <p:ext uri="{D42A27DB-BD31-4B8C-83A1-F6EECF244321}">
                <p14:modId xmlns:p14="http://schemas.microsoft.com/office/powerpoint/2010/main" val="399162383"/>
              </p:ext>
            </p:extLst>
          </p:nvPr>
        </p:nvGraphicFramePr>
        <p:xfrm>
          <a:off x="460749" y="1158563"/>
          <a:ext cx="9082261" cy="4901840"/>
        </p:xfrm>
        <a:graphic>
          <a:graphicData uri="http://schemas.openxmlformats.org/drawingml/2006/chart">
            <c:chart xmlns:c="http://schemas.openxmlformats.org/drawingml/2006/chart" xmlns:r="http://schemas.openxmlformats.org/officeDocument/2006/relationships" r:id="rId3"/>
          </a:graphicData>
        </a:graphic>
      </p:graphicFrame>
      <p:sp>
        <p:nvSpPr>
          <p:cNvPr id="21" name="Right Brace 20"/>
          <p:cNvSpPr/>
          <p:nvPr/>
        </p:nvSpPr>
        <p:spPr>
          <a:xfrm>
            <a:off x="6129050" y="1620228"/>
            <a:ext cx="224286" cy="10437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 name="Right Brace 21"/>
          <p:cNvSpPr/>
          <p:nvPr/>
        </p:nvSpPr>
        <p:spPr>
          <a:xfrm>
            <a:off x="6927641" y="3924382"/>
            <a:ext cx="386884" cy="106967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3" name="TextBox 22"/>
          <p:cNvSpPr txBox="1"/>
          <p:nvPr/>
        </p:nvSpPr>
        <p:spPr>
          <a:xfrm>
            <a:off x="7397652" y="4173854"/>
            <a:ext cx="1043797" cy="461665"/>
          </a:xfrm>
          <a:prstGeom prst="rect">
            <a:avLst/>
          </a:prstGeom>
          <a:noFill/>
        </p:spPr>
        <p:txBody>
          <a:bodyPr wrap="square" rtlCol="0">
            <a:spAutoFit/>
          </a:bodyPr>
          <a:lstStyle/>
          <a:p>
            <a:r>
              <a:rPr lang="en-US" sz="2400" b="1" dirty="0"/>
              <a:t>60,3</a:t>
            </a:r>
            <a:r>
              <a:rPr lang="el-GR" sz="2400" b="1" dirty="0"/>
              <a:t>%</a:t>
            </a:r>
          </a:p>
        </p:txBody>
      </p:sp>
      <p:sp>
        <p:nvSpPr>
          <p:cNvPr id="24" name="TextBox 23"/>
          <p:cNvSpPr txBox="1"/>
          <p:nvPr/>
        </p:nvSpPr>
        <p:spPr>
          <a:xfrm>
            <a:off x="6320451" y="1928766"/>
            <a:ext cx="1043797" cy="461665"/>
          </a:xfrm>
          <a:prstGeom prst="rect">
            <a:avLst/>
          </a:prstGeom>
          <a:noFill/>
        </p:spPr>
        <p:txBody>
          <a:bodyPr wrap="square" rtlCol="0">
            <a:spAutoFit/>
          </a:bodyPr>
          <a:lstStyle/>
          <a:p>
            <a:r>
              <a:rPr lang="el-GR" sz="2400" b="1" dirty="0"/>
              <a:t>1</a:t>
            </a:r>
            <a:r>
              <a:rPr lang="en-US" sz="2400" b="1" dirty="0"/>
              <a:t>5,9</a:t>
            </a:r>
            <a:r>
              <a:rPr lang="el-GR" sz="2400" b="1" dirty="0"/>
              <a:t>%</a:t>
            </a:r>
          </a:p>
        </p:txBody>
      </p:sp>
    </p:spTree>
    <p:extLst>
      <p:ext uri="{BB962C8B-B14F-4D97-AF65-F5344CB8AC3E}">
        <p14:creationId xmlns:p14="http://schemas.microsoft.com/office/powerpoint/2010/main" val="7704246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74</a:t>
            </a:fld>
            <a:endParaRPr lang="en-US" dirty="0"/>
          </a:p>
        </p:txBody>
      </p:sp>
      <p:sp>
        <p:nvSpPr>
          <p:cNvPr id="34819" name="Rectangle 2"/>
          <p:cNvSpPr>
            <a:spLocks noGrp="1" noChangeArrowheads="1"/>
          </p:cNvSpPr>
          <p:nvPr>
            <p:ph type="title" idx="4294967295"/>
          </p:nvPr>
        </p:nvSpPr>
        <p:spPr bwMode="auto">
          <a:xfrm>
            <a:off x="1140361" y="0"/>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algn="ctr">
              <a:lnSpc>
                <a:spcPct val="110000"/>
              </a:lnSpc>
            </a:pPr>
            <a:r>
              <a:rPr lang="el-GR" altLang="en-US" sz="1800" dirty="0">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Πως πάνε τα πράγμα στην χώρα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graphicFrame>
        <p:nvGraphicFramePr>
          <p:cNvPr id="25" name="Object 2"/>
          <p:cNvGraphicFramePr>
            <a:graphicFrameLocks noChangeAspect="1"/>
          </p:cNvGraphicFramePr>
          <p:nvPr>
            <p:extLst>
              <p:ext uri="{D42A27DB-BD31-4B8C-83A1-F6EECF244321}">
                <p14:modId xmlns:p14="http://schemas.microsoft.com/office/powerpoint/2010/main" val="1662435855"/>
              </p:ext>
            </p:extLst>
          </p:nvPr>
        </p:nvGraphicFramePr>
        <p:xfrm>
          <a:off x="791093" y="1012575"/>
          <a:ext cx="10657184" cy="5167573"/>
        </p:xfrm>
        <a:graphic>
          <a:graphicData uri="http://schemas.openxmlformats.org/drawingml/2006/chart">
            <c:chart xmlns:c="http://schemas.openxmlformats.org/drawingml/2006/chart" xmlns:r="http://schemas.openxmlformats.org/officeDocument/2006/relationships" r:id="rId3"/>
          </a:graphicData>
        </a:graphic>
      </p:graphicFrame>
      <p:sp>
        <p:nvSpPr>
          <p:cNvPr id="26" name="Rectangle 25"/>
          <p:cNvSpPr/>
          <p:nvPr/>
        </p:nvSpPr>
        <p:spPr>
          <a:xfrm>
            <a:off x="2617571" y="781743"/>
            <a:ext cx="6594150" cy="461665"/>
          </a:xfrm>
          <a:prstGeom prst="rect">
            <a:avLst/>
          </a:prstGeom>
        </p:spPr>
        <p:txBody>
          <a:bodyPr wrap="square">
            <a:spAutoFit/>
          </a:bodyPr>
          <a:lstStyle/>
          <a:p>
            <a:r>
              <a:rPr lang="el-GR" altLang="en-US" sz="1200" i="1" dirty="0">
                <a:solidFill>
                  <a:srgbClr val="5F5F5F"/>
                </a:solidFill>
                <a:latin typeface="Calibri" panose="020F0502020204030204" pitchFamily="34" charset="0"/>
                <a:cs typeface="Calibri" panose="020F0502020204030204" pitchFamily="34" charset="0"/>
              </a:rPr>
              <a:t>Θα </a:t>
            </a:r>
            <a:r>
              <a:rPr lang="el-GR" altLang="en-US" sz="1200" i="1" dirty="0">
                <a:solidFill>
                  <a:schemeClr val="bg1">
                    <a:lumMod val="50000"/>
                  </a:schemeClr>
                </a:solidFill>
                <a:latin typeface="Calibri" panose="020F0502020204030204" pitchFamily="34" charset="0"/>
              </a:rPr>
              <a:t>ήθελα να μου πείτε, πως πιστεύετε ότι πάνε τα πράγματα γενικά, στην χώρα μας.</a:t>
            </a:r>
            <a:br>
              <a:rPr lang="el-GR" altLang="en-US" sz="1200" i="1" dirty="0">
                <a:solidFill>
                  <a:schemeClr val="bg1">
                    <a:lumMod val="50000"/>
                  </a:schemeClr>
                </a:solidFill>
                <a:latin typeface="Calibri" panose="020F0502020204030204" pitchFamily="34" charset="0"/>
              </a:rPr>
            </a:br>
            <a:endParaRPr lang="el-GR" sz="1200" i="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29907511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75</a:t>
            </a:fld>
            <a:endParaRPr lang="en-US" dirty="0"/>
          </a:p>
        </p:txBody>
      </p:sp>
      <p:sp>
        <p:nvSpPr>
          <p:cNvPr id="34819" name="Rectangle 2"/>
          <p:cNvSpPr>
            <a:spLocks noGrp="1" noChangeArrowheads="1"/>
          </p:cNvSpPr>
          <p:nvPr>
            <p:ph type="title" idx="4294967295"/>
          </p:nvPr>
        </p:nvSpPr>
        <p:spPr bwMode="auto">
          <a:xfrm>
            <a:off x="1140361" y="0"/>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a:lnSpc>
                <a:spcPct val="110000"/>
              </a:lnSpc>
            </a:pPr>
            <a:r>
              <a:rPr lang="el-GR" altLang="en-US" sz="1800" dirty="0">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Πορεία της προσωπικής τους οικονομικής κατάστασης τους επόμενους 12 μήνες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sp>
        <p:nvSpPr>
          <p:cNvPr id="29" name="Rectangle 28"/>
          <p:cNvSpPr/>
          <p:nvPr/>
        </p:nvSpPr>
        <p:spPr>
          <a:xfrm>
            <a:off x="2889184" y="693121"/>
            <a:ext cx="6779904" cy="276999"/>
          </a:xfrm>
          <a:prstGeom prst="rect">
            <a:avLst/>
          </a:prstGeom>
        </p:spPr>
        <p:txBody>
          <a:bodyPr wrap="square">
            <a:spAutoFit/>
          </a:bodyPr>
          <a:lstStyle/>
          <a:p>
            <a:r>
              <a:rPr lang="el-GR" altLang="en-US" sz="1200" i="1" dirty="0">
                <a:solidFill>
                  <a:srgbClr val="5F5F5F"/>
                </a:solidFill>
                <a:latin typeface="Calibri" panose="020F0502020204030204" pitchFamily="34" charset="0"/>
                <a:cs typeface="Calibri" panose="020F0502020204030204" pitchFamily="34" charset="0"/>
              </a:rPr>
              <a:t>Στους επόμενους 12 μήνες, θα λέγατε ότι η προσωπική σας οικονομική κατάσταση ….</a:t>
            </a:r>
            <a:endParaRPr lang="el-GR" sz="1200" i="1" dirty="0"/>
          </a:p>
        </p:txBody>
      </p:sp>
      <p:graphicFrame>
        <p:nvGraphicFramePr>
          <p:cNvPr id="18" name="Chart 17"/>
          <p:cNvGraphicFramePr/>
          <p:nvPr>
            <p:extLst>
              <p:ext uri="{D42A27DB-BD31-4B8C-83A1-F6EECF244321}">
                <p14:modId xmlns:p14="http://schemas.microsoft.com/office/powerpoint/2010/main" val="1844915676"/>
              </p:ext>
            </p:extLst>
          </p:nvPr>
        </p:nvGraphicFramePr>
        <p:xfrm>
          <a:off x="266007" y="1237415"/>
          <a:ext cx="8421011" cy="4901840"/>
        </p:xfrm>
        <a:graphic>
          <a:graphicData uri="http://schemas.openxmlformats.org/drawingml/2006/chart">
            <c:chart xmlns:c="http://schemas.openxmlformats.org/drawingml/2006/chart" xmlns:r="http://schemas.openxmlformats.org/officeDocument/2006/relationships" r:id="rId3"/>
          </a:graphicData>
        </a:graphic>
      </p:graphicFrame>
      <p:sp>
        <p:nvSpPr>
          <p:cNvPr id="32" name="Right Brace 31"/>
          <p:cNvSpPr/>
          <p:nvPr/>
        </p:nvSpPr>
        <p:spPr>
          <a:xfrm>
            <a:off x="5712518" y="1839657"/>
            <a:ext cx="224286" cy="10437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3" name="Right Brace 32"/>
          <p:cNvSpPr/>
          <p:nvPr/>
        </p:nvSpPr>
        <p:spPr>
          <a:xfrm>
            <a:off x="6403259" y="3898925"/>
            <a:ext cx="386884" cy="1146899"/>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34" name="TextBox 33"/>
          <p:cNvSpPr txBox="1"/>
          <p:nvPr/>
        </p:nvSpPr>
        <p:spPr>
          <a:xfrm>
            <a:off x="7025477" y="4241541"/>
            <a:ext cx="1043797" cy="461665"/>
          </a:xfrm>
          <a:prstGeom prst="rect">
            <a:avLst/>
          </a:prstGeom>
          <a:noFill/>
        </p:spPr>
        <p:txBody>
          <a:bodyPr wrap="square" rtlCol="0">
            <a:spAutoFit/>
          </a:bodyPr>
          <a:lstStyle/>
          <a:p>
            <a:r>
              <a:rPr lang="el-GR" sz="2400" b="1" dirty="0"/>
              <a:t>53,5%</a:t>
            </a:r>
          </a:p>
        </p:txBody>
      </p:sp>
      <p:sp>
        <p:nvSpPr>
          <p:cNvPr id="35" name="TextBox 34"/>
          <p:cNvSpPr txBox="1"/>
          <p:nvPr/>
        </p:nvSpPr>
        <p:spPr>
          <a:xfrm>
            <a:off x="6074802" y="2106505"/>
            <a:ext cx="1043797" cy="461665"/>
          </a:xfrm>
          <a:prstGeom prst="rect">
            <a:avLst/>
          </a:prstGeom>
          <a:noFill/>
        </p:spPr>
        <p:txBody>
          <a:bodyPr wrap="square" rtlCol="0">
            <a:spAutoFit/>
          </a:bodyPr>
          <a:lstStyle/>
          <a:p>
            <a:r>
              <a:rPr lang="en-US" sz="2400" b="1" dirty="0"/>
              <a:t>13,9</a:t>
            </a:r>
            <a:r>
              <a:rPr lang="el-GR" sz="2400" b="1" dirty="0"/>
              <a:t>%</a:t>
            </a:r>
          </a:p>
        </p:txBody>
      </p:sp>
    </p:spTree>
    <p:extLst>
      <p:ext uri="{BB962C8B-B14F-4D97-AF65-F5344CB8AC3E}">
        <p14:creationId xmlns:p14="http://schemas.microsoft.com/office/powerpoint/2010/main" val="21999214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76</a:t>
            </a:fld>
            <a:endParaRPr lang="en-US" dirty="0"/>
          </a:p>
        </p:txBody>
      </p:sp>
      <p:graphicFrame>
        <p:nvGraphicFramePr>
          <p:cNvPr id="25" name="Object 2"/>
          <p:cNvGraphicFramePr>
            <a:graphicFrameLocks noChangeAspect="1"/>
          </p:cNvGraphicFramePr>
          <p:nvPr>
            <p:extLst>
              <p:ext uri="{D42A27DB-BD31-4B8C-83A1-F6EECF244321}">
                <p14:modId xmlns:p14="http://schemas.microsoft.com/office/powerpoint/2010/main" val="2912445235"/>
              </p:ext>
            </p:extLst>
          </p:nvPr>
        </p:nvGraphicFramePr>
        <p:xfrm>
          <a:off x="383769" y="781743"/>
          <a:ext cx="10657184" cy="516757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bwMode="auto">
          <a:xfrm>
            <a:off x="513184" y="0"/>
            <a:ext cx="9771177"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pPr>
            <a:r>
              <a:rPr lang="el-GR" altLang="en-US" sz="1800" dirty="0">
                <a:latin typeface="Calibri" panose="020F0502020204030204" pitchFamily="34" charset="0"/>
                <a:cs typeface="Calibri" panose="020F0502020204030204" pitchFamily="34" charset="0"/>
              </a:rPr>
              <a:t>Δείκτης αισιοδοξίας - </a:t>
            </a:r>
            <a:r>
              <a:rPr lang="el-GR" altLang="en-US" sz="1800" dirty="0">
                <a:solidFill>
                  <a:srgbClr val="FF0000"/>
                </a:solidFill>
                <a:latin typeface="Calibri" panose="020F0502020204030204" pitchFamily="34" charset="0"/>
                <a:cs typeface="Calibri" panose="020F0502020204030204" pitchFamily="34" charset="0"/>
              </a:rPr>
              <a:t>Πορεία της προσωπικής τους οικονομικής κατάστασης τους επόμενους 12 μήνες </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sp>
        <p:nvSpPr>
          <p:cNvPr id="7" name="Rectangle 6"/>
          <p:cNvSpPr/>
          <p:nvPr/>
        </p:nvSpPr>
        <p:spPr>
          <a:xfrm>
            <a:off x="2907846" y="781743"/>
            <a:ext cx="6779904" cy="276999"/>
          </a:xfrm>
          <a:prstGeom prst="rect">
            <a:avLst/>
          </a:prstGeom>
        </p:spPr>
        <p:txBody>
          <a:bodyPr wrap="square">
            <a:spAutoFit/>
          </a:bodyPr>
          <a:lstStyle/>
          <a:p>
            <a:r>
              <a:rPr lang="el-GR" altLang="en-US" sz="1200" i="1" dirty="0">
                <a:solidFill>
                  <a:schemeClr val="bg1">
                    <a:lumMod val="50000"/>
                  </a:schemeClr>
                </a:solidFill>
                <a:latin typeface="Calibri" panose="020F0502020204030204" pitchFamily="34" charset="0"/>
              </a:rPr>
              <a:t>Στους επόμενους 12 μήνες, θα λέγατε ότι η προσωπική σας οικονομική κατάσταση ….</a:t>
            </a:r>
            <a:endParaRPr lang="el-GR" sz="1200" i="1" dirty="0">
              <a:solidFill>
                <a:schemeClr val="bg1">
                  <a:lumMod val="50000"/>
                </a:schemeClr>
              </a:solidFill>
              <a:latin typeface="Calibri" panose="020F0502020204030204" pitchFamily="34" charset="0"/>
            </a:endParaRPr>
          </a:p>
        </p:txBody>
      </p:sp>
    </p:spTree>
    <p:extLst>
      <p:ext uri="{BB962C8B-B14F-4D97-AF65-F5344CB8AC3E}">
        <p14:creationId xmlns:p14="http://schemas.microsoft.com/office/powerpoint/2010/main" val="12948688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287530" y="6256380"/>
            <a:ext cx="584978" cy="365125"/>
          </a:xfrm>
        </p:spPr>
        <p:txBody>
          <a:bodyPr/>
          <a:lstStyle/>
          <a:p>
            <a:fld id="{D57F1E4F-1CFF-5643-939E-217C01CDF565}" type="slidenum">
              <a:rPr lang="en-US" smtClean="0"/>
              <a:pPr/>
              <a:t>77</a:t>
            </a:fld>
            <a:endParaRPr lang="en-US" dirty="0"/>
          </a:p>
        </p:txBody>
      </p:sp>
      <p:sp>
        <p:nvSpPr>
          <p:cNvPr id="34819" name="Rectangle 2"/>
          <p:cNvSpPr>
            <a:spLocks noGrp="1" noChangeArrowheads="1"/>
          </p:cNvSpPr>
          <p:nvPr>
            <p:ph type="title" idx="4294967295"/>
          </p:nvPr>
        </p:nvSpPr>
        <p:spPr bwMode="auto">
          <a:xfrm>
            <a:off x="1372024" y="248575"/>
            <a:ext cx="9144000" cy="7817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a:lnSpc>
                <a:spcPct val="110000"/>
              </a:lnSpc>
            </a:pPr>
            <a:r>
              <a:rPr lang="el-GR" altLang="en-US" sz="1800" dirty="0">
                <a:solidFill>
                  <a:schemeClr val="tx1"/>
                </a:solidFill>
                <a:latin typeface="Calibri" panose="020F0502020204030204" pitchFamily="34" charset="0"/>
                <a:cs typeface="Calibri" panose="020F0502020204030204" pitchFamily="34" charset="0"/>
              </a:rPr>
              <a:t>Δείκτης αισιοδοξίας- </a:t>
            </a:r>
            <a:r>
              <a:rPr lang="el-GR" altLang="en-US" sz="1800" dirty="0">
                <a:solidFill>
                  <a:srgbClr val="FF0000"/>
                </a:solidFill>
                <a:latin typeface="Calibri" panose="020F0502020204030204" pitchFamily="34" charset="0"/>
                <a:cs typeface="Calibri" panose="020F0502020204030204" pitchFamily="34" charset="0"/>
              </a:rPr>
              <a:t>Πορεία της προσωπικής τους οικονομικής κατάστασης τους επόμενους 12 μήνες</a:t>
            </a:r>
            <a:br>
              <a:rPr lang="el-GR" altLang="en-US" sz="1800" dirty="0">
                <a:solidFill>
                  <a:srgbClr val="FF0000"/>
                </a:solidFill>
                <a:latin typeface="Calibri" panose="020F0502020204030204" pitchFamily="34" charset="0"/>
                <a:cs typeface="Calibri" panose="020F0502020204030204" pitchFamily="34" charset="0"/>
              </a:rPr>
            </a:br>
            <a:r>
              <a:rPr lang="el-GR" altLang="el-GR" sz="1200" b="1" dirty="0">
                <a:solidFill>
                  <a:schemeClr val="bg1">
                    <a:lumMod val="50000"/>
                  </a:schemeClr>
                </a:solidFill>
                <a:latin typeface="Calibri" panose="020F0502020204030204" pitchFamily="34" charset="0"/>
                <a:cs typeface="Calibri" panose="020F0502020204030204" pitchFamily="34" charset="0"/>
              </a:rPr>
              <a:t>Σύνολο ερωτηθέντων</a:t>
            </a:r>
            <a:r>
              <a:rPr lang="en-US" altLang="el-GR" sz="1200" b="1" dirty="0">
                <a:solidFill>
                  <a:schemeClr val="bg1">
                    <a:lumMod val="50000"/>
                  </a:schemeClr>
                </a:solidFill>
                <a:latin typeface="Calibri" panose="020F0502020204030204" pitchFamily="34" charset="0"/>
                <a:cs typeface="Calibri" panose="020F0502020204030204" pitchFamily="34" charset="0"/>
              </a:rPr>
              <a:t> (N=1000)</a:t>
            </a:r>
            <a:r>
              <a:rPr lang="el-GR" altLang="el-GR" sz="1200" b="1" dirty="0">
                <a:solidFill>
                  <a:schemeClr val="bg1">
                    <a:lumMod val="50000"/>
                  </a:schemeClr>
                </a:solidFill>
                <a:latin typeface="Calibri" panose="020F0502020204030204" pitchFamily="34" charset="0"/>
                <a:cs typeface="Calibri" panose="020F0502020204030204" pitchFamily="34" charset="0"/>
              </a:rPr>
              <a:t> </a:t>
            </a:r>
            <a:endParaRPr lang="en-GB" altLang="el-GR" sz="1200" b="1" dirty="0">
              <a:solidFill>
                <a:schemeClr val="bg1">
                  <a:lumMod val="50000"/>
                </a:schemeClr>
              </a:solidFill>
              <a:latin typeface="Calibri" panose="020F0502020204030204" pitchFamily="34" charset="0"/>
              <a:cs typeface="Calibri" panose="020F0502020204030204" pitchFamily="34" charset="0"/>
            </a:endParaRPr>
          </a:p>
        </p:txBody>
      </p:sp>
      <p:graphicFrame>
        <p:nvGraphicFramePr>
          <p:cNvPr id="36" name="Object 3"/>
          <p:cNvGraphicFramePr>
            <a:graphicFrameLocks/>
          </p:cNvGraphicFramePr>
          <p:nvPr>
            <p:extLst>
              <p:ext uri="{D42A27DB-BD31-4B8C-83A1-F6EECF244321}">
                <p14:modId xmlns:p14="http://schemas.microsoft.com/office/powerpoint/2010/main" val="2258965747"/>
              </p:ext>
            </p:extLst>
          </p:nvPr>
        </p:nvGraphicFramePr>
        <p:xfrm>
          <a:off x="814647" y="1556792"/>
          <a:ext cx="10848109" cy="36054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673554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4" descr="Political Confidence Barometer – ASSFORUM">
            <a:extLst>
              <a:ext uri="{FF2B5EF4-FFF2-40B4-BE49-F238E27FC236}">
                <a16:creationId xmlns:a16="http://schemas.microsoft.com/office/drawing/2014/main" id="{5A2B3360-8AC5-4CD8-9F36-1C29976F4A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880"/>
            <a:ext cx="8680815" cy="707972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4"/>
          </p:nvPr>
        </p:nvSpPr>
        <p:spPr>
          <a:xfrm>
            <a:off x="10821309" y="6316752"/>
            <a:ext cx="931963" cy="365125"/>
          </a:xfrm>
        </p:spPr>
        <p:txBody>
          <a:bodyPr/>
          <a:lstStyle/>
          <a:p>
            <a:fld id="{D57F1E4F-1CFF-5643-939E-217C01CDF565}" type="slidenum">
              <a:rPr lang="en-US" smtClean="0"/>
              <a:pPr/>
              <a:t>78</a:t>
            </a:fld>
            <a:endParaRPr lang="en-US" dirty="0"/>
          </a:p>
        </p:txBody>
      </p:sp>
      <p:sp>
        <p:nvSpPr>
          <p:cNvPr id="10" name="Oval 9"/>
          <p:cNvSpPr/>
          <p:nvPr/>
        </p:nvSpPr>
        <p:spPr>
          <a:xfrm>
            <a:off x="6091518" y="0"/>
            <a:ext cx="6100482" cy="684512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090212" y="1"/>
            <a:ext cx="3101788" cy="6857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idx="4294967295"/>
          </p:nvPr>
        </p:nvSpPr>
        <p:spPr>
          <a:xfrm>
            <a:off x="5889812" y="1480299"/>
            <a:ext cx="6846474" cy="2111987"/>
          </a:xfrm>
        </p:spPr>
        <p:txBody>
          <a:bodyPr>
            <a:normAutofit fontScale="90000"/>
          </a:bodyPr>
          <a:lstStyle/>
          <a:p>
            <a:pPr algn="ctr">
              <a:defRPr/>
            </a:pPr>
            <a:r>
              <a:rPr lang="el-GR" sz="2800" dirty="0"/>
              <a:t/>
            </a:r>
            <a:br>
              <a:rPr lang="el-GR" sz="2800" dirty="0"/>
            </a:br>
            <a:r>
              <a:rPr lang="el-GR" altLang="el-GR" sz="3200" dirty="0"/>
              <a:t>Έρευνα Καταγραφής των </a:t>
            </a:r>
            <a:br>
              <a:rPr lang="el-GR" altLang="el-GR" sz="3200" dirty="0"/>
            </a:br>
            <a:r>
              <a:rPr lang="el-GR" altLang="el-GR" sz="3200" dirty="0"/>
              <a:t>Πολιτικών και Κοινωνικών Εξελίξεων </a:t>
            </a:r>
            <a:br>
              <a:rPr lang="el-GR" altLang="el-GR" sz="3200" dirty="0"/>
            </a:br>
            <a:r>
              <a:rPr lang="el-GR" altLang="el-GR" sz="3200" dirty="0"/>
              <a:t/>
            </a:r>
            <a:br>
              <a:rPr lang="el-GR" altLang="el-GR" sz="3200" dirty="0"/>
            </a:br>
            <a:r>
              <a:rPr lang="en-US" altLang="el-GR" sz="3200" b="1" dirty="0">
                <a:solidFill>
                  <a:srgbClr val="C00000"/>
                </a:solidFill>
                <a:latin typeface="+mn-lt"/>
              </a:rPr>
              <a:t>4</a:t>
            </a:r>
            <a:r>
              <a:rPr lang="el-GR" altLang="el-GR" sz="3200" b="1" baseline="30000" dirty="0">
                <a:solidFill>
                  <a:srgbClr val="C00000"/>
                </a:solidFill>
                <a:latin typeface="+mn-lt"/>
              </a:rPr>
              <a:t>η</a:t>
            </a:r>
            <a:r>
              <a:rPr lang="el-GR" altLang="el-GR" sz="3200" b="1" dirty="0">
                <a:solidFill>
                  <a:srgbClr val="C00000"/>
                </a:solidFill>
                <a:latin typeface="+mn-lt"/>
              </a:rPr>
              <a:t> Μέτρηση </a:t>
            </a:r>
            <a:endParaRPr lang="en-US" sz="4000" b="1" i="1" dirty="0">
              <a:solidFill>
                <a:srgbClr val="C00000"/>
              </a:solidFill>
              <a:latin typeface="+mn-lt"/>
            </a:endParaRPr>
          </a:p>
        </p:txBody>
      </p:sp>
      <p:sp>
        <p:nvSpPr>
          <p:cNvPr id="3" name="Subtitle 2"/>
          <p:cNvSpPr>
            <a:spLocks noGrp="1"/>
          </p:cNvSpPr>
          <p:nvPr>
            <p:ph type="subTitle" idx="4294967295"/>
          </p:nvPr>
        </p:nvSpPr>
        <p:spPr>
          <a:xfrm>
            <a:off x="4091267" y="4308475"/>
            <a:ext cx="8477251" cy="2549525"/>
          </a:xfrm>
        </p:spPr>
        <p:txBody>
          <a:bodyPr>
            <a:noAutofit/>
          </a:bodyPr>
          <a:lstStyle/>
          <a:p>
            <a:pPr marL="0" indent="0" algn="ctr">
              <a:buNone/>
            </a:pPr>
            <a:r>
              <a:rPr lang="el-GR" sz="2000" dirty="0"/>
              <a:t>Διεξήχθη για το </a:t>
            </a:r>
            <a:r>
              <a:rPr lang="en-US" sz="2000" dirty="0"/>
              <a:t> </a:t>
            </a:r>
          </a:p>
          <a:p>
            <a:pPr marL="0" indent="0" algn="ctr">
              <a:buNone/>
            </a:pPr>
            <a:endParaRPr lang="el-GR" sz="2000" dirty="0">
              <a:solidFill>
                <a:schemeClr val="tx1"/>
              </a:solidFill>
            </a:endParaRPr>
          </a:p>
          <a:p>
            <a:pPr marL="0" indent="0" algn="ctr">
              <a:buNone/>
            </a:pPr>
            <a:endParaRPr lang="el-GR" sz="2000" dirty="0">
              <a:solidFill>
                <a:schemeClr val="tx1"/>
              </a:solidFill>
            </a:endParaRPr>
          </a:p>
          <a:p>
            <a:pPr marL="0" indent="0" algn="ctr">
              <a:buNone/>
            </a:pPr>
            <a:r>
              <a:rPr lang="el-GR" sz="2000" dirty="0"/>
              <a:t>Από την </a:t>
            </a:r>
          </a:p>
          <a:p>
            <a:pPr marL="0" indent="0" algn="ctr">
              <a:buNone/>
            </a:pPr>
            <a:r>
              <a:rPr lang="el-GR" sz="2000" dirty="0"/>
              <a:t>						</a:t>
            </a:r>
            <a:r>
              <a:rPr lang="en-US" sz="2000" dirty="0"/>
              <a:t>O</a:t>
            </a:r>
            <a:r>
              <a:rPr lang="el-GR" sz="2000" dirty="0" err="1"/>
              <a:t>κτώβριος</a:t>
            </a:r>
            <a:r>
              <a:rPr lang="el-GR" sz="2000" dirty="0"/>
              <a:t> 2022</a:t>
            </a:r>
          </a:p>
          <a:p>
            <a:pPr marL="0" indent="0" algn="ctr">
              <a:buNone/>
            </a:pPr>
            <a:endParaRPr lang="en-US" sz="2000" dirty="0"/>
          </a:p>
        </p:txBody>
      </p:sp>
      <p:graphicFrame>
        <p:nvGraphicFramePr>
          <p:cNvPr id="5" name="Object 18"/>
          <p:cNvGraphicFramePr>
            <a:graphicFrameLocks noChangeAspect="1"/>
          </p:cNvGraphicFramePr>
          <p:nvPr/>
        </p:nvGraphicFramePr>
        <p:xfrm>
          <a:off x="8875092" y="5399980"/>
          <a:ext cx="533333" cy="601086"/>
        </p:xfrm>
        <a:graphic>
          <a:graphicData uri="http://schemas.openxmlformats.org/presentationml/2006/ole">
            <mc:AlternateContent xmlns:mc="http://schemas.openxmlformats.org/markup-compatibility/2006">
              <mc:Choice xmlns:v="urn:schemas-microsoft-com:vml" Requires="v">
                <p:oleObj spid="_x0000_s12292" name="Picture" r:id="rId5" imgW="1249680" imgH="1249680" progId="Word.Picture.8">
                  <p:embed/>
                </p:oleObj>
              </mc:Choice>
              <mc:Fallback>
                <p:oleObj name="Picture" r:id="rId5" imgW="1249680" imgH="1249680" progId="Word.Picture.8">
                  <p:embed/>
                  <p:pic>
                    <p:nvPicPr>
                      <p:cNvPr id="5" name="Object 18"/>
                      <p:cNvPicPr>
                        <a:picLocks noChangeAspect="1" noChangeArrowheads="1"/>
                      </p:cNvPicPr>
                      <p:nvPr/>
                    </p:nvPicPr>
                    <p:blipFill>
                      <a:blip r:embed="rId6">
                        <a:extLst>
                          <a:ext uri="{28A0092B-C50C-407E-A947-70E740481C1C}">
                            <a14:useLocalDpi xmlns:a14="http://schemas.microsoft.com/office/drawing/2010/main" val="0"/>
                          </a:ext>
                        </a:extLst>
                      </a:blip>
                      <a:srcRect l="6198" r="6335"/>
                      <a:stretch>
                        <a:fillRect/>
                      </a:stretch>
                    </p:blipFill>
                    <p:spPr bwMode="auto">
                      <a:xfrm>
                        <a:off x="8875092" y="5399980"/>
                        <a:ext cx="533333" cy="601086"/>
                      </a:xfrm>
                      <a:prstGeom prst="rect">
                        <a:avLst/>
                      </a:prstGeom>
                      <a:noFill/>
                      <a:ln>
                        <a:noFill/>
                      </a:ln>
                      <a:effectLst>
                        <a:outerShdw dist="35921" dir="2700000" algn="ctr" rotWithShape="0">
                          <a:schemeClr val="tx1"/>
                        </a:outerShdw>
                      </a:effectLst>
                    </p:spPr>
                  </p:pic>
                </p:oleObj>
              </mc:Fallback>
            </mc:AlternateContent>
          </a:graphicData>
        </a:graphic>
      </p:graphicFrame>
      <p:pic>
        <p:nvPicPr>
          <p:cNvPr id="9" name="Picture 8"/>
          <p:cNvPicPr>
            <a:picLocks noChangeAspect="1"/>
          </p:cNvPicPr>
          <p:nvPr/>
        </p:nvPicPr>
        <p:blipFill rotWithShape="1">
          <a:blip r:embed="rId7"/>
          <a:srcRect l="2631" t="12210" r="82607" b="80675"/>
          <a:stretch/>
        </p:blipFill>
        <p:spPr>
          <a:xfrm>
            <a:off x="9282718" y="4073810"/>
            <a:ext cx="2024743" cy="609981"/>
          </a:xfrm>
          <a:prstGeom prst="rect">
            <a:avLst/>
          </a:prstGeom>
        </p:spPr>
      </p:pic>
    </p:spTree>
    <p:extLst>
      <p:ext uri="{BB962C8B-B14F-4D97-AF65-F5344CB8AC3E}">
        <p14:creationId xmlns:p14="http://schemas.microsoft.com/office/powerpoint/2010/main" val="30740064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Object 3"/>
          <p:cNvGraphicFramePr>
            <a:graphicFrameLocks noChangeAspect="1"/>
          </p:cNvGraphicFramePr>
          <p:nvPr/>
        </p:nvGraphicFramePr>
        <p:xfrm>
          <a:off x="225098" y="2158959"/>
          <a:ext cx="11966903" cy="4016375"/>
        </p:xfrm>
        <a:graphic>
          <a:graphicData uri="http://schemas.openxmlformats.org/drawingml/2006/chart">
            <c:chart xmlns:c="http://schemas.openxmlformats.org/drawingml/2006/chart" xmlns:r="http://schemas.openxmlformats.org/officeDocument/2006/relationships" r:id="rId3"/>
          </a:graphicData>
        </a:graphic>
      </p:graphicFrame>
      <p:pic>
        <p:nvPicPr>
          <p:cNvPr id="33" name="Picture 8" descr="oikejorm_20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6667" t="29109" r="20833" b="41783"/>
          <a:stretch>
            <a:fillRect/>
          </a:stretch>
        </p:blipFill>
        <p:spPr bwMode="auto">
          <a:xfrm>
            <a:off x="4521538" y="5428749"/>
            <a:ext cx="658250" cy="38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
          <p:cNvSpPr txBox="1">
            <a:spLocks noChangeArrowheads="1"/>
          </p:cNvSpPr>
          <p:nvPr/>
        </p:nvSpPr>
        <p:spPr bwMode="auto">
          <a:xfrm>
            <a:off x="11187422" y="5373127"/>
            <a:ext cx="639221" cy="400110"/>
          </a:xfrm>
          <a:prstGeom prst="rect">
            <a:avLst/>
          </a:prstGeom>
          <a:solidFill>
            <a:schemeClr val="bg1">
              <a:lumMod val="85000"/>
            </a:schemeClr>
          </a:solidFill>
          <a:ln>
            <a:noFill/>
          </a:ln>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sz="1000" b="1" dirty="0"/>
              <a:t>Άλλο </a:t>
            </a:r>
          </a:p>
          <a:p>
            <a:pPr algn="ctr">
              <a:defRPr/>
            </a:pPr>
            <a:r>
              <a:rPr lang="el-GR" altLang="en-US" sz="1000" b="1" dirty="0"/>
              <a:t>Κόμμα </a:t>
            </a:r>
            <a:endParaRPr lang="en-US" altLang="en-US" sz="1000" b="1" dirty="0"/>
          </a:p>
        </p:txBody>
      </p:sp>
      <p:pic>
        <p:nvPicPr>
          <p:cNvPr id="43" name="Picture 42"/>
          <p:cNvPicPr>
            <a:picLocks noChangeAspect="1"/>
          </p:cNvPicPr>
          <p:nvPr/>
        </p:nvPicPr>
        <p:blipFill rotWithShape="1">
          <a:blip r:embed="rId6"/>
          <a:srcRect l="1617" r="51512"/>
          <a:stretch/>
        </p:blipFill>
        <p:spPr>
          <a:xfrm>
            <a:off x="5976107" y="5415037"/>
            <a:ext cx="497551" cy="391703"/>
          </a:xfrm>
          <a:prstGeom prst="rect">
            <a:avLst/>
          </a:prstGeom>
        </p:spPr>
      </p:pic>
      <p:pic>
        <p:nvPicPr>
          <p:cNvPr id="47" name="Picture 46"/>
          <p:cNvPicPr>
            <a:picLocks noChangeAspect="1"/>
          </p:cNvPicPr>
          <p:nvPr/>
        </p:nvPicPr>
        <p:blipFill rotWithShape="1">
          <a:blip r:embed="rId7"/>
          <a:srcRect l="23963" t="22851" r="37459" b="15458"/>
          <a:stretch/>
        </p:blipFill>
        <p:spPr>
          <a:xfrm>
            <a:off x="540645" y="5430247"/>
            <a:ext cx="621363" cy="336829"/>
          </a:xfrm>
          <a:prstGeom prst="rect">
            <a:avLst/>
          </a:prstGeom>
        </p:spPr>
      </p:pic>
      <p:pic>
        <p:nvPicPr>
          <p:cNvPr id="53" name="Picture 52"/>
          <p:cNvPicPr>
            <a:picLocks noChangeAspect="1"/>
          </p:cNvPicPr>
          <p:nvPr/>
        </p:nvPicPr>
        <p:blipFill>
          <a:blip r:embed="rId8"/>
          <a:stretch>
            <a:fillRect/>
          </a:stretch>
        </p:blipFill>
        <p:spPr>
          <a:xfrm>
            <a:off x="7158401" y="5474920"/>
            <a:ext cx="744140" cy="310260"/>
          </a:xfrm>
          <a:prstGeom prst="rect">
            <a:avLst/>
          </a:prstGeom>
        </p:spPr>
      </p:pic>
      <p:sp>
        <p:nvSpPr>
          <p:cNvPr id="2" name="Slide Number Placeholder 1"/>
          <p:cNvSpPr>
            <a:spLocks noGrp="1"/>
          </p:cNvSpPr>
          <p:nvPr>
            <p:ph type="sldNum" sz="quarter" idx="4294967295"/>
          </p:nvPr>
        </p:nvSpPr>
        <p:spPr>
          <a:xfrm>
            <a:off x="10807225" y="6478420"/>
            <a:ext cx="779971" cy="365125"/>
          </a:xfrm>
          <a:prstGeom prst="rect">
            <a:avLst/>
          </a:prstGeom>
        </p:spPr>
        <p:txBody>
          <a:bodyPr/>
          <a:lstStyle/>
          <a:p>
            <a:fld id="{D57F1E4F-1CFF-5643-939E-217C01CDF565}" type="slidenum">
              <a:rPr lang="en-US" smtClean="0">
                <a:solidFill>
                  <a:schemeClr val="tx1">
                    <a:lumMod val="50000"/>
                    <a:lumOff val="50000"/>
                  </a:schemeClr>
                </a:solidFill>
              </a:rPr>
              <a:pPr/>
              <a:t>8</a:t>
            </a:fld>
            <a:endParaRPr lang="en-US" dirty="0">
              <a:solidFill>
                <a:schemeClr val="tx1">
                  <a:lumMod val="50000"/>
                  <a:lumOff val="50000"/>
                </a:schemeClr>
              </a:solidFill>
            </a:endParaRPr>
          </a:p>
        </p:txBody>
      </p:sp>
      <p:pic>
        <p:nvPicPr>
          <p:cNvPr id="23" name="Picture 1"/>
          <p:cNvPicPr>
            <a:picLocks noChangeAspect="1"/>
          </p:cNvPicPr>
          <p:nvPr/>
        </p:nvPicPr>
        <p:blipFill>
          <a:blip r:embed="rId9"/>
          <a:srcRect/>
          <a:stretch>
            <a:fillRect/>
          </a:stretch>
        </p:blipFill>
        <p:spPr bwMode="auto">
          <a:xfrm>
            <a:off x="10498137" y="0"/>
            <a:ext cx="1693863" cy="1693863"/>
          </a:xfrm>
          <a:prstGeom prst="rect">
            <a:avLst/>
          </a:prstGeom>
          <a:ln>
            <a:noFill/>
          </a:ln>
          <a:effectLst>
            <a:outerShdw blurRad="292100" dist="139700" dir="2700000" algn="tl" rotWithShape="0">
              <a:srgbClr val="333333">
                <a:alpha val="65000"/>
              </a:srgbClr>
            </a:outerShdw>
          </a:effectLst>
        </p:spPr>
      </p:pic>
      <p:pic>
        <p:nvPicPr>
          <p:cNvPr id="30"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l="22578" t="19958" r="20062" b="19162"/>
          <a:stretch>
            <a:fillRect/>
          </a:stretch>
        </p:blipFill>
        <p:spPr bwMode="auto">
          <a:xfrm>
            <a:off x="1853847" y="5426767"/>
            <a:ext cx="601629" cy="34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s://kinimaallagis.gr/gggg/uploads/2022/06/pasok-86.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61390" y="5348785"/>
            <a:ext cx="473164" cy="473165"/>
          </a:xfrm>
          <a:prstGeom prst="rect">
            <a:avLst/>
          </a:prstGeom>
          <a:solidFill>
            <a:srgbClr val="008000"/>
          </a:solidFill>
        </p:spPr>
      </p:pic>
      <p:sp>
        <p:nvSpPr>
          <p:cNvPr id="19" name="Text Box 3"/>
          <p:cNvSpPr txBox="1">
            <a:spLocks noChangeArrowheads="1"/>
          </p:cNvSpPr>
          <p:nvPr/>
        </p:nvSpPr>
        <p:spPr bwMode="auto">
          <a:xfrm>
            <a:off x="0" y="0"/>
            <a:ext cx="12192000" cy="70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lnSpc>
                <a:spcPct val="110000"/>
              </a:lnSpc>
            </a:pPr>
            <a:r>
              <a:rPr lang="el-GR" altLang="el-GR" sz="2400" b="1" u="sng" dirty="0">
                <a:solidFill>
                  <a:srgbClr val="FF0000"/>
                </a:solidFill>
                <a:latin typeface="Calibri" panose="020F0502020204030204"/>
              </a:rPr>
              <a:t>Αναγωγή στο Σύνολο του Δείγματος  </a:t>
            </a:r>
            <a:endParaRPr lang="el-GR" altLang="el-GR" sz="2400" b="1" dirty="0"/>
          </a:p>
          <a:p>
            <a:pPr algn="ctr" eaLnBrk="1" hangingPunct="1">
              <a:lnSpc>
                <a:spcPct val="110000"/>
              </a:lnSpc>
            </a:pPr>
            <a:r>
              <a:rPr lang="el-GR" altLang="el-GR" sz="1200" b="1" dirty="0">
                <a:solidFill>
                  <a:srgbClr val="5F5F5F"/>
                </a:solidFill>
              </a:rPr>
              <a:t>Σύνολο ερωτηθέντων (Ν=1000)</a:t>
            </a:r>
          </a:p>
        </p:txBody>
      </p:sp>
      <p:sp>
        <p:nvSpPr>
          <p:cNvPr id="25" name="Text Box 21"/>
          <p:cNvSpPr txBox="1">
            <a:spLocks noChangeArrowheads="1"/>
          </p:cNvSpPr>
          <p:nvPr/>
        </p:nvSpPr>
        <p:spPr bwMode="auto">
          <a:xfrm>
            <a:off x="2638663" y="832020"/>
            <a:ext cx="6513828" cy="523220"/>
          </a:xfrm>
          <a:prstGeom prst="rect">
            <a:avLst/>
          </a:prstGeom>
          <a:solidFill>
            <a:schemeClr val="bg1">
              <a:lumMod val="95000"/>
            </a:schemeClr>
          </a:solid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algn="ctr">
              <a:defRPr/>
            </a:pPr>
            <a:r>
              <a:rPr lang="el-GR" altLang="en-US" dirty="0" err="1">
                <a:latin typeface="+mn-lt"/>
              </a:rPr>
              <a:t>Συλλογ</a:t>
            </a:r>
            <a:r>
              <a:rPr lang="en-US" altLang="en-US" dirty="0">
                <a:latin typeface="+mn-lt"/>
              </a:rPr>
              <a:t>ή</a:t>
            </a:r>
            <a:r>
              <a:rPr lang="el-GR" altLang="en-US" dirty="0">
                <a:latin typeface="+mn-lt"/>
              </a:rPr>
              <a:t> </a:t>
            </a:r>
            <a:r>
              <a:rPr lang="el-GR" altLang="en-US" dirty="0" err="1">
                <a:latin typeface="+mn-lt"/>
              </a:rPr>
              <a:t>στοιχε</a:t>
            </a:r>
            <a:r>
              <a:rPr lang="en-US" altLang="en-US" dirty="0">
                <a:latin typeface="+mn-lt"/>
              </a:rPr>
              <a:t>ί</a:t>
            </a:r>
            <a:r>
              <a:rPr lang="el-GR" altLang="en-US" dirty="0">
                <a:latin typeface="+mn-lt"/>
              </a:rPr>
              <a:t>ων </a:t>
            </a:r>
          </a:p>
          <a:p>
            <a:pPr algn="ctr">
              <a:defRPr/>
            </a:pPr>
            <a:r>
              <a:rPr lang="en-US" altLang="en-US" b="1" dirty="0">
                <a:solidFill>
                  <a:srgbClr val="000000"/>
                </a:solidFill>
              </a:rPr>
              <a:t>10 – 12 </a:t>
            </a:r>
            <a:r>
              <a:rPr lang="el-GR" altLang="en-US" b="1" dirty="0">
                <a:solidFill>
                  <a:srgbClr val="000000"/>
                </a:solidFill>
              </a:rPr>
              <a:t>Οκτωβρίου 2022</a:t>
            </a:r>
          </a:p>
        </p:txBody>
      </p:sp>
      <p:pic>
        <p:nvPicPr>
          <p:cNvPr id="27" name="Εικόνα 7" descr="C:\Users\moauser\AppData\Local\Microsoft\Windows\INetCache\Content.Word\IMG-8673dd8626e71e77b7220a2ba9e4790d-V.JPG"/>
          <p:cNvPicPr/>
          <p:nvPr/>
        </p:nvPicPr>
        <p:blipFill>
          <a:blip r:embed="rId12"/>
          <a:srcRect/>
          <a:stretch>
            <a:fillRect/>
          </a:stretch>
        </p:blipFill>
        <p:spPr bwMode="auto">
          <a:xfrm>
            <a:off x="8353083" y="5482770"/>
            <a:ext cx="821320" cy="334001"/>
          </a:xfrm>
          <a:prstGeom prst="rect">
            <a:avLst/>
          </a:prstGeom>
          <a:noFill/>
          <a:ln w="9525">
            <a:noFill/>
            <a:miter lim="800000"/>
            <a:headEnd/>
            <a:tailEnd/>
          </a:ln>
        </p:spPr>
      </p:pic>
      <p:pic>
        <p:nvPicPr>
          <p:cNvPr id="17" name="Picture 16"/>
          <p:cNvPicPr>
            <a:picLocks noChangeAspect="1"/>
          </p:cNvPicPr>
          <p:nvPr/>
        </p:nvPicPr>
        <p:blipFill>
          <a:blip r:embed="rId13"/>
          <a:stretch>
            <a:fillRect/>
          </a:stretch>
        </p:blipFill>
        <p:spPr>
          <a:xfrm>
            <a:off x="9915560" y="5426767"/>
            <a:ext cx="607499" cy="385611"/>
          </a:xfrm>
          <a:prstGeom prst="rect">
            <a:avLst/>
          </a:prstGeom>
        </p:spPr>
      </p:pic>
      <p:sp>
        <p:nvSpPr>
          <p:cNvPr id="18" name="Right Brace 17"/>
          <p:cNvSpPr/>
          <p:nvPr/>
        </p:nvSpPr>
        <p:spPr>
          <a:xfrm rot="16200000">
            <a:off x="1648296" y="1479821"/>
            <a:ext cx="197994" cy="1416365"/>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0"/>
          <p:cNvSpPr txBox="1"/>
          <p:nvPr/>
        </p:nvSpPr>
        <p:spPr>
          <a:xfrm>
            <a:off x="1456673" y="1693863"/>
            <a:ext cx="697627" cy="400110"/>
          </a:xfrm>
          <a:prstGeom prst="rect">
            <a:avLst/>
          </a:prstGeom>
          <a:noFill/>
        </p:spPr>
        <p:txBody>
          <a:bodyPr wrap="none" rtlCol="0">
            <a:spAutoFit/>
          </a:bodyPr>
          <a:lstStyle/>
          <a:p>
            <a:r>
              <a:rPr lang="el-GR" sz="2000" b="1" dirty="0"/>
              <a:t>8,2</a:t>
            </a:r>
            <a:r>
              <a:rPr lang="en-US" sz="2000" b="1" dirty="0"/>
              <a:t>%</a:t>
            </a:r>
          </a:p>
        </p:txBody>
      </p:sp>
    </p:spTree>
    <p:extLst>
      <p:ext uri="{BB962C8B-B14F-4D97-AF65-F5344CB8AC3E}">
        <p14:creationId xmlns:p14="http://schemas.microsoft.com/office/powerpoint/2010/main" val="488008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494248" y="114354"/>
            <a:ext cx="105954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alibri" panose="020F0502020204030204" pitchFamily="34" charset="0"/>
              </a:defRPr>
            </a:lvl1pPr>
            <a:lvl2pPr marL="742950" indent="-285750">
              <a:defRPr sz="2400">
                <a:solidFill>
                  <a:schemeClr val="tx1"/>
                </a:solidFill>
                <a:latin typeface="Calibri" panose="020F0502020204030204" pitchFamily="34" charset="0"/>
              </a:defRPr>
            </a:lvl2pPr>
            <a:lvl3pPr marL="1143000" indent="-228600">
              <a:defRPr sz="2400">
                <a:solidFill>
                  <a:schemeClr val="tx1"/>
                </a:solidFill>
                <a:latin typeface="Calibri" panose="020F0502020204030204" pitchFamily="34" charset="0"/>
              </a:defRPr>
            </a:lvl3pPr>
            <a:lvl4pPr marL="1600200" indent="-228600">
              <a:defRPr sz="2400">
                <a:solidFill>
                  <a:schemeClr val="tx1"/>
                </a:solidFill>
                <a:latin typeface="Calibri" panose="020F0502020204030204" pitchFamily="34" charset="0"/>
              </a:defRPr>
            </a:lvl4pPr>
            <a:lvl5pPr marL="2057400" indent="-22860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Calibri" panose="020F0502020204030204" pitchFamily="34" charset="0"/>
              </a:rPr>
              <a:t>Συσπειρώσεις/μετακινήσεις</a:t>
            </a:r>
            <a:r>
              <a:rPr kumimoji="0" lang="en-US" altLang="el-GR"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Calibri" panose="020F0502020204030204" pitchFamily="34" charset="0"/>
              </a:rPr>
              <a:t> </a:t>
            </a:r>
            <a:r>
              <a:rPr kumimoji="0" lang="el-GR" altLang="el-GR"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Calibri" panose="020F0502020204030204" pitchFamily="34" charset="0"/>
              </a:rPr>
              <a:t>ψηφοφόρων</a:t>
            </a:r>
            <a:endParaRPr kumimoji="0" lang="el-GR" altLang="el-GR" b="1" i="0" u="none" strike="noStrike" kern="1200" cap="none" spc="0" normalizeH="0" baseline="0" noProof="0" dirty="0">
              <a:ln>
                <a:noFill/>
              </a:ln>
              <a:solidFill>
                <a:srgbClr val="FF0000"/>
              </a:solidFill>
              <a:effectLst/>
              <a:uLnTx/>
              <a:uFillTx/>
              <a:latin typeface="Calibri Light" panose="020F0302020204030204"/>
              <a:ea typeface="+mn-ea"/>
              <a:cs typeface="Calibri" panose="020F0502020204030204" pitchFamily="34" charset="0"/>
            </a:endParaRPr>
          </a:p>
        </p:txBody>
      </p:sp>
      <p:sp>
        <p:nvSpPr>
          <p:cNvPr id="2" name="Slide Number Placeholder 1"/>
          <p:cNvSpPr>
            <a:spLocks noGrp="1"/>
          </p:cNvSpPr>
          <p:nvPr>
            <p:ph type="sldNum" sz="quarter" idx="12"/>
          </p:nvPr>
        </p:nvSpPr>
        <p:spPr>
          <a:xfrm>
            <a:off x="11145128" y="6463792"/>
            <a:ext cx="779971" cy="394208"/>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 Box 21">
            <a:extLst>
              <a:ext uri="{FF2B5EF4-FFF2-40B4-BE49-F238E27FC236}">
                <a16:creationId xmlns:a16="http://schemas.microsoft.com/office/drawing/2014/main" id="{9FF1F256-0414-416B-62FB-8B9F3FE685A2}"/>
              </a:ext>
            </a:extLst>
          </p:cNvPr>
          <p:cNvSpPr txBox="1">
            <a:spLocks noChangeArrowheads="1"/>
          </p:cNvSpPr>
          <p:nvPr/>
        </p:nvSpPr>
        <p:spPr bwMode="auto">
          <a:xfrm>
            <a:off x="0" y="761786"/>
            <a:ext cx="12107333" cy="544765"/>
          </a:xfrm>
          <a:prstGeom prst="rect">
            <a:avLst/>
          </a:prstGeom>
          <a:noFill/>
          <a:ln>
            <a:noFill/>
          </a:ln>
          <a:effectLst>
            <a:prstShdw prst="shdw17" dist="17961" dir="2700000">
              <a:srgbClr val="99995C"/>
            </a:prstShdw>
          </a:effectLst>
        </p:spPr>
        <p:txBody>
          <a:bodyPr wrap="squar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eaLnBrk="0" fontAlgn="base" hangingPunct="0">
              <a:spcBef>
                <a:spcPct val="0"/>
              </a:spcBef>
              <a:spcAft>
                <a:spcPct val="0"/>
              </a:spcAft>
              <a:defRPr sz="1400">
                <a:solidFill>
                  <a:schemeClr val="tx1"/>
                </a:solidFill>
                <a:latin typeface="Calibri" panose="020F0502020204030204" pitchFamily="34" charset="0"/>
              </a:defRPr>
            </a:lvl6pPr>
            <a:lvl7pPr marL="2971800" indent="-228600" eaLnBrk="0" fontAlgn="base" hangingPunct="0">
              <a:spcBef>
                <a:spcPct val="0"/>
              </a:spcBef>
              <a:spcAft>
                <a:spcPct val="0"/>
              </a:spcAft>
              <a:defRPr sz="1400">
                <a:solidFill>
                  <a:schemeClr val="tx1"/>
                </a:solidFill>
                <a:latin typeface="Calibri" panose="020F0502020204030204" pitchFamily="34" charset="0"/>
              </a:defRPr>
            </a:lvl7pPr>
            <a:lvl8pPr marL="3429000" indent="-228600" eaLnBrk="0" fontAlgn="base" hangingPunct="0">
              <a:spcBef>
                <a:spcPct val="0"/>
              </a:spcBef>
              <a:spcAft>
                <a:spcPct val="0"/>
              </a:spcAft>
              <a:defRPr sz="1400">
                <a:solidFill>
                  <a:schemeClr val="tx1"/>
                </a:solidFill>
                <a:latin typeface="Calibri" panose="020F0502020204030204" pitchFamily="34" charset="0"/>
              </a:defRPr>
            </a:lvl8pPr>
            <a:lvl9pPr marL="3886200" indent="-228600" eaLnBrk="0" fontAlgn="base" hangingPunct="0">
              <a:spcBef>
                <a:spcPct val="0"/>
              </a:spcBef>
              <a:spcAft>
                <a:spcPct val="0"/>
              </a:spcAft>
              <a:defRPr sz="1400">
                <a:solidFill>
                  <a:schemeClr val="tx1"/>
                </a:solidFill>
                <a:latin typeface="Calibri" panose="020F0502020204030204" pitchFamily="34" charset="0"/>
              </a:defRPr>
            </a:lvl9p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l-GR" altLang="en-US" b="1" i="0" u="none" strike="noStrike" kern="1200" cap="none" spc="0" normalizeH="0" baseline="0" noProof="0" dirty="0" err="1">
                <a:ln>
                  <a:noFill/>
                </a:ln>
                <a:solidFill>
                  <a:srgbClr val="5F5F5F"/>
                </a:solidFill>
                <a:effectLst/>
                <a:uLnTx/>
                <a:uFillTx/>
              </a:rPr>
              <a:t>Συλλογ</a:t>
            </a:r>
            <a:r>
              <a:rPr kumimoji="0" lang="en-US" altLang="en-US" b="1" i="0" u="none" strike="noStrike" kern="1200" cap="none" spc="0" normalizeH="0" baseline="0" noProof="0" dirty="0">
                <a:ln>
                  <a:noFill/>
                </a:ln>
                <a:solidFill>
                  <a:srgbClr val="5F5F5F"/>
                </a:solidFill>
                <a:effectLst/>
                <a:uLnTx/>
                <a:uFillTx/>
              </a:rPr>
              <a:t>ή</a:t>
            </a:r>
            <a:r>
              <a:rPr kumimoji="0" lang="el-GR" altLang="en-US" b="1" i="0" u="none" strike="noStrike" kern="1200" cap="none" spc="0" normalizeH="0" baseline="0" noProof="0" dirty="0">
                <a:ln>
                  <a:noFill/>
                </a:ln>
                <a:solidFill>
                  <a:srgbClr val="5F5F5F"/>
                </a:solidFill>
                <a:effectLst/>
                <a:uLnTx/>
                <a:uFillTx/>
              </a:rPr>
              <a:t> </a:t>
            </a:r>
            <a:r>
              <a:rPr kumimoji="0" lang="el-GR" altLang="en-US" b="1" i="0" u="none" strike="noStrike" kern="1200" cap="none" spc="0" normalizeH="0" baseline="0" noProof="0" dirty="0" err="1">
                <a:ln>
                  <a:noFill/>
                </a:ln>
                <a:solidFill>
                  <a:srgbClr val="5F5F5F"/>
                </a:solidFill>
                <a:effectLst/>
                <a:uLnTx/>
                <a:uFillTx/>
              </a:rPr>
              <a:t>στοιχε</a:t>
            </a:r>
            <a:r>
              <a:rPr kumimoji="0" lang="en-US" altLang="en-US" b="1" i="0" u="none" strike="noStrike" kern="1200" cap="none" spc="0" normalizeH="0" baseline="0" noProof="0" dirty="0">
                <a:ln>
                  <a:noFill/>
                </a:ln>
                <a:solidFill>
                  <a:srgbClr val="5F5F5F"/>
                </a:solidFill>
                <a:effectLst/>
                <a:uLnTx/>
                <a:uFillTx/>
              </a:rPr>
              <a:t>ί</a:t>
            </a:r>
            <a:r>
              <a:rPr kumimoji="0" lang="el-GR" altLang="en-US" b="1" i="0" u="none" strike="noStrike" kern="1200" cap="none" spc="0" normalizeH="0" baseline="0" noProof="0" dirty="0">
                <a:ln>
                  <a:noFill/>
                </a:ln>
                <a:solidFill>
                  <a:srgbClr val="5F5F5F"/>
                </a:solidFill>
                <a:effectLst/>
                <a:uLnTx/>
                <a:uFillTx/>
              </a:rPr>
              <a:t>ων </a:t>
            </a:r>
          </a:p>
          <a:p>
            <a:pPr algn="ctr">
              <a:defRPr/>
            </a:pPr>
            <a:r>
              <a:rPr lang="en-US" altLang="en-US" b="1" dirty="0">
                <a:solidFill>
                  <a:srgbClr val="000000"/>
                </a:solidFill>
              </a:rPr>
              <a:t>10 – 12 </a:t>
            </a:r>
            <a:r>
              <a:rPr lang="el-GR" altLang="en-US" b="1" dirty="0">
                <a:solidFill>
                  <a:srgbClr val="000000"/>
                </a:solidFill>
              </a:rPr>
              <a:t>Οκτωβρίου 2022</a:t>
            </a:r>
          </a:p>
        </p:txBody>
      </p:sp>
      <p:graphicFrame>
        <p:nvGraphicFramePr>
          <p:cNvPr id="7" name="Chart 6">
            <a:extLst>
              <a:ext uri="{FF2B5EF4-FFF2-40B4-BE49-F238E27FC236}">
                <a16:creationId xmlns:a16="http://schemas.microsoft.com/office/drawing/2014/main" id="{01806C30-2A34-61FA-9BAF-A5C2E092080F}"/>
              </a:ext>
            </a:extLst>
          </p:cNvPr>
          <p:cNvGraphicFramePr/>
          <p:nvPr/>
        </p:nvGraphicFramePr>
        <p:xfrm>
          <a:off x="299000" y="2333718"/>
          <a:ext cx="5363099" cy="3990109"/>
        </p:xfrm>
        <a:graphic>
          <a:graphicData uri="http://schemas.openxmlformats.org/drawingml/2006/chart">
            <c:chart xmlns:c="http://schemas.openxmlformats.org/drawingml/2006/chart" xmlns:r="http://schemas.openxmlformats.org/officeDocument/2006/relationships" r:id="rId3"/>
          </a:graphicData>
        </a:graphic>
      </p:graphicFrame>
      <p:sp>
        <p:nvSpPr>
          <p:cNvPr id="11" name="Oval 10">
            <a:extLst>
              <a:ext uri="{FF2B5EF4-FFF2-40B4-BE49-F238E27FC236}">
                <a16:creationId xmlns:a16="http://schemas.microsoft.com/office/drawing/2014/main" id="{3776CFB8-0475-2765-FBDF-0A981919B2EA}"/>
              </a:ext>
            </a:extLst>
          </p:cNvPr>
          <p:cNvSpPr/>
          <p:nvPr/>
        </p:nvSpPr>
        <p:spPr>
          <a:xfrm>
            <a:off x="2243702" y="3583765"/>
            <a:ext cx="1465309" cy="148006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8B33BFA-A648-A500-D8EC-E3A77E4B42AF}"/>
              </a:ext>
            </a:extLst>
          </p:cNvPr>
          <p:cNvSpPr txBox="1"/>
          <p:nvPr/>
        </p:nvSpPr>
        <p:spPr>
          <a:xfrm>
            <a:off x="2397801" y="3814886"/>
            <a:ext cx="121539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alibri" panose="020F0502020204030204"/>
                <a:ea typeface="+mn-ea"/>
                <a:cs typeface="+mn-cs"/>
              </a:rPr>
              <a:t>69,3%</a:t>
            </a:r>
          </a:p>
        </p:txBody>
      </p:sp>
      <p:pic>
        <p:nvPicPr>
          <p:cNvPr id="14" name="Picture 13">
            <a:extLst>
              <a:ext uri="{FF2B5EF4-FFF2-40B4-BE49-F238E27FC236}">
                <a16:creationId xmlns:a16="http://schemas.microsoft.com/office/drawing/2014/main" id="{8081342A-D1DC-40E6-25B8-954DE211317A}"/>
              </a:ext>
            </a:extLst>
          </p:cNvPr>
          <p:cNvPicPr>
            <a:picLocks noChangeAspect="1"/>
          </p:cNvPicPr>
          <p:nvPr/>
        </p:nvPicPr>
        <p:blipFill rotWithShape="1">
          <a:blip r:embed="rId4"/>
          <a:srcRect l="23963" t="22851" r="37459" b="15458"/>
          <a:stretch/>
        </p:blipFill>
        <p:spPr>
          <a:xfrm>
            <a:off x="2593925" y="4411032"/>
            <a:ext cx="764860" cy="414616"/>
          </a:xfrm>
          <a:prstGeom prst="rect">
            <a:avLst/>
          </a:prstGeom>
        </p:spPr>
      </p:pic>
      <p:pic>
        <p:nvPicPr>
          <p:cNvPr id="15" name="Picture 3">
            <a:extLst>
              <a:ext uri="{FF2B5EF4-FFF2-40B4-BE49-F238E27FC236}">
                <a16:creationId xmlns:a16="http://schemas.microsoft.com/office/drawing/2014/main" id="{D4405630-CD80-B63D-69AC-AD08D0D1C66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2578" t="19958" r="20062" b="19162"/>
          <a:stretch>
            <a:fillRect/>
          </a:stretch>
        </p:blipFill>
        <p:spPr bwMode="auto">
          <a:xfrm>
            <a:off x="3767256" y="2333718"/>
            <a:ext cx="950338" cy="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s://kinimaallagis.gr/gggg/uploads/2022/06/pasok-86.png">
            <a:extLst>
              <a:ext uri="{FF2B5EF4-FFF2-40B4-BE49-F238E27FC236}">
                <a16:creationId xmlns:a16="http://schemas.microsoft.com/office/drawing/2014/main" id="{D3DCA6EA-0189-B73E-30F6-428E9FE039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0241" y="3511363"/>
            <a:ext cx="812432" cy="812433"/>
          </a:xfrm>
          <a:prstGeom prst="rect">
            <a:avLst/>
          </a:prstGeom>
          <a:solidFill>
            <a:srgbClr val="008000"/>
          </a:solidFill>
        </p:spPr>
      </p:pic>
      <p:sp>
        <p:nvSpPr>
          <p:cNvPr id="18" name="TextBox 17">
            <a:extLst>
              <a:ext uri="{FF2B5EF4-FFF2-40B4-BE49-F238E27FC236}">
                <a16:creationId xmlns:a16="http://schemas.microsoft.com/office/drawing/2014/main" id="{67438D8B-9DD5-F06A-EADF-A7FA2D335F28}"/>
              </a:ext>
            </a:extLst>
          </p:cNvPr>
          <p:cNvSpPr txBox="1"/>
          <p:nvPr/>
        </p:nvSpPr>
        <p:spPr>
          <a:xfrm>
            <a:off x="3923874" y="5357791"/>
            <a:ext cx="1242292"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Άλλο Κόμμα</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A1705B6-61BF-963A-4C80-4D40E4C23D4F}"/>
              </a:ext>
            </a:extLst>
          </p:cNvPr>
          <p:cNvSpPr txBox="1"/>
          <p:nvPr/>
        </p:nvSpPr>
        <p:spPr>
          <a:xfrm>
            <a:off x="116193" y="2499973"/>
            <a:ext cx="2029961"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Αδιευκρίνιστη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Ψήφος</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45377825-C684-5153-F41B-D721B4B5323D}"/>
              </a:ext>
            </a:extLst>
          </p:cNvPr>
          <p:cNvSpPr txBox="1"/>
          <p:nvPr/>
        </p:nvSpPr>
        <p:spPr>
          <a:xfrm>
            <a:off x="871296" y="1499169"/>
            <a:ext cx="4234649"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2800" b="1" i="0" u="none" strike="noStrike" kern="1200" cap="none" spc="0" normalizeH="0" baseline="0" noProof="0" dirty="0">
                <a:ln>
                  <a:noFill/>
                </a:ln>
                <a:solidFill>
                  <a:srgbClr val="0070C0"/>
                </a:solidFill>
                <a:effectLst/>
                <a:uLnTx/>
                <a:uFillTx/>
                <a:latin typeface="Calibri Light" panose="020F0302020204030204"/>
                <a:ea typeface="+mn-ea"/>
                <a:cs typeface="+mn-cs"/>
              </a:rPr>
              <a:t>Συσπείρωση &amp; Διαρροές ΝΔ</a:t>
            </a:r>
            <a:endParaRPr kumimoji="0" lang="el-GR" sz="20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aphicFrame>
        <p:nvGraphicFramePr>
          <p:cNvPr id="24" name="Chart 23">
            <a:extLst>
              <a:ext uri="{FF2B5EF4-FFF2-40B4-BE49-F238E27FC236}">
                <a16:creationId xmlns:a16="http://schemas.microsoft.com/office/drawing/2014/main" id="{1FF358C5-2BC8-D1CB-A4D9-3334F301A8C0}"/>
              </a:ext>
            </a:extLst>
          </p:cNvPr>
          <p:cNvGraphicFramePr/>
          <p:nvPr/>
        </p:nvGraphicFramePr>
        <p:xfrm>
          <a:off x="6380724" y="2426764"/>
          <a:ext cx="5363099" cy="3990109"/>
        </p:xfrm>
        <a:graphic>
          <a:graphicData uri="http://schemas.openxmlformats.org/drawingml/2006/chart">
            <c:chart xmlns:c="http://schemas.openxmlformats.org/drawingml/2006/chart" xmlns:r="http://schemas.openxmlformats.org/officeDocument/2006/relationships" r:id="rId7"/>
          </a:graphicData>
        </a:graphic>
      </p:graphicFrame>
      <p:sp>
        <p:nvSpPr>
          <p:cNvPr id="25" name="Oval 24">
            <a:extLst>
              <a:ext uri="{FF2B5EF4-FFF2-40B4-BE49-F238E27FC236}">
                <a16:creationId xmlns:a16="http://schemas.microsoft.com/office/drawing/2014/main" id="{595B89F3-58F4-D8C2-CD81-B88F6C6F6D76}"/>
              </a:ext>
            </a:extLst>
          </p:cNvPr>
          <p:cNvSpPr/>
          <p:nvPr/>
        </p:nvSpPr>
        <p:spPr>
          <a:xfrm>
            <a:off x="8325426" y="3676811"/>
            <a:ext cx="1465309" cy="1480063"/>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F3D1D485-B7DB-EA36-8073-488371C48AC7}"/>
              </a:ext>
            </a:extLst>
          </p:cNvPr>
          <p:cNvSpPr txBox="1"/>
          <p:nvPr/>
        </p:nvSpPr>
        <p:spPr>
          <a:xfrm>
            <a:off x="8519365" y="3909844"/>
            <a:ext cx="1215397"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l-GR" sz="3200" b="1" i="0" u="none" strike="noStrike" kern="1200" cap="none" spc="0" normalizeH="0" baseline="0" noProof="0" dirty="0">
                <a:ln>
                  <a:noFill/>
                </a:ln>
                <a:solidFill>
                  <a:prstClr val="white"/>
                </a:solidFill>
                <a:effectLst/>
                <a:uLnTx/>
                <a:uFillTx/>
                <a:latin typeface="Calibri" panose="020F0502020204030204"/>
                <a:ea typeface="+mn-ea"/>
                <a:cs typeface="+mn-cs"/>
              </a:rPr>
              <a:t>68,5%</a:t>
            </a:r>
          </a:p>
        </p:txBody>
      </p:sp>
      <p:pic>
        <p:nvPicPr>
          <p:cNvPr id="27" name="Picture 26">
            <a:extLst>
              <a:ext uri="{FF2B5EF4-FFF2-40B4-BE49-F238E27FC236}">
                <a16:creationId xmlns:a16="http://schemas.microsoft.com/office/drawing/2014/main" id="{79A64400-FC4E-DE30-B8AB-1F78A86769EA}"/>
              </a:ext>
            </a:extLst>
          </p:cNvPr>
          <p:cNvPicPr>
            <a:picLocks noChangeAspect="1"/>
          </p:cNvPicPr>
          <p:nvPr/>
        </p:nvPicPr>
        <p:blipFill rotWithShape="1">
          <a:blip r:embed="rId4"/>
          <a:srcRect l="23963" t="22851" r="37459" b="15458"/>
          <a:stretch/>
        </p:blipFill>
        <p:spPr>
          <a:xfrm>
            <a:off x="9945155" y="2534398"/>
            <a:ext cx="965206" cy="523220"/>
          </a:xfrm>
          <a:prstGeom prst="rect">
            <a:avLst/>
          </a:prstGeom>
        </p:spPr>
      </p:pic>
      <p:pic>
        <p:nvPicPr>
          <p:cNvPr id="28" name="Picture 3">
            <a:extLst>
              <a:ext uri="{FF2B5EF4-FFF2-40B4-BE49-F238E27FC236}">
                <a16:creationId xmlns:a16="http://schemas.microsoft.com/office/drawing/2014/main" id="{F59D4D19-9DDB-1B3D-3873-D73052A8254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2578" t="19958" r="20062" b="19162"/>
          <a:stretch>
            <a:fillRect/>
          </a:stretch>
        </p:blipFill>
        <p:spPr bwMode="auto">
          <a:xfrm>
            <a:off x="8684691" y="4475045"/>
            <a:ext cx="758464" cy="43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https://kinimaallagis.gr/gggg/uploads/2022/06/pasok-86.png">
            <a:extLst>
              <a:ext uri="{FF2B5EF4-FFF2-40B4-BE49-F238E27FC236}">
                <a16:creationId xmlns:a16="http://schemas.microsoft.com/office/drawing/2014/main" id="{7CE6989D-48F9-6F25-E4F1-FC6354CE1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98965" y="4657611"/>
            <a:ext cx="812432" cy="812433"/>
          </a:xfrm>
          <a:prstGeom prst="rect">
            <a:avLst/>
          </a:prstGeom>
          <a:solidFill>
            <a:srgbClr val="008000"/>
          </a:solidFill>
        </p:spPr>
      </p:pic>
      <p:sp>
        <p:nvSpPr>
          <p:cNvPr id="30" name="TextBox 29">
            <a:extLst>
              <a:ext uri="{FF2B5EF4-FFF2-40B4-BE49-F238E27FC236}">
                <a16:creationId xmlns:a16="http://schemas.microsoft.com/office/drawing/2014/main" id="{63BC4919-44E4-2D0A-AE54-510C5040AB6B}"/>
              </a:ext>
            </a:extLst>
          </p:cNvPr>
          <p:cNvSpPr txBox="1"/>
          <p:nvPr/>
        </p:nvSpPr>
        <p:spPr>
          <a:xfrm>
            <a:off x="9156476" y="5828368"/>
            <a:ext cx="1242292"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Άλλο Κόμμα</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968DD274-26DF-9287-8525-D7529CF87D13}"/>
              </a:ext>
            </a:extLst>
          </p:cNvPr>
          <p:cNvSpPr txBox="1"/>
          <p:nvPr/>
        </p:nvSpPr>
        <p:spPr>
          <a:xfrm>
            <a:off x="6041517" y="2840687"/>
            <a:ext cx="2029961" cy="83099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Αδιευκρίνιστη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E7E6E6">
                    <a:lumMod val="25000"/>
                  </a:srgbClr>
                </a:solidFill>
                <a:effectLst/>
                <a:uLnTx/>
                <a:uFillTx/>
                <a:latin typeface="Calibri Light" panose="020F0302020204030204"/>
                <a:ea typeface="+mn-ea"/>
                <a:cs typeface="+mn-cs"/>
              </a:rPr>
              <a:t>Ψήφος</a:t>
            </a: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75ABBD7-C9D8-E30E-FA0E-79BB9395FDAF}"/>
              </a:ext>
            </a:extLst>
          </p:cNvPr>
          <p:cNvSpPr txBox="1"/>
          <p:nvPr/>
        </p:nvSpPr>
        <p:spPr>
          <a:xfrm>
            <a:off x="6340471" y="1499169"/>
            <a:ext cx="5014321" cy="52322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l-GR" altLang="el-GR" sz="2800" b="1" i="0" u="none" strike="noStrike" kern="1200" cap="none" spc="0" normalizeH="0" baseline="0" noProof="0" dirty="0">
                <a:ln>
                  <a:noFill/>
                </a:ln>
                <a:solidFill>
                  <a:srgbClr val="FF0000"/>
                </a:solidFill>
                <a:effectLst/>
                <a:uLnTx/>
                <a:uFillTx/>
                <a:latin typeface="Calibri Light" panose="020F0302020204030204"/>
                <a:ea typeface="+mn-ea"/>
                <a:cs typeface="+mn-cs"/>
              </a:rPr>
              <a:t>Συσπείρωση &amp; Διαρροές ΣΥΡΙΖΑ</a:t>
            </a:r>
            <a:endParaRPr kumimoji="0" lang="el-GR"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34" name="Straight Connector 33">
            <a:extLst>
              <a:ext uri="{FF2B5EF4-FFF2-40B4-BE49-F238E27FC236}">
                <a16:creationId xmlns:a16="http://schemas.microsoft.com/office/drawing/2014/main" id="{D21A1DE2-CBBE-2172-7294-FB08E11F6B87}"/>
              </a:ext>
            </a:extLst>
          </p:cNvPr>
          <p:cNvCxnSpPr>
            <a:cxnSpLocks/>
          </p:cNvCxnSpPr>
          <p:nvPr/>
        </p:nvCxnSpPr>
        <p:spPr>
          <a:xfrm>
            <a:off x="5912525" y="1360361"/>
            <a:ext cx="0" cy="516057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Arrow: Up 35">
            <a:extLst>
              <a:ext uri="{FF2B5EF4-FFF2-40B4-BE49-F238E27FC236}">
                <a16:creationId xmlns:a16="http://schemas.microsoft.com/office/drawing/2014/main" id="{4307C3B0-1C9E-101A-1B3F-01D2184856C7}"/>
              </a:ext>
            </a:extLst>
          </p:cNvPr>
          <p:cNvSpPr/>
          <p:nvPr/>
        </p:nvSpPr>
        <p:spPr>
          <a:xfrm rot="1440613">
            <a:off x="3238936" y="3563998"/>
            <a:ext cx="239697" cy="17508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Arrow: Up 36">
            <a:extLst>
              <a:ext uri="{FF2B5EF4-FFF2-40B4-BE49-F238E27FC236}">
                <a16:creationId xmlns:a16="http://schemas.microsoft.com/office/drawing/2014/main" id="{91B4F0CC-A99A-1932-4DCD-247494E5D086}"/>
              </a:ext>
            </a:extLst>
          </p:cNvPr>
          <p:cNvSpPr/>
          <p:nvPr/>
        </p:nvSpPr>
        <p:spPr>
          <a:xfrm rot="4540959">
            <a:off x="3613521" y="4039271"/>
            <a:ext cx="239697" cy="17508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Arrow: Up 37">
            <a:extLst>
              <a:ext uri="{FF2B5EF4-FFF2-40B4-BE49-F238E27FC236}">
                <a16:creationId xmlns:a16="http://schemas.microsoft.com/office/drawing/2014/main" id="{2A78CDF3-6A57-5EA2-7807-7A085F9A52F6}"/>
              </a:ext>
            </a:extLst>
          </p:cNvPr>
          <p:cNvSpPr/>
          <p:nvPr/>
        </p:nvSpPr>
        <p:spPr>
          <a:xfrm rot="7901396">
            <a:off x="3433022" y="4767744"/>
            <a:ext cx="239697" cy="17508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Arrow: Up 38">
            <a:extLst>
              <a:ext uri="{FF2B5EF4-FFF2-40B4-BE49-F238E27FC236}">
                <a16:creationId xmlns:a16="http://schemas.microsoft.com/office/drawing/2014/main" id="{C8B7A8B4-FEEB-0714-A706-E8D633C7A68A}"/>
              </a:ext>
            </a:extLst>
          </p:cNvPr>
          <p:cNvSpPr/>
          <p:nvPr/>
        </p:nvSpPr>
        <p:spPr>
          <a:xfrm rot="15826373">
            <a:off x="2064957" y="4278437"/>
            <a:ext cx="239697" cy="175089"/>
          </a:xfrm>
          <a:prstGeom prst="up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Arrow: Up 39">
            <a:extLst>
              <a:ext uri="{FF2B5EF4-FFF2-40B4-BE49-F238E27FC236}">
                <a16:creationId xmlns:a16="http://schemas.microsoft.com/office/drawing/2014/main" id="{706266DC-82CA-2427-101E-6BAFA67FBEF4}"/>
              </a:ext>
            </a:extLst>
          </p:cNvPr>
          <p:cNvSpPr/>
          <p:nvPr/>
        </p:nvSpPr>
        <p:spPr>
          <a:xfrm rot="2387456">
            <a:off x="9362031" y="3698671"/>
            <a:ext cx="239697" cy="175089"/>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row: Up 40">
            <a:extLst>
              <a:ext uri="{FF2B5EF4-FFF2-40B4-BE49-F238E27FC236}">
                <a16:creationId xmlns:a16="http://schemas.microsoft.com/office/drawing/2014/main" id="{103133F0-B538-8C29-264D-F061EBB5E544}"/>
              </a:ext>
            </a:extLst>
          </p:cNvPr>
          <p:cNvSpPr/>
          <p:nvPr/>
        </p:nvSpPr>
        <p:spPr>
          <a:xfrm rot="5845233">
            <a:off x="9705638" y="4346624"/>
            <a:ext cx="239697" cy="175089"/>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row: Up 41">
            <a:extLst>
              <a:ext uri="{FF2B5EF4-FFF2-40B4-BE49-F238E27FC236}">
                <a16:creationId xmlns:a16="http://schemas.microsoft.com/office/drawing/2014/main" id="{51EC0445-12F7-72D5-37F4-CB083D531F50}"/>
              </a:ext>
            </a:extLst>
          </p:cNvPr>
          <p:cNvSpPr/>
          <p:nvPr/>
        </p:nvSpPr>
        <p:spPr>
          <a:xfrm rot="8320426">
            <a:off x="9416724" y="4961045"/>
            <a:ext cx="239697" cy="175089"/>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Arrow: Up 42">
            <a:extLst>
              <a:ext uri="{FF2B5EF4-FFF2-40B4-BE49-F238E27FC236}">
                <a16:creationId xmlns:a16="http://schemas.microsoft.com/office/drawing/2014/main" id="{A13F87AD-798C-3B20-3F24-74C49527934D}"/>
              </a:ext>
            </a:extLst>
          </p:cNvPr>
          <p:cNvSpPr/>
          <p:nvPr/>
        </p:nvSpPr>
        <p:spPr>
          <a:xfrm rot="16478886">
            <a:off x="8123890" y="4260348"/>
            <a:ext cx="239697" cy="175089"/>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588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1.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2.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3.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14.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2E5369"/>
    </a:dk2>
    <a:lt2>
      <a:srgbClr val="CFE2E7"/>
    </a:lt2>
    <a:accent1>
      <a:srgbClr val="353535"/>
    </a:accent1>
    <a:accent2>
      <a:srgbClr val="1CACE3"/>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39405</TotalTime>
  <Words>6039</Words>
  <Application>Microsoft Office PowerPoint</Application>
  <PresentationFormat>Widescreen</PresentationFormat>
  <Paragraphs>2504</Paragraphs>
  <Slides>78</Slides>
  <Notes>49</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78</vt:i4>
      </vt:variant>
    </vt:vector>
  </HeadingPairs>
  <TitlesOfParts>
    <vt:vector size="88" baseType="lpstr">
      <vt:lpstr>Arial</vt:lpstr>
      <vt:lpstr>Arial Narrow</vt:lpstr>
      <vt:lpstr>Calibri</vt:lpstr>
      <vt:lpstr>Calibri Light</vt:lpstr>
      <vt:lpstr>Tahoma</vt:lpstr>
      <vt:lpstr>Times New Roman</vt:lpstr>
      <vt:lpstr>Verdana</vt:lpstr>
      <vt:lpstr>Office Theme</vt:lpstr>
      <vt:lpstr>1_Office Theme</vt:lpstr>
      <vt:lpstr>Picture</vt:lpstr>
      <vt:lpstr> Έρευνα Καταγραφής των  Πολιτικών και Κοινωνικών Εξελίξεων   4η Μέτρηση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Παράσταση νίκης κόμματος σε βουλευτικές εκλογές  Ανεξάρτητα από τις κομματικές σας προτιμήσεις, ποιο κόμμα πιστεύετε ότι θα κερδίσει στις επερχόμενες Βουλευτικές Εκλογές;   Σύνολο ερωτηθέντων (Ν=1000)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Λέξεις που εκφράζουν περισσότερο τον Έλληνα για το παρόν &amp; το μέλλον της χώρας  Ανάλυση βάσει φύλου και ηλικίας Ψηφοφόροι Βουλευτικών Εκλογών Ιουλίου 2019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Χώρα που θα βγει κερδισμένη σε περίπτωση θερμού επεισοδίου μεταξύ Ελλάδας και Τουρκίας  Σε περίπτωση θερμού επεισοδίου μεταξύ Ελλάδας και Τουρκίας ποια χώρα πιστεύετε ότι θα βγει κερδισμένη; Σύνολο ερωτηθέντων (Ν=1000)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Δείκτης αισιοδοξίας – Πως πάνε τα πράγμα στην χώρα  Σύνολο ερωτηθέντων (N=1000) </vt:lpstr>
      <vt:lpstr>Δείκτης αισιοδοξίας – Πως πάνε τα πράγμα στην χώρα  Σύνολο ερωτηθέντων (N=1000) </vt:lpstr>
      <vt:lpstr>Δείκτης αισιοδοξίας - Πορεία της προσωπικής τους οικονομικής κατάστασης τους επόμενους 12 μήνες  Σύνολο ερωτηθέντων (N=1000) </vt:lpstr>
      <vt:lpstr>PowerPoint Presentation</vt:lpstr>
      <vt:lpstr>Δείκτης αισιοδοξίας- Πορεία της προσωπικής τους οικονομικής κατάστασης τους επόμενους 12 μήνες Σύνολο ερωτηθέντων (N=1000) </vt:lpstr>
      <vt:lpstr> Έρευνα Καταγραφής των  Πολιτικών και Κοινωνικών Εξελίξεων   4η Μέτρηση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ANTONOPOULOU</dc:creator>
  <cp:lastModifiedBy>VIVIAN ANTONOPOULOU</cp:lastModifiedBy>
  <cp:revision>1612</cp:revision>
  <cp:lastPrinted>2022-10-13T13:56:06Z</cp:lastPrinted>
  <dcterms:created xsi:type="dcterms:W3CDTF">2016-04-05T08:34:55Z</dcterms:created>
  <dcterms:modified xsi:type="dcterms:W3CDTF">2022-10-13T16:21:01Z</dcterms:modified>
</cp:coreProperties>
</file>